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handoutMasterIdLst>
    <p:handoutMasterId r:id="rId52"/>
  </p:handoutMasterIdLst>
  <p:sldIdLst>
    <p:sldId id="519" r:id="rId2"/>
    <p:sldId id="524" r:id="rId3"/>
    <p:sldId id="518" r:id="rId4"/>
    <p:sldId id="541" r:id="rId5"/>
    <p:sldId id="568" r:id="rId6"/>
    <p:sldId id="564" r:id="rId7"/>
    <p:sldId id="565" r:id="rId8"/>
    <p:sldId id="531" r:id="rId9"/>
    <p:sldId id="553" r:id="rId10"/>
    <p:sldId id="555" r:id="rId11"/>
    <p:sldId id="256" r:id="rId12"/>
    <p:sldId id="263" r:id="rId13"/>
    <p:sldId id="557" r:id="rId14"/>
    <p:sldId id="542" r:id="rId15"/>
    <p:sldId id="257" r:id="rId16"/>
    <p:sldId id="570" r:id="rId17"/>
    <p:sldId id="559" r:id="rId18"/>
    <p:sldId id="262" r:id="rId19"/>
    <p:sldId id="560" r:id="rId20"/>
    <p:sldId id="546" r:id="rId21"/>
    <p:sldId id="547" r:id="rId22"/>
    <p:sldId id="549" r:id="rId23"/>
    <p:sldId id="548" r:id="rId24"/>
    <p:sldId id="566" r:id="rId25"/>
    <p:sldId id="571" r:id="rId26"/>
    <p:sldId id="572" r:id="rId27"/>
    <p:sldId id="554" r:id="rId28"/>
    <p:sldId id="591" r:id="rId29"/>
    <p:sldId id="259" r:id="rId30"/>
    <p:sldId id="575" r:id="rId31"/>
    <p:sldId id="576" r:id="rId32"/>
    <p:sldId id="577" r:id="rId33"/>
    <p:sldId id="550" r:id="rId34"/>
    <p:sldId id="567" r:id="rId35"/>
    <p:sldId id="580" r:id="rId36"/>
    <p:sldId id="581" r:id="rId37"/>
    <p:sldId id="582" r:id="rId38"/>
    <p:sldId id="583" r:id="rId39"/>
    <p:sldId id="584" r:id="rId40"/>
    <p:sldId id="585" r:id="rId41"/>
    <p:sldId id="385" r:id="rId42"/>
    <p:sldId id="386" r:id="rId43"/>
    <p:sldId id="284" r:id="rId44"/>
    <p:sldId id="288" r:id="rId45"/>
    <p:sldId id="552" r:id="rId46"/>
    <p:sldId id="563" r:id="rId47"/>
    <p:sldId id="525" r:id="rId48"/>
    <p:sldId id="417" r:id="rId49"/>
    <p:sldId id="516"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3FC6"/>
    <a:srgbClr val="2762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65" autoAdjust="0"/>
    <p:restoredTop sz="89961" autoAdjust="0"/>
  </p:normalViewPr>
  <p:slideViewPr>
    <p:cSldViewPr snapToGrid="0" snapToObjects="1">
      <p:cViewPr varScale="1">
        <p:scale>
          <a:sx n="94" d="100"/>
          <a:sy n="94" d="100"/>
        </p:scale>
        <p:origin x="1119" y="6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5" Type="http://schemas.openxmlformats.org/officeDocument/2006/relationships/image" Target="../media/image15.wmf"/><Relationship Id="rId4" Type="http://schemas.openxmlformats.org/officeDocument/2006/relationships/image" Target="../media/image1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10C903-89FB-9443-B711-4C59B465CFB3}" type="datetimeFigureOut">
              <a:rPr lang="en-US" smtClean="0"/>
              <a:pPr/>
              <a:t>10/10/2024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2047C94-B8CF-AA44-A8FE-0545AAD2A74D}" type="slidenum">
              <a:rPr lang="en-US" smtClean="0"/>
              <a:pPr/>
              <a:t>‹#›</a:t>
            </a:fld>
            <a:endParaRPr lang="en-US"/>
          </a:p>
        </p:txBody>
      </p:sp>
    </p:spTree>
    <p:extLst>
      <p:ext uri="{BB962C8B-B14F-4D97-AF65-F5344CB8AC3E}">
        <p14:creationId xmlns:p14="http://schemas.microsoft.com/office/powerpoint/2010/main" val="1607833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9EB7C0-5FD3-C646-B2E6-8EA09444FF02}" type="datetimeFigureOut">
              <a:rPr lang="en-US" smtClean="0"/>
              <a:pPr/>
              <a:t>10/10/2024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D1161C-AFCC-4141-93A9-6068CEC8D79F}" type="slidenum">
              <a:rPr lang="en-US" smtClean="0"/>
              <a:pPr/>
              <a:t>‹#›</a:t>
            </a:fld>
            <a:endParaRPr lang="en-US"/>
          </a:p>
        </p:txBody>
      </p:sp>
    </p:spTree>
    <p:extLst>
      <p:ext uri="{BB962C8B-B14F-4D97-AF65-F5344CB8AC3E}">
        <p14:creationId xmlns:p14="http://schemas.microsoft.com/office/powerpoint/2010/main" val="16052201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Welcome to our presentation on </a:t>
            </a:r>
            <a:r>
              <a:rPr lang="en-US" sz="1200" dirty="0" err="1">
                <a:effectLst/>
                <a:latin typeface="Arial" panose="020B0604020202020204" pitchFamily="34" charset="0"/>
                <a:ea typeface="Calibri" panose="020F0502020204030204" pitchFamily="34" charset="0"/>
                <a:cs typeface="Times New Roman" panose="02020603050405020304" pitchFamily="18" charset="0"/>
              </a:rPr>
              <a:t>MathLinks</a:t>
            </a:r>
            <a:r>
              <a:rPr lang="en-US" sz="1200" dirty="0">
                <a:effectLst/>
                <a:latin typeface="Arial" panose="020B0604020202020204" pitchFamily="34" charset="0"/>
                <a:ea typeface="Calibri" panose="020F0502020204030204" pitchFamily="34" charset="0"/>
                <a:cs typeface="Times New Roman" panose="02020603050405020304" pitchFamily="18" charset="0"/>
              </a:rPr>
              <a:t>: Essentials – </a:t>
            </a:r>
            <a:r>
              <a:rPr lang="en-US" sz="1200">
                <a:effectLst/>
                <a:latin typeface="Arial" panose="020B0604020202020204" pitchFamily="34" charset="0"/>
                <a:ea typeface="Calibri" panose="020F0502020204030204" pitchFamily="34" charset="0"/>
                <a:cs typeface="Times New Roman" panose="02020603050405020304" pitchFamily="18" charset="0"/>
              </a:rPr>
              <a:t>Proportional Reasoning.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If you don’t know us…CMAT is a non-profit and we develop middle school mathematics curriculum and resources, and support teachers in using them through professional development. </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We worked together in the mathematics department at UCLA for about a decade. </a:t>
            </a:r>
          </a:p>
          <a:p>
            <a:pPr marL="0" marR="0">
              <a:spcBef>
                <a:spcPts val="0"/>
              </a:spcBef>
              <a:spcAft>
                <a:spcPts val="0"/>
              </a:spcAft>
            </a:pPr>
            <a:r>
              <a:rPr lang="en-US" sz="1200" dirty="0">
                <a:effectLst/>
                <a:latin typeface="Arial" panose="020B0604020202020204" pitchFamily="34" charset="0"/>
                <a:ea typeface="Calibri" panose="020F0502020204030204" pitchFamily="34" charset="0"/>
                <a:cs typeface="Times New Roman" panose="02020603050405020304" pitchFamily="18" charset="0"/>
              </a:rPr>
              <a:t>Then about 14 years ago we left the university to form CMAT.</a:t>
            </a:r>
            <a:endParaRPr lang="en-US" dirty="0"/>
          </a:p>
        </p:txBody>
      </p:sp>
      <p:sp>
        <p:nvSpPr>
          <p:cNvPr id="4" name="Slide Number Placeholder 3"/>
          <p:cNvSpPr>
            <a:spLocks noGrp="1"/>
          </p:cNvSpPr>
          <p:nvPr>
            <p:ph type="sldNum" sz="quarter" idx="10"/>
          </p:nvPr>
        </p:nvSpPr>
        <p:spPr/>
        <p:txBody>
          <a:bodyPr/>
          <a:lstStyle/>
          <a:p>
            <a:fld id="{69D1161C-AFCC-4141-93A9-6068CEC8D79F}" type="slidenum">
              <a:rPr lang="en-US" smtClean="0"/>
              <a:pPr/>
              <a:t>1</a:t>
            </a:fld>
            <a:endParaRPr lang="en-US"/>
          </a:p>
        </p:txBody>
      </p:sp>
    </p:spTree>
    <p:extLst>
      <p:ext uri="{BB962C8B-B14F-4D97-AF65-F5344CB8AC3E}">
        <p14:creationId xmlns:p14="http://schemas.microsoft.com/office/powerpoint/2010/main" val="4232148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6</a:t>
            </a:r>
            <a:r>
              <a:rPr lang="en-US" baseline="30000" dirty="0"/>
              <a:t>th</a:t>
            </a:r>
            <a:r>
              <a:rPr lang="en-US" dirty="0"/>
              <a:t> grade, representations help students transition from additive to multiplicative thinking.  The various representations lay this groundwork and make this kind of reasoning accessible.</a:t>
            </a:r>
          </a:p>
        </p:txBody>
      </p:sp>
      <p:sp>
        <p:nvSpPr>
          <p:cNvPr id="4" name="Slide Number Placeholder 3"/>
          <p:cNvSpPr>
            <a:spLocks noGrp="1"/>
          </p:cNvSpPr>
          <p:nvPr>
            <p:ph type="sldNum" sz="quarter" idx="5"/>
          </p:nvPr>
        </p:nvSpPr>
        <p:spPr/>
        <p:txBody>
          <a:bodyPr/>
          <a:lstStyle/>
          <a:p>
            <a:fld id="{69D1161C-AFCC-4141-93A9-6068CEC8D79F}" type="slidenum">
              <a:rPr lang="en-US" smtClean="0"/>
              <a:pPr/>
              <a:t>10</a:t>
            </a:fld>
            <a:endParaRPr lang="en-US"/>
          </a:p>
        </p:txBody>
      </p:sp>
    </p:spTree>
    <p:extLst>
      <p:ext uri="{BB962C8B-B14F-4D97-AF65-F5344CB8AC3E}">
        <p14:creationId xmlns:p14="http://schemas.microsoft.com/office/powerpoint/2010/main" val="2022527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lesson in the packet is on Tables and Tape Diagrams which we introduce using Paint Mixtures. Students order paint mixture cards from lightest pink to darkest pink and explain reasoning along the way.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11</a:t>
            </a:fld>
            <a:endParaRPr lang="en-US"/>
          </a:p>
        </p:txBody>
      </p:sp>
    </p:spTree>
    <p:extLst>
      <p:ext uri="{BB962C8B-B14F-4D97-AF65-F5344CB8AC3E}">
        <p14:creationId xmlns:p14="http://schemas.microsoft.com/office/powerpoint/2010/main" val="375861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students comfortable using various ways to look at ratios makes them more confident in what they are comparing. Such as comparing color to color, and color to total parts.</a:t>
            </a:r>
          </a:p>
        </p:txBody>
      </p:sp>
      <p:sp>
        <p:nvSpPr>
          <p:cNvPr id="4" name="Slide Number Placeholder 3"/>
          <p:cNvSpPr>
            <a:spLocks noGrp="1"/>
          </p:cNvSpPr>
          <p:nvPr>
            <p:ph type="sldNum" sz="quarter" idx="5"/>
          </p:nvPr>
        </p:nvSpPr>
        <p:spPr/>
        <p:txBody>
          <a:bodyPr/>
          <a:lstStyle/>
          <a:p>
            <a:fld id="{69D1161C-AFCC-4141-93A9-6068CEC8D79F}" type="slidenum">
              <a:rPr lang="en-US" smtClean="0"/>
              <a:pPr/>
              <a:t>12</a:t>
            </a:fld>
            <a:endParaRPr lang="en-US"/>
          </a:p>
        </p:txBody>
      </p:sp>
    </p:spTree>
    <p:extLst>
      <p:ext uri="{BB962C8B-B14F-4D97-AF65-F5344CB8AC3E}">
        <p14:creationId xmlns:p14="http://schemas.microsoft.com/office/powerpoint/2010/main" val="3034430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information in a table helps students see the various parts and how they relate to each other. They can draw upon the information from previous entries to help determine the fractional parts.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13</a:t>
            </a:fld>
            <a:endParaRPr lang="en-US"/>
          </a:p>
        </p:txBody>
      </p:sp>
    </p:spTree>
    <p:extLst>
      <p:ext uri="{BB962C8B-B14F-4D97-AF65-F5344CB8AC3E}">
        <p14:creationId xmlns:p14="http://schemas.microsoft.com/office/powerpoint/2010/main" val="467500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student pages and the Teacher Pages with the answer key that go with the start of paint mixtures work.</a:t>
            </a:r>
          </a:p>
        </p:txBody>
      </p:sp>
      <p:sp>
        <p:nvSpPr>
          <p:cNvPr id="4" name="Slide Number Placeholder 3"/>
          <p:cNvSpPr>
            <a:spLocks noGrp="1"/>
          </p:cNvSpPr>
          <p:nvPr>
            <p:ph type="sldNum" sz="quarter" idx="5"/>
          </p:nvPr>
        </p:nvSpPr>
        <p:spPr/>
        <p:txBody>
          <a:bodyPr/>
          <a:lstStyle/>
          <a:p>
            <a:fld id="{69D1161C-AFCC-4141-93A9-6068CEC8D79F}" type="slidenum">
              <a:rPr lang="en-US" smtClean="0"/>
              <a:pPr/>
              <a:t>14</a:t>
            </a:fld>
            <a:endParaRPr lang="en-US"/>
          </a:p>
        </p:txBody>
      </p:sp>
    </p:spTree>
    <p:extLst>
      <p:ext uri="{BB962C8B-B14F-4D97-AF65-F5344CB8AC3E}">
        <p14:creationId xmlns:p14="http://schemas.microsoft.com/office/powerpoint/2010/main" val="310575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lesson in the packet is on Tables and Double Number Lines. Here we see Sienna babysits and earns $32 for four hours of work. </a:t>
            </a:r>
          </a:p>
          <a:p>
            <a:r>
              <a:rPr lang="en-US" dirty="0"/>
              <a:t>Students record this information on a double number line. Like all number lines, you start at zero. </a:t>
            </a:r>
          </a:p>
          <a:p>
            <a:r>
              <a:rPr lang="en-US" dirty="0"/>
              <a:t>Why do you think we skipped a tick mark when we placed $32 and 4 hours where we did? We skip counted by 2s for the hours and half of $32 is $16, and then filled in the remainder of the number lines. </a:t>
            </a:r>
          </a:p>
          <a:p>
            <a:r>
              <a:rPr lang="en-US" dirty="0"/>
              <a:t>How do you find the unit rate? Maybe you decided that half of two is one so half of $16 is $8.</a:t>
            </a:r>
          </a:p>
        </p:txBody>
      </p:sp>
      <p:sp>
        <p:nvSpPr>
          <p:cNvPr id="4" name="Slide Number Placeholder 3"/>
          <p:cNvSpPr>
            <a:spLocks noGrp="1"/>
          </p:cNvSpPr>
          <p:nvPr>
            <p:ph type="sldNum" sz="quarter" idx="5"/>
          </p:nvPr>
        </p:nvSpPr>
        <p:spPr/>
        <p:txBody>
          <a:bodyPr/>
          <a:lstStyle/>
          <a:p>
            <a:fld id="{69D1161C-AFCC-4141-93A9-6068CEC8D79F}" type="slidenum">
              <a:rPr lang="en-US" smtClean="0"/>
              <a:pPr/>
              <a:t>15</a:t>
            </a:fld>
            <a:endParaRPr lang="en-US"/>
          </a:p>
        </p:txBody>
      </p:sp>
    </p:spTree>
    <p:extLst>
      <p:ext uri="{BB962C8B-B14F-4D97-AF65-F5344CB8AC3E}">
        <p14:creationId xmlns:p14="http://schemas.microsoft.com/office/powerpoint/2010/main" val="2291581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compare and connect strategies. A discussion on the similarities and differences between these two helps students make sense of the different representations and determine which ones to use for various situations.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16</a:t>
            </a:fld>
            <a:endParaRPr lang="en-US"/>
          </a:p>
        </p:txBody>
      </p:sp>
    </p:spTree>
    <p:extLst>
      <p:ext uri="{BB962C8B-B14F-4D97-AF65-F5344CB8AC3E}">
        <p14:creationId xmlns:p14="http://schemas.microsoft.com/office/powerpoint/2010/main" val="1852818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end this Ratio Representation packet looking at equivalent ratios using an arrow diagram and discuss the meaning of equivalent ratios.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17</a:t>
            </a:fld>
            <a:endParaRPr lang="en-US"/>
          </a:p>
        </p:txBody>
      </p:sp>
    </p:spTree>
    <p:extLst>
      <p:ext uri="{BB962C8B-B14F-4D97-AF65-F5344CB8AC3E}">
        <p14:creationId xmlns:p14="http://schemas.microsoft.com/office/powerpoint/2010/main" val="1611021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 ratio for fish to frogs in each picture and using an arrow diagram we show they are equivalent and they both have the same multiplier.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18</a:t>
            </a:fld>
            <a:endParaRPr lang="en-US"/>
          </a:p>
        </p:txBody>
      </p:sp>
    </p:spTree>
    <p:extLst>
      <p:ext uri="{BB962C8B-B14F-4D97-AF65-F5344CB8AC3E}">
        <p14:creationId xmlns:p14="http://schemas.microsoft.com/office/powerpoint/2010/main" val="34711849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contrast, you can see here that these are not equivalent ratio as they have different multipliers.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19</a:t>
            </a:fld>
            <a:endParaRPr lang="en-US"/>
          </a:p>
        </p:txBody>
      </p:sp>
    </p:spTree>
    <p:extLst>
      <p:ext uri="{BB962C8B-B14F-4D97-AF65-F5344CB8AC3E}">
        <p14:creationId xmlns:p14="http://schemas.microsoft.com/office/powerpoint/2010/main" val="1379184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will be covered in this presentation. </a:t>
            </a:r>
          </a:p>
        </p:txBody>
      </p:sp>
      <p:sp>
        <p:nvSpPr>
          <p:cNvPr id="4" name="Slide Number Placeholder 3"/>
          <p:cNvSpPr>
            <a:spLocks noGrp="1"/>
          </p:cNvSpPr>
          <p:nvPr>
            <p:ph type="sldNum" sz="quarter" idx="10"/>
          </p:nvPr>
        </p:nvSpPr>
        <p:spPr/>
        <p:txBody>
          <a:bodyPr/>
          <a:lstStyle/>
          <a:p>
            <a:fld id="{69D1161C-AFCC-4141-93A9-6068CEC8D79F}" type="slidenum">
              <a:rPr lang="en-US" smtClean="0"/>
              <a:pPr/>
              <a:t>2</a:t>
            </a:fld>
            <a:endParaRPr lang="en-US"/>
          </a:p>
        </p:txBody>
      </p:sp>
    </p:spTree>
    <p:extLst>
      <p:ext uri="{BB962C8B-B14F-4D97-AF65-F5344CB8AC3E}">
        <p14:creationId xmlns:p14="http://schemas.microsoft.com/office/powerpoint/2010/main" val="3054145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rehearsal is important, so make sure to offer frequent opportunities to practice after developing a concept. </a:t>
            </a:r>
          </a:p>
        </p:txBody>
      </p:sp>
      <p:sp>
        <p:nvSpPr>
          <p:cNvPr id="4" name="Slide Number Placeholder 3"/>
          <p:cNvSpPr>
            <a:spLocks noGrp="1"/>
          </p:cNvSpPr>
          <p:nvPr>
            <p:ph type="sldNum" sz="quarter" idx="5"/>
          </p:nvPr>
        </p:nvSpPr>
        <p:spPr/>
        <p:txBody>
          <a:bodyPr/>
          <a:lstStyle/>
          <a:p>
            <a:fld id="{69D1161C-AFCC-4141-93A9-6068CEC8D79F}" type="slidenum">
              <a:rPr lang="en-US" smtClean="0"/>
              <a:pPr/>
              <a:t>20</a:t>
            </a:fld>
            <a:endParaRPr lang="en-US"/>
          </a:p>
        </p:txBody>
      </p:sp>
    </p:spTree>
    <p:extLst>
      <p:ext uri="{BB962C8B-B14F-4D97-AF65-F5344CB8AC3E}">
        <p14:creationId xmlns:p14="http://schemas.microsoft.com/office/powerpoint/2010/main" val="10080371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that students should have plenty of opportunities to collaborate and talk about the mathematics they’re learning. After three lessons in our student packets conclude, we have a review section with engaging problems and activities, usually for partner work. You see a completed big square puzzle and a poster problem here. </a:t>
            </a:r>
          </a:p>
        </p:txBody>
      </p:sp>
      <p:sp>
        <p:nvSpPr>
          <p:cNvPr id="4" name="Slide Number Placeholder 3"/>
          <p:cNvSpPr>
            <a:spLocks noGrp="1"/>
          </p:cNvSpPr>
          <p:nvPr>
            <p:ph type="sldNum" sz="quarter" idx="5"/>
          </p:nvPr>
        </p:nvSpPr>
        <p:spPr/>
        <p:txBody>
          <a:bodyPr/>
          <a:lstStyle/>
          <a:p>
            <a:fld id="{69D1161C-AFCC-4141-93A9-6068CEC8D79F}" type="slidenum">
              <a:rPr lang="en-US" smtClean="0"/>
              <a:pPr/>
              <a:t>21</a:t>
            </a:fld>
            <a:endParaRPr lang="en-US"/>
          </a:p>
        </p:txBody>
      </p:sp>
    </p:spTree>
    <p:extLst>
      <p:ext uri="{BB962C8B-B14F-4D97-AF65-F5344CB8AC3E}">
        <p14:creationId xmlns:p14="http://schemas.microsoft.com/office/powerpoint/2010/main" val="17197769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vocabulary is addressed through out the packet with the students being able to record the meaning on the My Word Bank and practice on the Vocabulary Review.</a:t>
            </a:r>
          </a:p>
        </p:txBody>
      </p:sp>
      <p:sp>
        <p:nvSpPr>
          <p:cNvPr id="4" name="Slide Number Placeholder 3"/>
          <p:cNvSpPr>
            <a:spLocks noGrp="1"/>
          </p:cNvSpPr>
          <p:nvPr>
            <p:ph type="sldNum" sz="quarter" idx="5"/>
          </p:nvPr>
        </p:nvSpPr>
        <p:spPr/>
        <p:txBody>
          <a:bodyPr/>
          <a:lstStyle/>
          <a:p>
            <a:fld id="{69D1161C-AFCC-4141-93A9-6068CEC8D79F}" type="slidenum">
              <a:rPr lang="en-US" smtClean="0"/>
              <a:pPr/>
              <a:t>22</a:t>
            </a:fld>
            <a:endParaRPr lang="en-US"/>
          </a:p>
        </p:txBody>
      </p:sp>
    </p:spTree>
    <p:extLst>
      <p:ext uri="{BB962C8B-B14F-4D97-AF65-F5344CB8AC3E}">
        <p14:creationId xmlns:p14="http://schemas.microsoft.com/office/powerpoint/2010/main" val="156396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Student Packet has a Student Resource section in the back that is specific to the topics and content in that packet. It includes definitions and examples.</a:t>
            </a:r>
          </a:p>
        </p:txBody>
      </p:sp>
      <p:sp>
        <p:nvSpPr>
          <p:cNvPr id="4" name="Slide Number Placeholder 3"/>
          <p:cNvSpPr>
            <a:spLocks noGrp="1"/>
          </p:cNvSpPr>
          <p:nvPr>
            <p:ph type="sldNum" sz="quarter" idx="5"/>
          </p:nvPr>
        </p:nvSpPr>
        <p:spPr/>
        <p:txBody>
          <a:bodyPr/>
          <a:lstStyle/>
          <a:p>
            <a:fld id="{69D1161C-AFCC-4141-93A9-6068CEC8D79F}" type="slidenum">
              <a:rPr lang="en-US" smtClean="0"/>
              <a:pPr/>
              <a:t>23</a:t>
            </a:fld>
            <a:endParaRPr lang="en-US"/>
          </a:p>
        </p:txBody>
      </p:sp>
    </p:spTree>
    <p:extLst>
      <p:ext uri="{BB962C8B-B14F-4D97-AF65-F5344CB8AC3E}">
        <p14:creationId xmlns:p14="http://schemas.microsoft.com/office/powerpoint/2010/main" val="46981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second student packet is predominantly 7</a:t>
            </a:r>
            <a:r>
              <a:rPr lang="en-US" baseline="30000" dirty="0"/>
              <a:t>th</a:t>
            </a:r>
            <a:r>
              <a:rPr lang="en-US" dirty="0"/>
              <a:t> grade content on Expressions and Balance.</a:t>
            </a:r>
          </a:p>
        </p:txBody>
      </p:sp>
      <p:sp>
        <p:nvSpPr>
          <p:cNvPr id="4" name="Slide Number Placeholder 3"/>
          <p:cNvSpPr>
            <a:spLocks noGrp="1"/>
          </p:cNvSpPr>
          <p:nvPr>
            <p:ph type="sldNum" sz="quarter" idx="10"/>
          </p:nvPr>
        </p:nvSpPr>
        <p:spPr/>
        <p:txBody>
          <a:bodyPr/>
          <a:lstStyle/>
          <a:p>
            <a:fld id="{69D1161C-AFCC-4141-93A9-6068CEC8D79F}" type="slidenum">
              <a:rPr lang="en-US" smtClean="0"/>
              <a:pPr/>
              <a:t>24</a:t>
            </a:fld>
            <a:endParaRPr lang="en-US"/>
          </a:p>
        </p:txBody>
      </p:sp>
    </p:spTree>
    <p:extLst>
      <p:ext uri="{BB962C8B-B14F-4D97-AF65-F5344CB8AC3E}">
        <p14:creationId xmlns:p14="http://schemas.microsoft.com/office/powerpoint/2010/main" val="31300881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Percentages are everywhere too, in our electronics, in shopping, and in money management. </a:t>
            </a:r>
          </a:p>
        </p:txBody>
      </p:sp>
      <p:sp>
        <p:nvSpPr>
          <p:cNvPr id="4" name="Slide Number Placeholder 3"/>
          <p:cNvSpPr>
            <a:spLocks noGrp="1"/>
          </p:cNvSpPr>
          <p:nvPr>
            <p:ph type="sldNum" sz="quarter" idx="5"/>
          </p:nvPr>
        </p:nvSpPr>
        <p:spPr/>
        <p:txBody>
          <a:bodyPr/>
          <a:lstStyle/>
          <a:p>
            <a:fld id="{69D1161C-AFCC-4141-93A9-6068CEC8D79F}" type="slidenum">
              <a:rPr lang="en-US" smtClean="0"/>
              <a:pPr/>
              <a:t>25</a:t>
            </a:fld>
            <a:endParaRPr lang="en-US"/>
          </a:p>
        </p:txBody>
      </p:sp>
    </p:spTree>
    <p:extLst>
      <p:ext uri="{BB962C8B-B14F-4D97-AF65-F5344CB8AC3E}">
        <p14:creationId xmlns:p14="http://schemas.microsoft.com/office/powerpoint/2010/main" val="3950500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opening problem for this packet is Growth Spurts. We introduce this situation, encourage students to measure each and create a reasonable scale. Students defend their thinking as they discuss which had the greater growth spurts. </a:t>
            </a:r>
          </a:p>
          <a:p>
            <a:r>
              <a:rPr lang="en-US" dirty="0"/>
              <a:t>Listen for additive thinking vs multiplicative thinking. </a:t>
            </a:r>
          </a:p>
          <a:p>
            <a:r>
              <a:rPr lang="en-US" dirty="0"/>
              <a:t>Additive thinking would be that they both grew the same amount.</a:t>
            </a:r>
          </a:p>
          <a:p>
            <a:r>
              <a:rPr lang="en-US" dirty="0"/>
              <a:t>Multiplicative thinking would be that the plant grew more. It doubled in height while the tree only grew 1/5</a:t>
            </a:r>
            <a:r>
              <a:rPr lang="en-US" baseline="30000" dirty="0"/>
              <a:t>th</a:t>
            </a:r>
            <a:r>
              <a:rPr lang="en-US" dirty="0"/>
              <a:t> of its original height. </a:t>
            </a:r>
          </a:p>
        </p:txBody>
      </p:sp>
      <p:sp>
        <p:nvSpPr>
          <p:cNvPr id="4" name="Slide Number Placeholder 3"/>
          <p:cNvSpPr>
            <a:spLocks noGrp="1"/>
          </p:cNvSpPr>
          <p:nvPr>
            <p:ph type="sldNum" sz="quarter" idx="5"/>
          </p:nvPr>
        </p:nvSpPr>
        <p:spPr/>
        <p:txBody>
          <a:bodyPr/>
          <a:lstStyle/>
          <a:p>
            <a:fld id="{69D1161C-AFCC-4141-93A9-6068CEC8D79F}" type="slidenum">
              <a:rPr lang="en-US" smtClean="0"/>
              <a:pPr/>
              <a:t>26</a:t>
            </a:fld>
            <a:endParaRPr lang="en-US"/>
          </a:p>
        </p:txBody>
      </p:sp>
    </p:spTree>
    <p:extLst>
      <p:ext uri="{BB962C8B-B14F-4D97-AF65-F5344CB8AC3E}">
        <p14:creationId xmlns:p14="http://schemas.microsoft.com/office/powerpoint/2010/main" val="14518478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support our teachers, we provide a slide deck and lesson notes to accompany the lesson.</a:t>
            </a:r>
          </a:p>
          <a:p>
            <a:endParaRPr lang="en-US" dirty="0"/>
          </a:p>
        </p:txBody>
      </p:sp>
      <p:sp>
        <p:nvSpPr>
          <p:cNvPr id="4" name="Slide Number Placeholder 3"/>
          <p:cNvSpPr>
            <a:spLocks noGrp="1"/>
          </p:cNvSpPr>
          <p:nvPr>
            <p:ph type="sldNum" sz="quarter" idx="5"/>
          </p:nvPr>
        </p:nvSpPr>
        <p:spPr/>
        <p:txBody>
          <a:bodyPr/>
          <a:lstStyle/>
          <a:p>
            <a:fld id="{69D1161C-AFCC-4141-93A9-6068CEC8D79F}" type="slidenum">
              <a:rPr lang="en-US" smtClean="0"/>
              <a:pPr/>
              <a:t>27</a:t>
            </a:fld>
            <a:endParaRPr lang="en-US"/>
          </a:p>
        </p:txBody>
      </p:sp>
    </p:spTree>
    <p:extLst>
      <p:ext uri="{BB962C8B-B14F-4D97-AF65-F5344CB8AC3E}">
        <p14:creationId xmlns:p14="http://schemas.microsoft.com/office/powerpoint/2010/main" val="21402434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lesson is Percent as a Number. We use hundred squares and money to remind students that percent means per hundred. </a:t>
            </a:r>
          </a:p>
          <a:p>
            <a:r>
              <a:rPr lang="en-US" dirty="0"/>
              <a:t>In this example, we discuss how the value these coins connects to representations for fractions, decimals, and </a:t>
            </a:r>
            <a:r>
              <a:rPr lang="en-US" dirty="0" err="1"/>
              <a:t>percents</a:t>
            </a:r>
            <a:r>
              <a:rPr lang="en-US" dirty="0"/>
              <a:t>. </a:t>
            </a:r>
          </a:p>
        </p:txBody>
      </p:sp>
      <p:sp>
        <p:nvSpPr>
          <p:cNvPr id="4" name="Slide Number Placeholder 3"/>
          <p:cNvSpPr>
            <a:spLocks noGrp="1"/>
          </p:cNvSpPr>
          <p:nvPr>
            <p:ph type="sldNum" sz="quarter" idx="5"/>
          </p:nvPr>
        </p:nvSpPr>
        <p:spPr/>
        <p:txBody>
          <a:bodyPr/>
          <a:lstStyle/>
          <a:p>
            <a:fld id="{69D1161C-AFCC-4141-93A9-6068CEC8D79F}" type="slidenum">
              <a:rPr lang="en-US" smtClean="0"/>
              <a:pPr/>
              <a:t>28</a:t>
            </a:fld>
            <a:endParaRPr lang="en-US"/>
          </a:p>
        </p:txBody>
      </p:sp>
    </p:spTree>
    <p:extLst>
      <p:ext uri="{BB962C8B-B14F-4D97-AF65-F5344CB8AC3E}">
        <p14:creationId xmlns:p14="http://schemas.microsoft.com/office/powerpoint/2010/main" val="1112497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lesson is Percent of a Number. We challenge students to create a double number line to show that 24 is 40% of 60. The ratio 24:60 is the same as the ratio 40:100.</a:t>
            </a:r>
          </a:p>
        </p:txBody>
      </p:sp>
      <p:sp>
        <p:nvSpPr>
          <p:cNvPr id="4" name="Slide Number Placeholder 3"/>
          <p:cNvSpPr>
            <a:spLocks noGrp="1"/>
          </p:cNvSpPr>
          <p:nvPr>
            <p:ph type="sldNum" sz="quarter" idx="5"/>
          </p:nvPr>
        </p:nvSpPr>
        <p:spPr/>
        <p:txBody>
          <a:bodyPr/>
          <a:lstStyle/>
          <a:p>
            <a:fld id="{69D1161C-AFCC-4141-93A9-6068CEC8D79F}" type="slidenum">
              <a:rPr lang="en-US" smtClean="0"/>
              <a:pPr/>
              <a:t>29</a:t>
            </a:fld>
            <a:endParaRPr lang="en-US"/>
          </a:p>
        </p:txBody>
      </p:sp>
    </p:spTree>
    <p:extLst>
      <p:ext uri="{BB962C8B-B14F-4D97-AF65-F5344CB8AC3E}">
        <p14:creationId xmlns:p14="http://schemas.microsoft.com/office/powerpoint/2010/main" val="3562491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ways to get students back on track. Here are some things we have learned from those having success. </a:t>
            </a:r>
          </a:p>
          <a:p>
            <a:r>
              <a:rPr lang="en-US" dirty="0"/>
              <a:t>Focus on your major grade level bands.</a:t>
            </a:r>
          </a:p>
          <a:p>
            <a:r>
              <a:rPr lang="en-US" dirty="0"/>
              <a:t>Backfill is fine, but some mix in frontloading to give students a good foundation for a topic before they see it in their core class. This gives student confidence on a new topic.</a:t>
            </a:r>
          </a:p>
          <a:p>
            <a:r>
              <a:rPr lang="en-US" dirty="0"/>
              <a:t>Most intervention students can do the work but they learn differently, and may need different strategies and supports. They need meaning to attach to concepts in order to have success.</a:t>
            </a:r>
          </a:p>
          <a:p>
            <a:r>
              <a:rPr lang="en-US" dirty="0"/>
              <a:t>The goal is to increase confidence and students’ chances for success.</a:t>
            </a:r>
          </a:p>
        </p:txBody>
      </p:sp>
      <p:sp>
        <p:nvSpPr>
          <p:cNvPr id="4" name="Slide Number Placeholder 3"/>
          <p:cNvSpPr>
            <a:spLocks noGrp="1"/>
          </p:cNvSpPr>
          <p:nvPr>
            <p:ph type="sldNum" sz="quarter" idx="10"/>
          </p:nvPr>
        </p:nvSpPr>
        <p:spPr/>
        <p:txBody>
          <a:bodyPr/>
          <a:lstStyle/>
          <a:p>
            <a:fld id="{69D1161C-AFCC-4141-93A9-6068CEC8D79F}" type="slidenum">
              <a:rPr lang="en-US" smtClean="0"/>
              <a:pPr/>
              <a:t>3</a:t>
            </a:fld>
            <a:endParaRPr lang="en-US"/>
          </a:p>
        </p:txBody>
      </p:sp>
    </p:spTree>
    <p:extLst>
      <p:ext uri="{BB962C8B-B14F-4D97-AF65-F5344CB8AC3E}">
        <p14:creationId xmlns:p14="http://schemas.microsoft.com/office/powerpoint/2010/main" val="208277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students to state ratios suggested by the circles and squares and discuss their meaning using ratio language. </a:t>
            </a:r>
          </a:p>
        </p:txBody>
      </p:sp>
      <p:sp>
        <p:nvSpPr>
          <p:cNvPr id="4" name="Slide Number Placeholder 3"/>
          <p:cNvSpPr>
            <a:spLocks noGrp="1"/>
          </p:cNvSpPr>
          <p:nvPr>
            <p:ph type="sldNum" sz="quarter" idx="5"/>
          </p:nvPr>
        </p:nvSpPr>
        <p:spPr/>
        <p:txBody>
          <a:bodyPr/>
          <a:lstStyle/>
          <a:p>
            <a:fld id="{69D1161C-AFCC-4141-93A9-6068CEC8D79F}" type="slidenum">
              <a:rPr lang="en-US" smtClean="0"/>
              <a:pPr/>
              <a:t>30</a:t>
            </a:fld>
            <a:endParaRPr lang="en-US"/>
          </a:p>
        </p:txBody>
      </p:sp>
    </p:spTree>
    <p:extLst>
      <p:ext uri="{BB962C8B-B14F-4D97-AF65-F5344CB8AC3E}">
        <p14:creationId xmlns:p14="http://schemas.microsoft.com/office/powerpoint/2010/main" val="24407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at another example, this time the part and whole are given and find that 15 is 30% of 50.</a:t>
            </a:r>
          </a:p>
        </p:txBody>
      </p:sp>
      <p:sp>
        <p:nvSpPr>
          <p:cNvPr id="4" name="Slide Number Placeholder 3"/>
          <p:cNvSpPr>
            <a:spLocks noGrp="1"/>
          </p:cNvSpPr>
          <p:nvPr>
            <p:ph type="sldNum" sz="quarter" idx="5"/>
          </p:nvPr>
        </p:nvSpPr>
        <p:spPr/>
        <p:txBody>
          <a:bodyPr/>
          <a:lstStyle/>
          <a:p>
            <a:fld id="{69D1161C-AFCC-4141-93A9-6068CEC8D79F}" type="slidenum">
              <a:rPr lang="en-US" smtClean="0"/>
              <a:pPr/>
              <a:t>31</a:t>
            </a:fld>
            <a:endParaRPr lang="en-US"/>
          </a:p>
        </p:txBody>
      </p:sp>
    </p:spTree>
    <p:extLst>
      <p:ext uri="{BB962C8B-B14F-4D97-AF65-F5344CB8AC3E}">
        <p14:creationId xmlns:p14="http://schemas.microsoft.com/office/powerpoint/2010/main" val="2964320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do some more ration language practice.</a:t>
            </a:r>
          </a:p>
        </p:txBody>
      </p:sp>
      <p:sp>
        <p:nvSpPr>
          <p:cNvPr id="4" name="Slide Number Placeholder 3"/>
          <p:cNvSpPr>
            <a:spLocks noGrp="1"/>
          </p:cNvSpPr>
          <p:nvPr>
            <p:ph type="sldNum" sz="quarter" idx="5"/>
          </p:nvPr>
        </p:nvSpPr>
        <p:spPr/>
        <p:txBody>
          <a:bodyPr/>
          <a:lstStyle/>
          <a:p>
            <a:fld id="{69D1161C-AFCC-4141-93A9-6068CEC8D79F}" type="slidenum">
              <a:rPr lang="en-US" smtClean="0"/>
              <a:pPr/>
              <a:t>32</a:t>
            </a:fld>
            <a:endParaRPr lang="en-US"/>
          </a:p>
        </p:txBody>
      </p:sp>
    </p:spTree>
    <p:extLst>
      <p:ext uri="{BB962C8B-B14F-4D97-AF65-F5344CB8AC3E}">
        <p14:creationId xmlns:p14="http://schemas.microsoft.com/office/powerpoint/2010/main" val="2521574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there is practice and review. This time the review is a card game to help keep students actively engaged and talking with their peers.</a:t>
            </a:r>
          </a:p>
        </p:txBody>
      </p:sp>
      <p:sp>
        <p:nvSpPr>
          <p:cNvPr id="4" name="Slide Number Placeholder 3"/>
          <p:cNvSpPr>
            <a:spLocks noGrp="1"/>
          </p:cNvSpPr>
          <p:nvPr>
            <p:ph type="sldNum" sz="quarter" idx="5"/>
          </p:nvPr>
        </p:nvSpPr>
        <p:spPr/>
        <p:txBody>
          <a:bodyPr/>
          <a:lstStyle/>
          <a:p>
            <a:fld id="{69D1161C-AFCC-4141-93A9-6068CEC8D79F}" type="slidenum">
              <a:rPr lang="en-US" smtClean="0"/>
              <a:pPr/>
              <a:t>33</a:t>
            </a:fld>
            <a:endParaRPr lang="en-US"/>
          </a:p>
        </p:txBody>
      </p:sp>
    </p:spTree>
    <p:extLst>
      <p:ext uri="{BB962C8B-B14F-4D97-AF65-F5344CB8AC3E}">
        <p14:creationId xmlns:p14="http://schemas.microsoft.com/office/powerpoint/2010/main" val="16505069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last packet in the Expressions and Equations module is mostly 8</a:t>
            </a:r>
            <a:r>
              <a:rPr lang="en-US" baseline="30000" dirty="0"/>
              <a:t>th</a:t>
            </a:r>
            <a:r>
              <a:rPr lang="en-US" dirty="0"/>
              <a:t> grade standards and works on building formal algebra.</a:t>
            </a:r>
          </a:p>
        </p:txBody>
      </p:sp>
      <p:sp>
        <p:nvSpPr>
          <p:cNvPr id="4" name="Slide Number Placeholder 3"/>
          <p:cNvSpPr>
            <a:spLocks noGrp="1"/>
          </p:cNvSpPr>
          <p:nvPr>
            <p:ph type="sldNum" sz="quarter" idx="10"/>
          </p:nvPr>
        </p:nvSpPr>
        <p:spPr/>
        <p:txBody>
          <a:bodyPr/>
          <a:lstStyle/>
          <a:p>
            <a:fld id="{69D1161C-AFCC-4141-93A9-6068CEC8D79F}" type="slidenum">
              <a:rPr lang="en-US" smtClean="0"/>
              <a:pPr/>
              <a:t>34</a:t>
            </a:fld>
            <a:endParaRPr lang="en-US"/>
          </a:p>
        </p:txBody>
      </p:sp>
    </p:spTree>
    <p:extLst>
      <p:ext uri="{BB962C8B-B14F-4D97-AF65-F5344CB8AC3E}">
        <p14:creationId xmlns:p14="http://schemas.microsoft.com/office/powerpoint/2010/main" val="41136161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 buy problems help students understand proportional relationships.</a:t>
            </a:r>
          </a:p>
        </p:txBody>
      </p:sp>
      <p:sp>
        <p:nvSpPr>
          <p:cNvPr id="4" name="Slide Number Placeholder 3"/>
          <p:cNvSpPr>
            <a:spLocks noGrp="1"/>
          </p:cNvSpPr>
          <p:nvPr>
            <p:ph type="sldNum" sz="quarter" idx="5"/>
          </p:nvPr>
        </p:nvSpPr>
        <p:spPr/>
        <p:txBody>
          <a:bodyPr/>
          <a:lstStyle/>
          <a:p>
            <a:fld id="{69D1161C-AFCC-4141-93A9-6068CEC8D79F}" type="slidenum">
              <a:rPr lang="en-US" smtClean="0"/>
              <a:pPr/>
              <a:t>35</a:t>
            </a:fld>
            <a:endParaRPr lang="en-US"/>
          </a:p>
        </p:txBody>
      </p:sp>
    </p:spTree>
    <p:extLst>
      <p:ext uri="{BB962C8B-B14F-4D97-AF65-F5344CB8AC3E}">
        <p14:creationId xmlns:p14="http://schemas.microsoft.com/office/powerpoint/2010/main" val="4150137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open the discussion about unit price. This is the most straightforward computation for determining the better buy, although students have been using other strategies in previous lessons. We give time for students to determine the better buy with other representations, which gives more insight into proportional relationships.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36</a:t>
            </a:fld>
            <a:endParaRPr lang="en-US"/>
          </a:p>
        </p:txBody>
      </p:sp>
    </p:spTree>
    <p:extLst>
      <p:ext uri="{BB962C8B-B14F-4D97-AF65-F5344CB8AC3E}">
        <p14:creationId xmlns:p14="http://schemas.microsoft.com/office/powerpoint/2010/main" val="35459343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provides scaffolding and hints was needed. We see that for the same quantity we can compare cost and determine the better buy.</a:t>
            </a:r>
          </a:p>
        </p:txBody>
      </p:sp>
      <p:sp>
        <p:nvSpPr>
          <p:cNvPr id="4" name="Slide Number Placeholder 3"/>
          <p:cNvSpPr>
            <a:spLocks noGrp="1"/>
          </p:cNvSpPr>
          <p:nvPr>
            <p:ph type="sldNum" sz="quarter" idx="5"/>
          </p:nvPr>
        </p:nvSpPr>
        <p:spPr/>
        <p:txBody>
          <a:bodyPr/>
          <a:lstStyle/>
          <a:p>
            <a:fld id="{69D1161C-AFCC-4141-93A9-6068CEC8D79F}" type="slidenum">
              <a:rPr lang="en-US" smtClean="0"/>
              <a:pPr/>
              <a:t>37</a:t>
            </a:fld>
            <a:endParaRPr lang="en-US"/>
          </a:p>
        </p:txBody>
      </p:sp>
    </p:spTree>
    <p:extLst>
      <p:ext uri="{BB962C8B-B14F-4D97-AF65-F5344CB8AC3E}">
        <p14:creationId xmlns:p14="http://schemas.microsoft.com/office/powerpoint/2010/main" val="3036826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connect data </a:t>
            </a:r>
            <a:r>
              <a:rPr lang="en-US" dirty="0" err="1"/>
              <a:t>repesented</a:t>
            </a:r>
            <a:r>
              <a:rPr lang="en-US" dirty="0"/>
              <a:t> on a double number line and a coordinate plane. Cost becomes our y-axis and number of pairs of socks our x-axis.</a:t>
            </a:r>
          </a:p>
          <a:p>
            <a:endParaRPr lang="en-US" dirty="0"/>
          </a:p>
        </p:txBody>
      </p:sp>
      <p:sp>
        <p:nvSpPr>
          <p:cNvPr id="4" name="Slide Number Placeholder 3"/>
          <p:cNvSpPr>
            <a:spLocks noGrp="1"/>
          </p:cNvSpPr>
          <p:nvPr>
            <p:ph type="sldNum" sz="quarter" idx="5"/>
          </p:nvPr>
        </p:nvSpPr>
        <p:spPr/>
        <p:txBody>
          <a:bodyPr/>
          <a:lstStyle/>
          <a:p>
            <a:fld id="{69D1161C-AFCC-4141-93A9-6068CEC8D79F}" type="slidenum">
              <a:rPr lang="en-US" smtClean="0"/>
              <a:pPr/>
              <a:t>38</a:t>
            </a:fld>
            <a:endParaRPr lang="en-US"/>
          </a:p>
        </p:txBody>
      </p:sp>
    </p:spTree>
    <p:extLst>
      <p:ext uri="{BB962C8B-B14F-4D97-AF65-F5344CB8AC3E}">
        <p14:creationId xmlns:p14="http://schemas.microsoft.com/office/powerpoint/2010/main" val="985347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line questions solid lines and discrete points. Points best represent the situation, but if the variables represent a proportional relationship, all pints will lie on a line through the origin. We can discuss how the various lines are useful to see the trend. </a:t>
            </a:r>
          </a:p>
        </p:txBody>
      </p:sp>
      <p:sp>
        <p:nvSpPr>
          <p:cNvPr id="4" name="Slide Number Placeholder 3"/>
          <p:cNvSpPr>
            <a:spLocks noGrp="1"/>
          </p:cNvSpPr>
          <p:nvPr>
            <p:ph type="sldNum" sz="quarter" idx="5"/>
          </p:nvPr>
        </p:nvSpPr>
        <p:spPr/>
        <p:txBody>
          <a:bodyPr/>
          <a:lstStyle/>
          <a:p>
            <a:fld id="{69D1161C-AFCC-4141-93A9-6068CEC8D79F}" type="slidenum">
              <a:rPr lang="en-US" smtClean="0"/>
              <a:pPr/>
              <a:t>39</a:t>
            </a:fld>
            <a:endParaRPr lang="en-US"/>
          </a:p>
        </p:txBody>
      </p:sp>
    </p:spTree>
    <p:extLst>
      <p:ext uri="{BB962C8B-B14F-4D97-AF65-F5344CB8AC3E}">
        <p14:creationId xmlns:p14="http://schemas.microsoft.com/office/powerpoint/2010/main" val="3721069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Though we have years of experience, here is what the research says and what questions we get from teachers.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More frequent feedback and guidance will help for students to have success.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Offing students more than one strategy can be helpful, then assist them in picking the one that is most beneficial for their needs.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Practice differs from student to student, so it’s nice to have options and make sure they have a good shot of getting the problems right.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Build concepts, then guide the students to procedures. This is especially important for struggling learners. They need meaning and connection for things to make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of course, teachers need support. We agree!!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D1161C-AFCC-4141-93A9-6068CEC8D79F}" type="slidenum">
              <a:rPr lang="en-US" smtClean="0"/>
              <a:pPr/>
              <a:t>4</a:t>
            </a:fld>
            <a:endParaRPr lang="en-US"/>
          </a:p>
        </p:txBody>
      </p:sp>
    </p:spTree>
    <p:extLst>
      <p:ext uri="{BB962C8B-B14F-4D97-AF65-F5344CB8AC3E}">
        <p14:creationId xmlns:p14="http://schemas.microsoft.com/office/powerpoint/2010/main" val="23674916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revisit the table and determine the rule. The table suggest a proportional relationship because one variable is a multiple of another. This is evident in the equations which are in the form y = </a:t>
            </a:r>
            <a:r>
              <a:rPr lang="en-US" dirty="0" err="1"/>
              <a:t>kx</a:t>
            </a:r>
            <a:r>
              <a:rPr lang="en-US" dirty="0"/>
              <a:t> where k is the constant of proportionality and also the unit rate. </a:t>
            </a:r>
          </a:p>
        </p:txBody>
      </p:sp>
      <p:sp>
        <p:nvSpPr>
          <p:cNvPr id="4" name="Slide Number Placeholder 3"/>
          <p:cNvSpPr>
            <a:spLocks noGrp="1"/>
          </p:cNvSpPr>
          <p:nvPr>
            <p:ph type="sldNum" sz="quarter" idx="5"/>
          </p:nvPr>
        </p:nvSpPr>
        <p:spPr/>
        <p:txBody>
          <a:bodyPr/>
          <a:lstStyle/>
          <a:p>
            <a:fld id="{69D1161C-AFCC-4141-93A9-6068CEC8D79F}" type="slidenum">
              <a:rPr lang="en-US" smtClean="0"/>
              <a:pPr/>
              <a:t>40</a:t>
            </a:fld>
            <a:endParaRPr lang="en-US"/>
          </a:p>
        </p:txBody>
      </p:sp>
    </p:spTree>
    <p:extLst>
      <p:ext uri="{BB962C8B-B14F-4D97-AF65-F5344CB8AC3E}">
        <p14:creationId xmlns:p14="http://schemas.microsoft.com/office/powerpoint/2010/main" val="1774422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recap, the student packets include…</a:t>
            </a:r>
          </a:p>
        </p:txBody>
      </p:sp>
      <p:sp>
        <p:nvSpPr>
          <p:cNvPr id="4" name="Slide Number Placeholder 3"/>
          <p:cNvSpPr>
            <a:spLocks noGrp="1"/>
          </p:cNvSpPr>
          <p:nvPr>
            <p:ph type="sldNum" sz="quarter" idx="10"/>
          </p:nvPr>
        </p:nvSpPr>
        <p:spPr/>
        <p:txBody>
          <a:bodyPr/>
          <a:lstStyle/>
          <a:p>
            <a:fld id="{69D1161C-AFCC-4141-93A9-6068CEC8D79F}" type="slidenum">
              <a:rPr lang="en-US" smtClean="0"/>
              <a:pPr/>
              <a:t>41</a:t>
            </a:fld>
            <a:endParaRPr lang="en-US"/>
          </a:p>
        </p:txBody>
      </p:sp>
    </p:spTree>
    <p:extLst>
      <p:ext uri="{BB962C8B-B14F-4D97-AF65-F5344CB8AC3E}">
        <p14:creationId xmlns:p14="http://schemas.microsoft.com/office/powerpoint/2010/main" val="988613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teacher edition includes….</a:t>
            </a:r>
          </a:p>
        </p:txBody>
      </p:sp>
      <p:sp>
        <p:nvSpPr>
          <p:cNvPr id="4" name="Slide Number Placeholder 3"/>
          <p:cNvSpPr>
            <a:spLocks noGrp="1"/>
          </p:cNvSpPr>
          <p:nvPr>
            <p:ph type="sldNum" sz="quarter" idx="10"/>
          </p:nvPr>
        </p:nvSpPr>
        <p:spPr/>
        <p:txBody>
          <a:bodyPr/>
          <a:lstStyle/>
          <a:p>
            <a:fld id="{69D1161C-AFCC-4141-93A9-6068CEC8D79F}" type="slidenum">
              <a:rPr lang="en-US" smtClean="0"/>
              <a:pPr/>
              <a:t>42</a:t>
            </a:fld>
            <a:endParaRPr lang="en-US"/>
          </a:p>
        </p:txBody>
      </p:sp>
    </p:spTree>
    <p:extLst>
      <p:ext uri="{BB962C8B-B14F-4D97-AF65-F5344CB8AC3E}">
        <p14:creationId xmlns:p14="http://schemas.microsoft.com/office/powerpoint/2010/main" val="6757302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Skill Boosters do not relate to any of our Essentials units and are meant to fill in those well below grade level holes in content. They are skills practice meant to be done in a 5 – 10 minute daily routine. Here you see the Whole Number outline of topics.</a:t>
            </a:r>
          </a:p>
        </p:txBody>
      </p:sp>
      <p:sp>
        <p:nvSpPr>
          <p:cNvPr id="4" name="Slide Number Placeholder 3"/>
          <p:cNvSpPr>
            <a:spLocks noGrp="1"/>
          </p:cNvSpPr>
          <p:nvPr>
            <p:ph type="sldNum" sz="quarter" idx="5"/>
          </p:nvPr>
        </p:nvSpPr>
        <p:spPr/>
        <p:txBody>
          <a:bodyPr/>
          <a:lstStyle/>
          <a:p>
            <a:fld id="{69D1161C-AFCC-4141-93A9-6068CEC8D79F}" type="slidenum">
              <a:rPr lang="en-US" smtClean="0"/>
              <a:pPr/>
              <a:t>43</a:t>
            </a:fld>
            <a:endParaRPr lang="en-US"/>
          </a:p>
        </p:txBody>
      </p:sp>
    </p:spTree>
    <p:extLst>
      <p:ext uri="{BB962C8B-B14F-4D97-AF65-F5344CB8AC3E}">
        <p14:creationId xmlns:p14="http://schemas.microsoft.com/office/powerpoint/2010/main" val="34517964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sample of small daily problem sets like these that you use over the course of several days or weeks. </a:t>
            </a:r>
          </a:p>
        </p:txBody>
      </p:sp>
      <p:sp>
        <p:nvSpPr>
          <p:cNvPr id="4" name="Slide Number Placeholder 3"/>
          <p:cNvSpPr>
            <a:spLocks noGrp="1"/>
          </p:cNvSpPr>
          <p:nvPr>
            <p:ph type="sldNum" sz="quarter" idx="5"/>
          </p:nvPr>
        </p:nvSpPr>
        <p:spPr/>
        <p:txBody>
          <a:bodyPr/>
          <a:lstStyle/>
          <a:p>
            <a:fld id="{69D1161C-AFCC-4141-93A9-6068CEC8D79F}" type="slidenum">
              <a:rPr lang="en-US" smtClean="0"/>
              <a:pPr/>
              <a:t>44</a:t>
            </a:fld>
            <a:endParaRPr lang="en-US"/>
          </a:p>
        </p:txBody>
      </p:sp>
    </p:spTree>
    <p:extLst>
      <p:ext uri="{BB962C8B-B14F-4D97-AF65-F5344CB8AC3E}">
        <p14:creationId xmlns:p14="http://schemas.microsoft.com/office/powerpoint/2010/main" val="42862877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Here are all the Skill Booster topics that are set up in the same format. </a:t>
            </a:r>
          </a:p>
        </p:txBody>
      </p:sp>
      <p:sp>
        <p:nvSpPr>
          <p:cNvPr id="4" name="Slide Number Placeholder 3"/>
          <p:cNvSpPr>
            <a:spLocks noGrp="1"/>
          </p:cNvSpPr>
          <p:nvPr>
            <p:ph type="sldNum" sz="quarter" idx="10"/>
          </p:nvPr>
        </p:nvSpPr>
        <p:spPr/>
        <p:txBody>
          <a:bodyPr/>
          <a:lstStyle/>
          <a:p>
            <a:fld id="{69D1161C-AFCC-4141-93A9-6068CEC8D79F}" type="slidenum">
              <a:rPr lang="en-US" smtClean="0"/>
              <a:pPr/>
              <a:t>45</a:t>
            </a:fld>
            <a:endParaRPr lang="en-US"/>
          </a:p>
        </p:txBody>
      </p:sp>
    </p:spTree>
    <p:extLst>
      <p:ext uri="{BB962C8B-B14F-4D97-AF65-F5344CB8AC3E}">
        <p14:creationId xmlns:p14="http://schemas.microsoft.com/office/powerpoint/2010/main" val="1872188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MathLinks</a:t>
            </a:r>
            <a:r>
              <a:rPr lang="en-US" baseline="0" dirty="0"/>
              <a:t>: Essentials has six modules that cover the major work of middle school. Each module has three Student Packets. You can mix and match any of these modules or packets to fit the needs of your students. </a:t>
            </a:r>
          </a:p>
        </p:txBody>
      </p:sp>
      <p:sp>
        <p:nvSpPr>
          <p:cNvPr id="4" name="Slide Number Placeholder 3"/>
          <p:cNvSpPr>
            <a:spLocks noGrp="1"/>
          </p:cNvSpPr>
          <p:nvPr>
            <p:ph type="sldNum" sz="quarter" idx="10"/>
          </p:nvPr>
        </p:nvSpPr>
        <p:spPr/>
        <p:txBody>
          <a:bodyPr/>
          <a:lstStyle/>
          <a:p>
            <a:fld id="{69D1161C-AFCC-4141-93A9-6068CEC8D79F}" type="slidenum">
              <a:rPr lang="en-US" smtClean="0"/>
              <a:pPr/>
              <a:t>46</a:t>
            </a:fld>
            <a:endParaRPr lang="en-US"/>
          </a:p>
        </p:txBody>
      </p:sp>
    </p:spTree>
    <p:extLst>
      <p:ext uri="{BB962C8B-B14F-4D97-AF65-F5344CB8AC3E}">
        <p14:creationId xmlns:p14="http://schemas.microsoft.com/office/powerpoint/2010/main" val="3890578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more, go to our website at mathandteaching.org, curriculum, </a:t>
            </a:r>
            <a:r>
              <a:rPr lang="en-US" dirty="0" err="1"/>
              <a:t>MathLinks</a:t>
            </a:r>
            <a:r>
              <a:rPr lang="en-US" dirty="0"/>
              <a:t> essentials, overview. Outline and Student Packets will lead you to each of the 18 packets and give you the option to flip through each Student Packet.</a:t>
            </a:r>
          </a:p>
        </p:txBody>
      </p:sp>
      <p:sp>
        <p:nvSpPr>
          <p:cNvPr id="4" name="Slide Number Placeholder 3"/>
          <p:cNvSpPr>
            <a:spLocks noGrp="1"/>
          </p:cNvSpPr>
          <p:nvPr>
            <p:ph type="sldNum" sz="quarter" idx="5"/>
          </p:nvPr>
        </p:nvSpPr>
        <p:spPr/>
        <p:txBody>
          <a:bodyPr/>
          <a:lstStyle/>
          <a:p>
            <a:fld id="{69D1161C-AFCC-4141-93A9-6068CEC8D79F}" type="slidenum">
              <a:rPr lang="en-US" smtClean="0"/>
              <a:pPr/>
              <a:t>47</a:t>
            </a:fld>
            <a:endParaRPr lang="en-US"/>
          </a:p>
        </p:txBody>
      </p:sp>
    </p:spTree>
    <p:extLst>
      <p:ext uri="{BB962C8B-B14F-4D97-AF65-F5344CB8AC3E}">
        <p14:creationId xmlns:p14="http://schemas.microsoft.com/office/powerpoint/2010/main" val="38604308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Teacher Portal provides slide decks, extra problems banks, quizzes, technology resources, etc.</a:t>
            </a:r>
          </a:p>
        </p:txBody>
      </p:sp>
      <p:sp>
        <p:nvSpPr>
          <p:cNvPr id="4" name="Slide Number Placeholder 3"/>
          <p:cNvSpPr>
            <a:spLocks noGrp="1"/>
          </p:cNvSpPr>
          <p:nvPr>
            <p:ph type="sldNum" sz="quarter" idx="5"/>
          </p:nvPr>
        </p:nvSpPr>
        <p:spPr/>
        <p:txBody>
          <a:bodyPr/>
          <a:lstStyle/>
          <a:p>
            <a:fld id="{69D1161C-AFCC-4141-93A9-6068CEC8D79F}" type="slidenum">
              <a:rPr lang="en-US" smtClean="0"/>
              <a:pPr/>
              <a:t>48</a:t>
            </a:fld>
            <a:endParaRPr lang="en-US"/>
          </a:p>
        </p:txBody>
      </p:sp>
    </p:spTree>
    <p:extLst>
      <p:ext uri="{BB962C8B-B14F-4D97-AF65-F5344CB8AC3E}">
        <p14:creationId xmlns:p14="http://schemas.microsoft.com/office/powerpoint/2010/main" val="32976119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taking your time go through this presentation. </a:t>
            </a:r>
          </a:p>
        </p:txBody>
      </p:sp>
      <p:sp>
        <p:nvSpPr>
          <p:cNvPr id="4" name="Slide Number Placeholder 3"/>
          <p:cNvSpPr>
            <a:spLocks noGrp="1"/>
          </p:cNvSpPr>
          <p:nvPr>
            <p:ph type="sldNum" sz="quarter" idx="5"/>
          </p:nvPr>
        </p:nvSpPr>
        <p:spPr/>
        <p:txBody>
          <a:bodyPr/>
          <a:lstStyle/>
          <a:p>
            <a:fld id="{69D1161C-AFCC-4141-93A9-6068CEC8D79F}" type="slidenum">
              <a:rPr lang="en-US" smtClean="0"/>
              <a:pPr/>
              <a:t>49</a:t>
            </a:fld>
            <a:endParaRPr lang="en-US"/>
          </a:p>
        </p:txBody>
      </p:sp>
    </p:spTree>
    <p:extLst>
      <p:ext uri="{BB962C8B-B14F-4D97-AF65-F5344CB8AC3E}">
        <p14:creationId xmlns:p14="http://schemas.microsoft.com/office/powerpoint/2010/main" val="2966022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As you see here, proportional reasoning is part of the major work of middle school.</a:t>
            </a:r>
          </a:p>
        </p:txBody>
      </p:sp>
      <p:sp>
        <p:nvSpPr>
          <p:cNvPr id="4" name="Slide Number Placeholder 3"/>
          <p:cNvSpPr>
            <a:spLocks noGrp="1"/>
          </p:cNvSpPr>
          <p:nvPr>
            <p:ph type="sldNum" sz="quarter" idx="10"/>
          </p:nvPr>
        </p:nvSpPr>
        <p:spPr/>
        <p:txBody>
          <a:bodyPr/>
          <a:lstStyle/>
          <a:p>
            <a:fld id="{69D1161C-AFCC-4141-93A9-6068CEC8D79F}" type="slidenum">
              <a:rPr lang="en-US" smtClean="0"/>
              <a:pPr/>
              <a:t>5</a:t>
            </a:fld>
            <a:endParaRPr lang="en-US"/>
          </a:p>
        </p:txBody>
      </p:sp>
    </p:spTree>
    <p:extLst>
      <p:ext uri="{BB962C8B-B14F-4D97-AF65-F5344CB8AC3E}">
        <p14:creationId xmlns:p14="http://schemas.microsoft.com/office/powerpoint/2010/main" val="391913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Materials for this session are drawn from our experience, research, and our </a:t>
            </a:r>
            <a:r>
              <a:rPr lang="en-US" dirty="0" err="1"/>
              <a:t>MathLinks</a:t>
            </a:r>
            <a:r>
              <a:rPr lang="en-US" dirty="0"/>
              <a:t> Programs. Activities are from </a:t>
            </a:r>
            <a:r>
              <a:rPr lang="en-US" dirty="0" err="1"/>
              <a:t>MathLinks</a:t>
            </a:r>
            <a:r>
              <a:rPr lang="en-US" dirty="0"/>
              <a:t>: Essentials Proportional Reasoning module, which includes 3 consumable student packets, 1 teacher guide, and…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9D1161C-AFCC-4141-93A9-6068CEC8D79F}" type="slidenum">
              <a:rPr lang="en-US" smtClean="0"/>
              <a:pPr/>
              <a:t>6</a:t>
            </a:fld>
            <a:endParaRPr lang="en-US"/>
          </a:p>
        </p:txBody>
      </p:sp>
    </p:spTree>
    <p:extLst>
      <p:ext uri="{BB962C8B-B14F-4D97-AF65-F5344CB8AC3E}">
        <p14:creationId xmlns:p14="http://schemas.microsoft.com/office/powerpoint/2010/main" val="2226951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a secure teacher portal with additional components.</a:t>
            </a:r>
          </a:p>
        </p:txBody>
      </p:sp>
      <p:sp>
        <p:nvSpPr>
          <p:cNvPr id="4" name="Slide Number Placeholder 3"/>
          <p:cNvSpPr>
            <a:spLocks noGrp="1"/>
          </p:cNvSpPr>
          <p:nvPr>
            <p:ph type="sldNum" sz="quarter" idx="10"/>
          </p:nvPr>
        </p:nvSpPr>
        <p:spPr/>
        <p:txBody>
          <a:bodyPr/>
          <a:lstStyle/>
          <a:p>
            <a:fld id="{69D1161C-AFCC-4141-93A9-6068CEC8D79F}" type="slidenum">
              <a:rPr lang="en-US" smtClean="0"/>
              <a:pPr/>
              <a:t>7</a:t>
            </a:fld>
            <a:endParaRPr lang="en-US"/>
          </a:p>
        </p:txBody>
      </p:sp>
    </p:spTree>
    <p:extLst>
      <p:ext uri="{BB962C8B-B14F-4D97-AF65-F5344CB8AC3E}">
        <p14:creationId xmlns:p14="http://schemas.microsoft.com/office/powerpoint/2010/main" val="3074828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get started. Student Packet 1 focuses on Ratio Representation and is mostly 6</a:t>
            </a:r>
            <a:r>
              <a:rPr lang="en-US" baseline="30000" dirty="0"/>
              <a:t>th</a:t>
            </a:r>
            <a:r>
              <a:rPr lang="en-US" dirty="0"/>
              <a:t> grade standards.</a:t>
            </a:r>
          </a:p>
        </p:txBody>
      </p:sp>
      <p:sp>
        <p:nvSpPr>
          <p:cNvPr id="4" name="Slide Number Placeholder 3"/>
          <p:cNvSpPr>
            <a:spLocks noGrp="1"/>
          </p:cNvSpPr>
          <p:nvPr>
            <p:ph type="sldNum" sz="quarter" idx="10"/>
          </p:nvPr>
        </p:nvSpPr>
        <p:spPr/>
        <p:txBody>
          <a:bodyPr/>
          <a:lstStyle/>
          <a:p>
            <a:fld id="{69D1161C-AFCC-4141-93A9-6068CEC8D79F}" type="slidenum">
              <a:rPr lang="en-US" smtClean="0"/>
              <a:pPr/>
              <a:t>8</a:t>
            </a:fld>
            <a:endParaRPr lang="en-US"/>
          </a:p>
        </p:txBody>
      </p:sp>
    </p:spTree>
    <p:extLst>
      <p:ext uri="{BB962C8B-B14F-4D97-AF65-F5344CB8AC3E}">
        <p14:creationId xmlns:p14="http://schemas.microsoft.com/office/powerpoint/2010/main" val="2341536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mathematics</a:t>
            </a:r>
          </a:p>
          <a:p>
            <a:pPr marL="285750" indent="-285750">
              <a:buFont typeface="Arial" panose="020B0604020202020204" pitchFamily="34" charset="0"/>
              <a:buChar char="•"/>
            </a:pPr>
            <a:r>
              <a:rPr lang="en-US" dirty="0"/>
              <a:t>Geometry: The value of circumference to diameter</a:t>
            </a:r>
          </a:p>
          <a:p>
            <a:pPr marL="285750" indent="-285750">
              <a:buFont typeface="Arial" panose="020B0604020202020204" pitchFamily="34" charset="0"/>
              <a:buChar char="•"/>
            </a:pPr>
            <a:r>
              <a:rPr lang="en-US" dirty="0"/>
              <a:t>Slope: The ratio of the increase in a y-variable to the increase in an x-variable </a:t>
            </a:r>
          </a:p>
          <a:p>
            <a:r>
              <a:rPr lang="en-US" dirty="0"/>
              <a:t>In the environment</a:t>
            </a:r>
          </a:p>
          <a:p>
            <a:pPr marL="285750" indent="-285750">
              <a:buFont typeface="Arial" panose="020B0604020202020204" pitchFamily="34" charset="0"/>
              <a:buChar char="•"/>
            </a:pPr>
            <a:r>
              <a:rPr lang="en-US" dirty="0"/>
              <a:t>Global warming: glaciers that are receding</a:t>
            </a:r>
          </a:p>
          <a:p>
            <a:pPr marL="285750" indent="-285750">
              <a:buFont typeface="Arial" panose="020B0604020202020204" pitchFamily="34" charset="0"/>
              <a:buChar char="•"/>
            </a:pPr>
            <a:r>
              <a:rPr lang="en-US" dirty="0"/>
              <a:t>Natural resources: The ratios of electric to hybrid to gas-powered vehicles on the road</a:t>
            </a:r>
          </a:p>
          <a:p>
            <a:r>
              <a:rPr lang="en-US" dirty="0"/>
              <a:t>Daily activities</a:t>
            </a:r>
          </a:p>
          <a:p>
            <a:pPr marL="285750" indent="-285750">
              <a:buFont typeface="Arial" panose="020B0604020202020204" pitchFamily="34" charset="0"/>
              <a:buChar char="•"/>
            </a:pPr>
            <a:r>
              <a:rPr lang="en-US" dirty="0"/>
              <a:t>Speed limit:  25 miles per hour</a:t>
            </a:r>
          </a:p>
          <a:p>
            <a:pPr marL="285750" indent="-285750">
              <a:buFont typeface="Arial" panose="020B0604020202020204" pitchFamily="34" charset="0"/>
              <a:buChar char="•"/>
            </a:pPr>
            <a:r>
              <a:rPr lang="en-US" dirty="0"/>
              <a:t>Recipes: Two cups of water for every cup of oatmeal</a:t>
            </a:r>
          </a:p>
          <a:p>
            <a:pPr marL="285750" indent="-285750">
              <a:buFont typeface="Arial" panose="020B0604020202020204" pitchFamily="34" charset="0"/>
              <a:buChar char="•"/>
            </a:pPr>
            <a:r>
              <a:rPr lang="en-US" dirty="0"/>
              <a:t>Pricing: Cheese is $5 per pound</a:t>
            </a:r>
          </a:p>
          <a:p>
            <a:pPr marL="285750" indent="-285750">
              <a:buFont typeface="Arial" panose="020B0604020202020204" pitchFamily="34" charset="0"/>
              <a:buChar char="•"/>
            </a:pPr>
            <a:r>
              <a:rPr lang="en-US" dirty="0"/>
              <a:t>Health:  calories burned in 15 minutes of jogging</a:t>
            </a:r>
          </a:p>
          <a:p>
            <a:endParaRPr lang="en-US" dirty="0"/>
          </a:p>
        </p:txBody>
      </p:sp>
      <p:sp>
        <p:nvSpPr>
          <p:cNvPr id="4" name="Slide Number Placeholder 3"/>
          <p:cNvSpPr>
            <a:spLocks noGrp="1"/>
          </p:cNvSpPr>
          <p:nvPr>
            <p:ph type="sldNum" sz="quarter" idx="5"/>
          </p:nvPr>
        </p:nvSpPr>
        <p:spPr/>
        <p:txBody>
          <a:bodyPr/>
          <a:lstStyle/>
          <a:p>
            <a:fld id="{69D1161C-AFCC-4141-93A9-6068CEC8D79F}" type="slidenum">
              <a:rPr lang="en-US" smtClean="0"/>
              <a:pPr/>
              <a:t>9</a:t>
            </a:fld>
            <a:endParaRPr lang="en-US"/>
          </a:p>
        </p:txBody>
      </p:sp>
    </p:spTree>
    <p:extLst>
      <p:ext uri="{BB962C8B-B14F-4D97-AF65-F5344CB8AC3E}">
        <p14:creationId xmlns:p14="http://schemas.microsoft.com/office/powerpoint/2010/main" val="3784892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600200"/>
            <a:ext cx="8229600" cy="4589379"/>
          </a:xfrm>
        </p:spPr>
        <p:txBody>
          <a:bodyPr/>
          <a:lstStyle/>
          <a:p>
            <a:pPr lvl="0"/>
            <a:r>
              <a:rPr lang="en-US"/>
              <a:t>Edit Master text styles</a:t>
            </a:r>
          </a:p>
        </p:txBody>
      </p:sp>
    </p:spTree>
    <p:extLst>
      <p:ext uri="{BB962C8B-B14F-4D97-AF65-F5344CB8AC3E}">
        <p14:creationId xmlns:p14="http://schemas.microsoft.com/office/powerpoint/2010/main" val="219699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50783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lvl1pPr>
              <a:defRPr sz="2200"/>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216152"/>
            <a:ext cx="8229600" cy="4893216"/>
          </a:xfrm>
        </p:spPr>
        <p:txBody>
          <a:bodyPr vert="eaVert"/>
          <a:lstStyle/>
          <a:p>
            <a:pPr lvl="0"/>
            <a:r>
              <a:rPr lang="en-US"/>
              <a:t>Edit Master text styles</a:t>
            </a:r>
          </a:p>
        </p:txBody>
      </p:sp>
    </p:spTree>
    <p:extLst>
      <p:ext uri="{BB962C8B-B14F-4D97-AF65-F5344CB8AC3E}">
        <p14:creationId xmlns:p14="http://schemas.microsoft.com/office/powerpoint/2010/main" val="3906290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p:txBody>
      </p:sp>
    </p:spTree>
    <p:extLst>
      <p:ext uri="{BB962C8B-B14F-4D97-AF65-F5344CB8AC3E}">
        <p14:creationId xmlns:p14="http://schemas.microsoft.com/office/powerpoint/2010/main" val="3396300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lvl1pPr>
              <a:defRPr sz="2200"/>
            </a:lvl1pPr>
          </a:lstStyle>
          <a:p>
            <a:r>
              <a:rPr lang="en-US"/>
              <a:t>Click to edit Master title style</a:t>
            </a:r>
            <a:endParaRPr lang="en-US" dirty="0"/>
          </a:p>
        </p:txBody>
      </p:sp>
      <p:sp>
        <p:nvSpPr>
          <p:cNvPr id="3" name="Content Placeholder 2"/>
          <p:cNvSpPr>
            <a:spLocks noGrp="1"/>
          </p:cNvSpPr>
          <p:nvPr>
            <p:ph idx="1"/>
          </p:nvPr>
        </p:nvSpPr>
        <p:spPr>
          <a:xfrm>
            <a:off x="457200" y="1212515"/>
            <a:ext cx="8229600" cy="5003800"/>
          </a:xfrm>
        </p:spPr>
        <p:txBody>
          <a:bodyPr/>
          <a:lstStyle/>
          <a:p>
            <a:pPr lvl="0"/>
            <a:r>
              <a:rPr lang="en-US"/>
              <a:t>Edit Master text styles</a:t>
            </a:r>
          </a:p>
        </p:txBody>
      </p:sp>
      <p:sp>
        <p:nvSpPr>
          <p:cNvPr id="7" name="Footer Placeholder 3"/>
          <p:cNvSpPr>
            <a:spLocks noGrp="1"/>
          </p:cNvSpPr>
          <p:nvPr>
            <p:ph type="ftr" sz="quarter" idx="3"/>
          </p:nvPr>
        </p:nvSpPr>
        <p:spPr>
          <a:xfrm>
            <a:off x="457200" y="6436431"/>
            <a:ext cx="3173654" cy="365125"/>
          </a:xfrm>
          <a:prstGeom prst="rect">
            <a:avLst/>
          </a:prstGeom>
        </p:spPr>
        <p:txBody>
          <a:bodyPr vert="horz" lIns="91440" tIns="45720" rIns="91440" bIns="45720" rtlCol="0" anchor="ctr"/>
          <a:lstStyle>
            <a:lvl1pPr algn="l">
              <a:defRPr sz="1000">
                <a:solidFill>
                  <a:schemeClr val="tx1">
                    <a:tint val="75000"/>
                  </a:schemeClr>
                </a:solidFill>
                <a:latin typeface="Verdana"/>
                <a:cs typeface="Verdana"/>
              </a:defRPr>
            </a:lvl1pPr>
          </a:lstStyle>
          <a:p>
            <a:endParaRPr lang="en-US" dirty="0"/>
          </a:p>
        </p:txBody>
      </p:sp>
    </p:spTree>
    <p:extLst>
      <p:ext uri="{BB962C8B-B14F-4D97-AF65-F5344CB8AC3E}">
        <p14:creationId xmlns:p14="http://schemas.microsoft.com/office/powerpoint/2010/main" val="1282501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lvl1pPr>
              <a:defRPr sz="2200"/>
            </a:lvl1pPr>
          </a:lstStyle>
          <a:p>
            <a:r>
              <a:rPr lang="en-US"/>
              <a:t>Click to edit Master title style</a:t>
            </a:r>
            <a:endParaRPr lang="en-US" dirty="0"/>
          </a:p>
        </p:txBody>
      </p:sp>
    </p:spTree>
    <p:extLst>
      <p:ext uri="{BB962C8B-B14F-4D97-AF65-F5344CB8AC3E}">
        <p14:creationId xmlns:p14="http://schemas.microsoft.com/office/powerpoint/2010/main" val="68052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lvl1pPr>
              <a:defRPr sz="2200"/>
            </a:lvl1pPr>
          </a:lstStyle>
          <a:p>
            <a:r>
              <a:rPr lang="en-US"/>
              <a:t>Click to edit Master title style</a:t>
            </a:r>
            <a:endParaRPr lang="en-US" dirty="0"/>
          </a:p>
        </p:txBody>
      </p:sp>
      <p:sp>
        <p:nvSpPr>
          <p:cNvPr id="3" name="Content Placeholder 2"/>
          <p:cNvSpPr>
            <a:spLocks noGrp="1"/>
          </p:cNvSpPr>
          <p:nvPr>
            <p:ph sz="half" idx="1"/>
          </p:nvPr>
        </p:nvSpPr>
        <p:spPr>
          <a:xfrm>
            <a:off x="457200" y="1212528"/>
            <a:ext cx="4038600" cy="49503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Content Placeholder 3"/>
          <p:cNvSpPr>
            <a:spLocks noGrp="1"/>
          </p:cNvSpPr>
          <p:nvPr>
            <p:ph sz="half" idx="2"/>
          </p:nvPr>
        </p:nvSpPr>
        <p:spPr>
          <a:xfrm>
            <a:off x="4648200" y="1212528"/>
            <a:ext cx="4038600" cy="49503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Tree>
    <p:extLst>
      <p:ext uri="{BB962C8B-B14F-4D97-AF65-F5344CB8AC3E}">
        <p14:creationId xmlns:p14="http://schemas.microsoft.com/office/powerpoint/2010/main" val="19591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lvl1pPr>
              <a:defRPr sz="2200"/>
            </a:lvl1pPr>
          </a:lstStyle>
          <a:p>
            <a:r>
              <a:rPr lang="en-US"/>
              <a:t>Click to edit Master title style</a:t>
            </a:r>
            <a:endParaRPr lang="en-US" dirty="0"/>
          </a:p>
        </p:txBody>
      </p:sp>
      <p:sp>
        <p:nvSpPr>
          <p:cNvPr id="3" name="Text Placeholder 2"/>
          <p:cNvSpPr>
            <a:spLocks noGrp="1"/>
          </p:cNvSpPr>
          <p:nvPr>
            <p:ph type="body" idx="1"/>
          </p:nvPr>
        </p:nvSpPr>
        <p:spPr>
          <a:xfrm>
            <a:off x="457200" y="1214281"/>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854043"/>
            <a:ext cx="4040188" cy="43489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
        <p:nvSpPr>
          <p:cNvPr id="5" name="Text Placeholder 4"/>
          <p:cNvSpPr>
            <a:spLocks noGrp="1"/>
          </p:cNvSpPr>
          <p:nvPr>
            <p:ph type="body" sz="quarter" idx="3"/>
          </p:nvPr>
        </p:nvSpPr>
        <p:spPr>
          <a:xfrm>
            <a:off x="4645025" y="1214281"/>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1854043"/>
            <a:ext cx="4041775" cy="434890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p:txBody>
      </p:sp>
    </p:spTree>
    <p:extLst>
      <p:ext uri="{BB962C8B-B14F-4D97-AF65-F5344CB8AC3E}">
        <p14:creationId xmlns:p14="http://schemas.microsoft.com/office/powerpoint/2010/main" val="611256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3730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749761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63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242278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rgbClr val="2762AD"/>
          </a:solidFill>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endParaRPr lang="en-US" dirty="0"/>
          </a:p>
        </p:txBody>
      </p:sp>
      <p:sp>
        <p:nvSpPr>
          <p:cNvPr id="6" name="TextBox 5"/>
          <p:cNvSpPr txBox="1"/>
          <p:nvPr/>
        </p:nvSpPr>
        <p:spPr>
          <a:xfrm>
            <a:off x="4368960" y="6443318"/>
            <a:ext cx="406081" cy="246221"/>
          </a:xfrm>
          <a:prstGeom prst="rect">
            <a:avLst/>
          </a:prstGeom>
          <a:noFill/>
        </p:spPr>
        <p:txBody>
          <a:bodyPr wrap="none" rtlCol="0">
            <a:spAutoFit/>
          </a:bodyPr>
          <a:lstStyle/>
          <a:p>
            <a:fld id="{53CD1320-F2A7-8244-BDAA-AC8AB44949C1}" type="slidenum">
              <a:rPr lang="en-US" sz="1000" smtClean="0">
                <a:latin typeface="Verdana"/>
                <a:cs typeface="Verdana"/>
              </a:rPr>
              <a:pPr/>
              <a:t>‹#›</a:t>
            </a:fld>
            <a:endParaRPr lang="en-US" sz="1000" dirty="0">
              <a:latin typeface="Verdana"/>
              <a:cs typeface="Verdana"/>
            </a:endParaRPr>
          </a:p>
        </p:txBody>
      </p:sp>
      <p:pic>
        <p:nvPicPr>
          <p:cNvPr id="11" name="Picture 10">
            <a:extLst>
              <a:ext uri="{FF2B5EF4-FFF2-40B4-BE49-F238E27FC236}">
                <a16:creationId xmlns:a16="http://schemas.microsoft.com/office/drawing/2014/main" id="{6682FAA1-A0EB-364E-BB2E-E1BEA12A032F}"/>
              </a:ext>
            </a:extLst>
          </p:cNvPr>
          <p:cNvPicPr>
            <a:picLocks noChangeAspect="1"/>
          </p:cNvPicPr>
          <p:nvPr userDrawn="1"/>
        </p:nvPicPr>
        <p:blipFill>
          <a:blip r:embed="rId14"/>
          <a:stretch>
            <a:fillRect/>
          </a:stretch>
        </p:blipFill>
        <p:spPr>
          <a:xfrm>
            <a:off x="457200" y="6281669"/>
            <a:ext cx="1420272" cy="457200"/>
          </a:xfrm>
          <a:prstGeom prst="rect">
            <a:avLst/>
          </a:prstGeom>
        </p:spPr>
      </p:pic>
      <p:pic>
        <p:nvPicPr>
          <p:cNvPr id="7" name="Picture 6">
            <a:extLst>
              <a:ext uri="{FF2B5EF4-FFF2-40B4-BE49-F238E27FC236}">
                <a16:creationId xmlns:a16="http://schemas.microsoft.com/office/drawing/2014/main" id="{7C176EFC-00D8-46EA-B070-2F6CA17EEE37}"/>
              </a:ext>
            </a:extLst>
          </p:cNvPr>
          <p:cNvPicPr>
            <a:picLocks noChangeAspect="1"/>
          </p:cNvPicPr>
          <p:nvPr userDrawn="1"/>
        </p:nvPicPr>
        <p:blipFill>
          <a:blip r:embed="rId15"/>
          <a:stretch>
            <a:fillRect/>
          </a:stretch>
        </p:blipFill>
        <p:spPr>
          <a:xfrm>
            <a:off x="7315200" y="6281669"/>
            <a:ext cx="1371600" cy="457200"/>
          </a:xfrm>
          <a:prstGeom prst="rect">
            <a:avLst/>
          </a:prstGeom>
        </p:spPr>
      </p:pic>
    </p:spTree>
    <p:extLst>
      <p:ext uri="{BB962C8B-B14F-4D97-AF65-F5344CB8AC3E}">
        <p14:creationId xmlns:p14="http://schemas.microsoft.com/office/powerpoint/2010/main" val="3655994215"/>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54" r:id="rId3"/>
    <p:sldLayoutId id="2147483652" r:id="rId4"/>
    <p:sldLayoutId id="2147483653" r:id="rId5"/>
    <p:sldLayoutId id="2147483651" r:id="rId6"/>
    <p:sldLayoutId id="2147483649" r:id="rId7"/>
    <p:sldLayoutId id="2147483655" r:id="rId8"/>
    <p:sldLayoutId id="2147483656" r:id="rId9"/>
    <p:sldLayoutId id="2147483657" r:id="rId10"/>
    <p:sldLayoutId id="2147483658" r:id="rId11"/>
    <p:sldLayoutId id="2147483659" r:id="rId12"/>
  </p:sldLayoutIdLst>
  <p:hf sldNum="0" hdr="0" ftr="0" dt="0"/>
  <p:txStyles>
    <p:titleStyle>
      <a:lvl1pPr algn="ctr" defTabSz="457200" rtl="0" eaLnBrk="1" latinLnBrk="0" hangingPunct="1">
        <a:spcBef>
          <a:spcPct val="0"/>
        </a:spcBef>
        <a:buNone/>
        <a:defRPr sz="4400" kern="1200">
          <a:solidFill>
            <a:schemeClr val="bg1"/>
          </a:solidFill>
          <a:latin typeface="Verdana"/>
          <a:ea typeface="+mj-ea"/>
          <a:cs typeface="Verdan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ynthia@mathandteaching.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www.mathandteaching.org/essentials/" TargetMode="External"/><Relationship Id="rId4" Type="http://schemas.openxmlformats.org/officeDocument/2006/relationships/hyperlink" Target="mailto:theresa@mathandteaching.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5.wmf"/><Relationship Id="rId3" Type="http://schemas.openxmlformats.org/officeDocument/2006/relationships/notesSlide" Target="../notesSlides/notesSlide13.xml"/><Relationship Id="rId7" Type="http://schemas.openxmlformats.org/officeDocument/2006/relationships/image" Target="../media/image12.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4.wmf"/><Relationship Id="rId5" Type="http://schemas.openxmlformats.org/officeDocument/2006/relationships/image" Target="../media/image11.wmf"/><Relationship Id="rId15" Type="http://schemas.openxmlformats.org/officeDocument/2006/relationships/image" Target="../media/image16.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3.wmf"/><Relationship Id="rId14" Type="http://schemas.openxmlformats.org/officeDocument/2006/relationships/oleObject" Target="../embeddings/oleObject6.bin"/></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notesSlide" Target="../notesSlides/notesSlide18.xml"/><Relationship Id="rId7"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8.bin"/><Relationship Id="rId5" Type="http://schemas.openxmlformats.org/officeDocument/2006/relationships/image" Target="../media/image21.wmf"/><Relationship Id="rId4" Type="http://schemas.openxmlformats.org/officeDocument/2006/relationships/oleObject" Target="../embeddings/oleObject7.bin"/><Relationship Id="rId9" Type="http://schemas.openxmlformats.org/officeDocument/2006/relationships/image" Target="../media/image20.jpe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9.xml"/><Relationship Id="rId7"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image" Target="../media/image23.wmf"/><Relationship Id="rId10" Type="http://schemas.openxmlformats.org/officeDocument/2006/relationships/image" Target="../media/image27.jpeg"/><Relationship Id="rId4" Type="http://schemas.openxmlformats.org/officeDocument/2006/relationships/oleObject" Target="../embeddings/oleObject9.bin"/><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www.pngall.com/interest-png/" TargetMode="External"/><Relationship Id="rId3" Type="http://schemas.openxmlformats.org/officeDocument/2006/relationships/image" Target="../media/image36.jp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pngall.com/discount-png/download/3136" TargetMode="External"/><Relationship Id="rId5" Type="http://schemas.openxmlformats.org/officeDocument/2006/relationships/image" Target="../media/image37.png"/><Relationship Id="rId4" Type="http://schemas.openxmlformats.org/officeDocument/2006/relationships/hyperlink" Target="https://blog.treonauts.com/2009/06/palm-pre-battery-life-tip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ixabay.com/fr/vectors/rails-chemin-de-fer-pistes-black-156523/" TargetMode="Externa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30.xml"/><Relationship Id="rId7" Type="http://schemas.openxmlformats.org/officeDocument/2006/relationships/image" Target="../media/image44.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46.wmf"/><Relationship Id="rId5" Type="http://schemas.openxmlformats.org/officeDocument/2006/relationships/image" Target="../media/image43.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45.w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32.xml"/><Relationship Id="rId7" Type="http://schemas.openxmlformats.org/officeDocument/2006/relationships/image" Target="../media/image48.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50.wmf"/><Relationship Id="rId5" Type="http://schemas.openxmlformats.org/officeDocument/2006/relationships/image" Target="../media/image47.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49.wmf"/></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www.mathandteaching.org/"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hyperlink" Target="http://www.mathandteaching.org/essential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hyperlink" Target="mailto:mark@mathandteaching.org" TargetMode="External"/><Relationship Id="rId4" Type="http://schemas.openxmlformats.org/officeDocument/2006/relationships/hyperlink" Target="http://www.mathandteaching.org/essentials/"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openclipart.org/detail/174231/speed-limit-25" TargetMode="External"/><Relationship Id="rId3" Type="http://schemas.openxmlformats.org/officeDocument/2006/relationships/image" Target="../media/image8.gif"/><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pngall.com/iceberg-png/" TargetMode="External"/><Relationship Id="rId5" Type="http://schemas.openxmlformats.org/officeDocument/2006/relationships/image" Target="../media/image9.png"/><Relationship Id="rId4" Type="http://schemas.openxmlformats.org/officeDocument/2006/relationships/hyperlink" Target="https://learn.e-limu.org/topic/view/?t=1113&amp;c=38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4934" y="254172"/>
            <a:ext cx="8138160" cy="678736"/>
          </a:xfrm>
        </p:spPr>
        <p:txBody>
          <a:bodyPr>
            <a:noAutofit/>
          </a:bodyPr>
          <a:lstStyle/>
          <a:p>
            <a:r>
              <a:rPr lang="en-US" sz="3200" dirty="0"/>
              <a:t>INTERVENTION WITH </a:t>
            </a:r>
            <a:r>
              <a:rPr lang="en-US" sz="3200" i="1" dirty="0"/>
              <a:t>MATHLINKS</a:t>
            </a:r>
            <a:endParaRPr lang="en-US" sz="3200" dirty="0"/>
          </a:p>
        </p:txBody>
      </p:sp>
      <p:sp>
        <p:nvSpPr>
          <p:cNvPr id="3" name="Subtitle 2"/>
          <p:cNvSpPr>
            <a:spLocks noGrp="1"/>
          </p:cNvSpPr>
          <p:nvPr>
            <p:ph type="subTitle" idx="1"/>
          </p:nvPr>
        </p:nvSpPr>
        <p:spPr>
          <a:xfrm>
            <a:off x="2364459" y="1010653"/>
            <a:ext cx="4415082" cy="2714324"/>
          </a:xfrm>
        </p:spPr>
        <p:txBody>
          <a:bodyPr>
            <a:normAutofit/>
          </a:bodyPr>
          <a:lstStyle/>
          <a:p>
            <a:pPr lvl="0">
              <a:defRPr/>
            </a:pPr>
            <a:endParaRPr lang="en-US" sz="2000" dirty="0">
              <a:solidFill>
                <a:srgbClr val="00B050"/>
              </a:solidFill>
            </a:endParaRPr>
          </a:p>
          <a:p>
            <a:pPr lvl="0">
              <a:defRPr/>
            </a:pPr>
            <a:r>
              <a:rPr lang="en-US" sz="2000" dirty="0">
                <a:solidFill>
                  <a:srgbClr val="00B050"/>
                </a:solidFill>
              </a:rPr>
              <a:t>Cynthia Raff</a:t>
            </a:r>
          </a:p>
          <a:p>
            <a:r>
              <a:rPr lang="en-US" sz="2000" dirty="0">
                <a:solidFill>
                  <a:srgbClr val="C00000"/>
                </a:solidFill>
                <a:hlinkClick r:id="rId3"/>
              </a:rPr>
              <a:t>cynthia@mathandteaching.org</a:t>
            </a:r>
            <a:endParaRPr lang="en-US" sz="2000" dirty="0">
              <a:solidFill>
                <a:srgbClr val="C00000"/>
              </a:solidFill>
            </a:endParaRPr>
          </a:p>
          <a:p>
            <a:pPr lvl="0">
              <a:defRPr/>
            </a:pPr>
            <a:endParaRPr lang="en-US" sz="2000" dirty="0">
              <a:solidFill>
                <a:srgbClr val="00B050"/>
              </a:solidFill>
            </a:endParaRPr>
          </a:p>
          <a:p>
            <a:pPr lvl="0">
              <a:defRPr/>
            </a:pPr>
            <a:r>
              <a:rPr lang="en-US" sz="2000" dirty="0">
                <a:solidFill>
                  <a:srgbClr val="00B050"/>
                </a:solidFill>
              </a:rPr>
              <a:t>Theresa Lee</a:t>
            </a:r>
          </a:p>
          <a:p>
            <a:r>
              <a:rPr lang="en-US" sz="2000" dirty="0">
                <a:solidFill>
                  <a:srgbClr val="C00000"/>
                </a:solidFill>
                <a:hlinkClick r:id="rId4"/>
              </a:rPr>
              <a:t>theresa@mathandteaching.org</a:t>
            </a:r>
            <a:endParaRPr lang="en-US" sz="2000" dirty="0">
              <a:solidFill>
                <a:srgbClr val="C00000"/>
              </a:solidFill>
            </a:endParaRPr>
          </a:p>
          <a:p>
            <a:endParaRPr lang="en-US" sz="2000" dirty="0">
              <a:solidFill>
                <a:srgbClr val="C00000"/>
              </a:solidFill>
            </a:endParaRPr>
          </a:p>
        </p:txBody>
      </p:sp>
      <p:sp>
        <p:nvSpPr>
          <p:cNvPr id="6" name="TextBox 5">
            <a:extLst>
              <a:ext uri="{FF2B5EF4-FFF2-40B4-BE49-F238E27FC236}">
                <a16:creationId xmlns:a16="http://schemas.microsoft.com/office/drawing/2014/main" id="{35B3EC97-A5E1-45C0-A0FB-F740A30C4A4A}"/>
              </a:ext>
            </a:extLst>
          </p:cNvPr>
          <p:cNvSpPr txBox="1"/>
          <p:nvPr/>
        </p:nvSpPr>
        <p:spPr>
          <a:xfrm>
            <a:off x="504934" y="4079757"/>
            <a:ext cx="8116387" cy="646331"/>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The Center for Mathematics and Teaching 	[a 501(c)(3) non-profit]</a:t>
            </a:r>
          </a:p>
          <a:p>
            <a:pPr algn="ctr"/>
            <a:r>
              <a:rPr lang="en-US" dirty="0">
                <a:solidFill>
                  <a:srgbClr val="C00000"/>
                </a:solidFill>
                <a:latin typeface="Verdana" panose="020B0604030504040204" pitchFamily="34" charset="0"/>
                <a:ea typeface="Verdana" panose="020B0604030504040204" pitchFamily="34" charset="0"/>
                <a:hlinkClick r:id="rId5"/>
              </a:rPr>
              <a:t>www.mathandteaching.org/essentials/</a:t>
            </a:r>
            <a:endParaRPr lang="en-US" dirty="0">
              <a:solidFill>
                <a:srgbClr val="2762AD"/>
              </a:solidFill>
              <a:latin typeface="Verdana" panose="020B0604030504040204" pitchFamily="34" charset="0"/>
              <a:ea typeface="Verdana" panose="020B0604030504040204" pitchFamily="34" charset="0"/>
            </a:endParaRPr>
          </a:p>
        </p:txBody>
      </p:sp>
      <p:sp>
        <p:nvSpPr>
          <p:cNvPr id="5" name="TextBox 4">
            <a:extLst>
              <a:ext uri="{FF2B5EF4-FFF2-40B4-BE49-F238E27FC236}">
                <a16:creationId xmlns:a16="http://schemas.microsoft.com/office/drawing/2014/main" id="{2AC2E7E7-0BF0-4AF2-9C1C-86A441F66C18}"/>
              </a:ext>
            </a:extLst>
          </p:cNvPr>
          <p:cNvSpPr txBox="1"/>
          <p:nvPr/>
        </p:nvSpPr>
        <p:spPr>
          <a:xfrm>
            <a:off x="1402608" y="5137100"/>
            <a:ext cx="6499735" cy="954107"/>
          </a:xfrm>
          <a:prstGeom prst="rect">
            <a:avLst/>
          </a:prstGeom>
          <a:solidFill>
            <a:schemeClr val="tx2">
              <a:lumMod val="20000"/>
              <a:lumOff val="80000"/>
            </a:schemeClr>
          </a:solidFill>
        </p:spPr>
        <p:txBody>
          <a:bodyPr wrap="square" rtlCol="0">
            <a:spAutoFit/>
          </a:bodyPr>
          <a:lstStyle/>
          <a:p>
            <a:pPr algn="ctr"/>
            <a:r>
              <a:rPr lang="en-US" sz="2800" dirty="0">
                <a:latin typeface="Verdana" panose="020B0604030504040204" pitchFamily="34" charset="0"/>
                <a:ea typeface="Verdana" panose="020B0604030504040204" pitchFamily="34" charset="0"/>
              </a:rPr>
              <a:t>TODAY’S FOCUS: </a:t>
            </a:r>
          </a:p>
          <a:p>
            <a:pPr algn="ctr"/>
            <a:r>
              <a:rPr lang="en-US" sz="2800" dirty="0">
                <a:latin typeface="Verdana" panose="020B0604030504040204" pitchFamily="34" charset="0"/>
                <a:ea typeface="Verdana" panose="020B0604030504040204" pitchFamily="34" charset="0"/>
              </a:rPr>
              <a:t>Proportional Reasoning </a:t>
            </a:r>
            <a:endParaRPr lang="en-US" sz="2800" dirty="0">
              <a:solidFill>
                <a:srgbClr val="2762AD"/>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450685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B3E3-19E2-4168-BDEF-76CC19A1739C}"/>
              </a:ext>
            </a:extLst>
          </p:cNvPr>
          <p:cNvSpPr>
            <a:spLocks noGrp="1"/>
          </p:cNvSpPr>
          <p:nvPr>
            <p:ph type="title"/>
          </p:nvPr>
        </p:nvSpPr>
        <p:spPr/>
        <p:txBody>
          <a:bodyPr/>
          <a:lstStyle/>
          <a:p>
            <a:r>
              <a:rPr lang="en-US" dirty="0"/>
              <a:t>GRADE 6:  RATIO REPRESENTATIONS</a:t>
            </a:r>
          </a:p>
        </p:txBody>
      </p:sp>
      <p:sp>
        <p:nvSpPr>
          <p:cNvPr id="3" name="Content Placeholder 2">
            <a:extLst>
              <a:ext uri="{FF2B5EF4-FFF2-40B4-BE49-F238E27FC236}">
                <a16:creationId xmlns:a16="http://schemas.microsoft.com/office/drawing/2014/main" id="{6F8FB3E8-138A-4E0F-8CD2-C5A91952848C}"/>
              </a:ext>
            </a:extLst>
          </p:cNvPr>
          <p:cNvSpPr>
            <a:spLocks noGrp="1"/>
          </p:cNvSpPr>
          <p:nvPr>
            <p:ph idx="1"/>
          </p:nvPr>
        </p:nvSpPr>
        <p:spPr>
          <a:xfrm>
            <a:off x="457200" y="1212515"/>
            <a:ext cx="8229600" cy="494365"/>
          </a:xfrm>
        </p:spPr>
        <p:txBody>
          <a:bodyPr>
            <a:normAutofit/>
          </a:bodyPr>
          <a:lstStyle/>
          <a:p>
            <a:pPr marL="0" indent="0" algn="ctr">
              <a:buNone/>
            </a:pPr>
            <a:r>
              <a:rPr lang="en-US" sz="2400" b="1" dirty="0">
                <a:solidFill>
                  <a:srgbClr val="FF0000"/>
                </a:solidFill>
              </a:rPr>
              <a:t>Give students tools to think multiplicatively!</a:t>
            </a:r>
          </a:p>
        </p:txBody>
      </p:sp>
      <p:sp>
        <p:nvSpPr>
          <p:cNvPr id="4" name="TextBox 3">
            <a:extLst>
              <a:ext uri="{FF2B5EF4-FFF2-40B4-BE49-F238E27FC236}">
                <a16:creationId xmlns:a16="http://schemas.microsoft.com/office/drawing/2014/main" id="{265418BE-2769-484E-89A0-768723A6BE84}"/>
              </a:ext>
            </a:extLst>
          </p:cNvPr>
          <p:cNvSpPr txBox="1"/>
          <p:nvPr/>
        </p:nvSpPr>
        <p:spPr>
          <a:xfrm>
            <a:off x="658368" y="1987296"/>
            <a:ext cx="3816096" cy="2677656"/>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Tape diagrams</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Double Number Lines</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Arrow diagrams</a:t>
            </a:r>
          </a:p>
          <a:p>
            <a:endParaRPr lang="en-US" sz="2400" dirty="0">
              <a:latin typeface="Verdana" panose="020B0604030504040204" pitchFamily="34" charset="0"/>
              <a:ea typeface="Verdana" panose="020B0604030504040204" pitchFamily="34" charset="0"/>
            </a:endParaRPr>
          </a:p>
          <a:p>
            <a:r>
              <a:rPr lang="en-US" sz="2400" dirty="0">
                <a:latin typeface="Verdana" panose="020B0604030504040204" pitchFamily="34" charset="0"/>
                <a:ea typeface="Verdana" panose="020B0604030504040204" pitchFamily="34" charset="0"/>
              </a:rPr>
              <a:t>Equivalent Ratios</a:t>
            </a:r>
          </a:p>
        </p:txBody>
      </p:sp>
      <p:sp>
        <p:nvSpPr>
          <p:cNvPr id="5" name="Right Brace 4">
            <a:extLst>
              <a:ext uri="{FF2B5EF4-FFF2-40B4-BE49-F238E27FC236}">
                <a16:creationId xmlns:a16="http://schemas.microsoft.com/office/drawing/2014/main" id="{87C92380-790F-4C83-8627-06220435D822}"/>
              </a:ext>
            </a:extLst>
          </p:cNvPr>
          <p:cNvSpPr/>
          <p:nvPr/>
        </p:nvSpPr>
        <p:spPr>
          <a:xfrm>
            <a:off x="4474464" y="2194714"/>
            <a:ext cx="1158240" cy="2340709"/>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D8F1C747-C049-4AA2-84D5-A53A3B1BC477}"/>
              </a:ext>
            </a:extLst>
          </p:cNvPr>
          <p:cNvSpPr txBox="1"/>
          <p:nvPr/>
        </p:nvSpPr>
        <p:spPr>
          <a:xfrm>
            <a:off x="5754624" y="3125183"/>
            <a:ext cx="1682496"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rPr>
              <a:t>Tables</a:t>
            </a:r>
          </a:p>
        </p:txBody>
      </p:sp>
    </p:spTree>
    <p:extLst>
      <p:ext uri="{BB962C8B-B14F-4D97-AF65-F5344CB8AC3E}">
        <p14:creationId xmlns:p14="http://schemas.microsoft.com/office/powerpoint/2010/main" val="1658077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a:xfrm>
            <a:off x="457200" y="274638"/>
            <a:ext cx="8229600" cy="685800"/>
          </a:xfrm>
        </p:spPr>
        <p:txBody>
          <a:bodyPr>
            <a:normAutofit/>
          </a:bodyPr>
          <a:lstStyle/>
          <a:p>
            <a:r>
              <a:rPr lang="en-US" sz="3200" dirty="0"/>
              <a:t>RED AND WHITE MIXTURES</a:t>
            </a:r>
          </a:p>
        </p:txBody>
      </p:sp>
      <p:sp>
        <p:nvSpPr>
          <p:cNvPr id="11" name="TextBox 10">
            <a:extLst>
              <a:ext uri="{FF2B5EF4-FFF2-40B4-BE49-F238E27FC236}">
                <a16:creationId xmlns:a16="http://schemas.microsoft.com/office/drawing/2014/main" id="{7E4BD4DB-3F49-45C5-A0E0-8757040C2D8F}"/>
              </a:ext>
            </a:extLst>
          </p:cNvPr>
          <p:cNvSpPr txBox="1"/>
          <p:nvPr/>
        </p:nvSpPr>
        <p:spPr>
          <a:xfrm>
            <a:off x="654963" y="4508761"/>
            <a:ext cx="8229600" cy="769441"/>
          </a:xfrm>
          <a:prstGeom prst="rect">
            <a:avLst/>
          </a:prstGeom>
          <a:noFill/>
        </p:spPr>
        <p:txBody>
          <a:bodyPr wrap="square" rtlCol="0">
            <a:spAutoFit/>
          </a:bodyPr>
          <a:lstStyle/>
          <a:p>
            <a:r>
              <a:rPr lang="en-US" sz="2200" dirty="0">
                <a:solidFill>
                  <a:srgbClr val="0066FF"/>
                </a:solidFill>
                <a:latin typeface="Verdana" panose="020B0604030504040204" pitchFamily="34" charset="0"/>
                <a:ea typeface="Verdana" panose="020B0604030504040204" pitchFamily="34" charset="0"/>
                <a:cs typeface="Verdana" panose="020B0604030504040204" pitchFamily="34" charset="0"/>
              </a:rPr>
              <a:t>Arrange the cards from lightest pink to darkest pink. </a:t>
            </a:r>
          </a:p>
          <a:p>
            <a:pPr marL="515938" indent="-515938"/>
            <a:r>
              <a:rPr lang="en-US" sz="2200" dirty="0">
                <a:solidFill>
                  <a:srgbClr val="0066FF"/>
                </a:solidFill>
                <a:latin typeface="Verdana" panose="020B0604030504040204" pitchFamily="34" charset="0"/>
                <a:ea typeface="Verdana" panose="020B0604030504040204" pitchFamily="34" charset="0"/>
                <a:cs typeface="Verdana" panose="020B0604030504040204" pitchFamily="34" charset="0"/>
              </a:rPr>
              <a:t>Draw the cards in order and label them.</a:t>
            </a:r>
          </a:p>
        </p:txBody>
      </p:sp>
      <p:grpSp>
        <p:nvGrpSpPr>
          <p:cNvPr id="42" name="Group 41">
            <a:extLst>
              <a:ext uri="{FF2B5EF4-FFF2-40B4-BE49-F238E27FC236}">
                <a16:creationId xmlns:a16="http://schemas.microsoft.com/office/drawing/2014/main" id="{1DFF4840-3393-419F-8A0A-BB1A895EB4B8}"/>
              </a:ext>
            </a:extLst>
          </p:cNvPr>
          <p:cNvGrpSpPr/>
          <p:nvPr/>
        </p:nvGrpSpPr>
        <p:grpSpPr>
          <a:xfrm>
            <a:off x="647708" y="1694420"/>
            <a:ext cx="7848584" cy="2254665"/>
            <a:chOff x="656951" y="2377781"/>
            <a:chExt cx="7848584" cy="2254665"/>
          </a:xfrm>
        </p:grpSpPr>
        <p:grpSp>
          <p:nvGrpSpPr>
            <p:cNvPr id="12" name="Group 11">
              <a:extLst>
                <a:ext uri="{FF2B5EF4-FFF2-40B4-BE49-F238E27FC236}">
                  <a16:creationId xmlns:a16="http://schemas.microsoft.com/office/drawing/2014/main" id="{FAE867E6-16F8-4545-97A2-F8677CADE694}"/>
                </a:ext>
              </a:extLst>
            </p:cNvPr>
            <p:cNvGrpSpPr>
              <a:grpSpLocks/>
            </p:cNvGrpSpPr>
            <p:nvPr/>
          </p:nvGrpSpPr>
          <p:grpSpPr bwMode="auto">
            <a:xfrm rot="19088382">
              <a:off x="1332400" y="3788814"/>
              <a:ext cx="1094901" cy="222260"/>
              <a:chOff x="4318" y="0"/>
              <a:chExt cx="19939" cy="4572"/>
            </a:xfrm>
          </p:grpSpPr>
          <p:sp>
            <p:nvSpPr>
              <p:cNvPr id="14" name="Rectangle 13">
                <a:extLst>
                  <a:ext uri="{FF2B5EF4-FFF2-40B4-BE49-F238E27FC236}">
                    <a16:creationId xmlns:a16="http://schemas.microsoft.com/office/drawing/2014/main" id="{BD79C4D1-D123-4816-A319-B8BE339CA2D3}"/>
                  </a:ext>
                </a:extLst>
              </p:cNvPr>
              <p:cNvSpPr>
                <a:spLocks noChangeArrowheads="1"/>
              </p:cNvSpPr>
              <p:nvPr/>
            </p:nvSpPr>
            <p:spPr bwMode="auto">
              <a:xfrm>
                <a:off x="4318" y="0"/>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5" name="Rectangle 14">
                <a:extLst>
                  <a:ext uri="{FF2B5EF4-FFF2-40B4-BE49-F238E27FC236}">
                    <a16:creationId xmlns:a16="http://schemas.microsoft.com/office/drawing/2014/main" id="{CA10D450-2EF5-4FDC-B0D5-A1DCC8E5701F}"/>
                  </a:ext>
                </a:extLst>
              </p:cNvPr>
              <p:cNvSpPr>
                <a:spLocks noChangeArrowheads="1"/>
              </p:cNvSpPr>
              <p:nvPr/>
            </p:nvSpPr>
            <p:spPr bwMode="auto">
              <a:xfrm>
                <a:off x="8509" y="0"/>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7" name="Rectangle 16">
                <a:extLst>
                  <a:ext uri="{FF2B5EF4-FFF2-40B4-BE49-F238E27FC236}">
                    <a16:creationId xmlns:a16="http://schemas.microsoft.com/office/drawing/2014/main" id="{E161251D-FAED-4514-80B0-4DF2C93694A4}"/>
                  </a:ext>
                </a:extLst>
              </p:cNvPr>
              <p:cNvSpPr>
                <a:spLocks noChangeArrowheads="1"/>
              </p:cNvSpPr>
              <p:nvPr/>
            </p:nvSpPr>
            <p:spPr bwMode="auto">
              <a:xfrm>
                <a:off x="17018" y="127"/>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8" name="Rectangle 17">
                <a:extLst>
                  <a:ext uri="{FF2B5EF4-FFF2-40B4-BE49-F238E27FC236}">
                    <a16:creationId xmlns:a16="http://schemas.microsoft.com/office/drawing/2014/main" id="{C3490979-45FC-45EF-B13A-B2FD3466E94C}"/>
                  </a:ext>
                </a:extLst>
              </p:cNvPr>
              <p:cNvSpPr>
                <a:spLocks noChangeArrowheads="1"/>
              </p:cNvSpPr>
              <p:nvPr/>
            </p:nvSpPr>
            <p:spPr bwMode="auto">
              <a:xfrm>
                <a:off x="21209" y="127"/>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grpSp>
        <p:grpSp>
          <p:nvGrpSpPr>
            <p:cNvPr id="19" name="Group 18">
              <a:extLst>
                <a:ext uri="{FF2B5EF4-FFF2-40B4-BE49-F238E27FC236}">
                  <a16:creationId xmlns:a16="http://schemas.microsoft.com/office/drawing/2014/main" id="{DB5F3207-A744-421F-A4D7-2F57A5BD95DD}"/>
                </a:ext>
              </a:extLst>
            </p:cNvPr>
            <p:cNvGrpSpPr>
              <a:grpSpLocks/>
            </p:cNvGrpSpPr>
            <p:nvPr/>
          </p:nvGrpSpPr>
          <p:grpSpPr bwMode="auto">
            <a:xfrm rot="19745614">
              <a:off x="5289911" y="3468961"/>
              <a:ext cx="931785" cy="230728"/>
              <a:chOff x="0" y="5551"/>
              <a:chExt cx="15893" cy="4445"/>
            </a:xfrm>
          </p:grpSpPr>
          <p:sp>
            <p:nvSpPr>
              <p:cNvPr id="20" name="Rectangle 19">
                <a:extLst>
                  <a:ext uri="{FF2B5EF4-FFF2-40B4-BE49-F238E27FC236}">
                    <a16:creationId xmlns:a16="http://schemas.microsoft.com/office/drawing/2014/main" id="{A05E3D07-6A6B-49CC-97E3-66642959043F}"/>
                  </a:ext>
                </a:extLst>
              </p:cNvPr>
              <p:cNvSpPr>
                <a:spLocks noChangeArrowheads="1"/>
              </p:cNvSpPr>
              <p:nvPr/>
            </p:nvSpPr>
            <p:spPr bwMode="auto">
              <a:xfrm>
                <a:off x="0" y="5551"/>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21" name="Rectangle 20">
                <a:extLst>
                  <a:ext uri="{FF2B5EF4-FFF2-40B4-BE49-F238E27FC236}">
                    <a16:creationId xmlns:a16="http://schemas.microsoft.com/office/drawing/2014/main" id="{1E4A6DA2-512B-4349-B728-CEF05BA0EFC1}"/>
                  </a:ext>
                </a:extLst>
              </p:cNvPr>
              <p:cNvSpPr>
                <a:spLocks noChangeArrowheads="1"/>
              </p:cNvSpPr>
              <p:nvPr/>
            </p:nvSpPr>
            <p:spPr bwMode="auto">
              <a:xfrm>
                <a:off x="4136" y="5551"/>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22" name="Rectangle 21">
                <a:extLst>
                  <a:ext uri="{FF2B5EF4-FFF2-40B4-BE49-F238E27FC236}">
                    <a16:creationId xmlns:a16="http://schemas.microsoft.com/office/drawing/2014/main" id="{50A17F88-0113-42A1-9D96-BB0B9007683E}"/>
                  </a:ext>
                </a:extLst>
              </p:cNvPr>
              <p:cNvSpPr>
                <a:spLocks noChangeArrowheads="1"/>
              </p:cNvSpPr>
              <p:nvPr/>
            </p:nvSpPr>
            <p:spPr bwMode="auto">
              <a:xfrm>
                <a:off x="8490" y="5551"/>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23" name="Rectangle 22">
                <a:extLst>
                  <a:ext uri="{FF2B5EF4-FFF2-40B4-BE49-F238E27FC236}">
                    <a16:creationId xmlns:a16="http://schemas.microsoft.com/office/drawing/2014/main" id="{DC816E05-8A35-48A2-9C48-8F8CD430D5A5}"/>
                  </a:ext>
                </a:extLst>
              </p:cNvPr>
              <p:cNvSpPr>
                <a:spLocks noChangeArrowheads="1"/>
              </p:cNvSpPr>
              <p:nvPr/>
            </p:nvSpPr>
            <p:spPr bwMode="auto">
              <a:xfrm>
                <a:off x="12845" y="5551"/>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grpSp>
        <p:grpSp>
          <p:nvGrpSpPr>
            <p:cNvPr id="27" name="Group 26">
              <a:extLst>
                <a:ext uri="{FF2B5EF4-FFF2-40B4-BE49-F238E27FC236}">
                  <a16:creationId xmlns:a16="http://schemas.microsoft.com/office/drawing/2014/main" id="{85927282-22DB-4863-A8BE-706E348EF2FF}"/>
                </a:ext>
              </a:extLst>
            </p:cNvPr>
            <p:cNvGrpSpPr>
              <a:grpSpLocks/>
            </p:cNvGrpSpPr>
            <p:nvPr/>
          </p:nvGrpSpPr>
          <p:grpSpPr bwMode="auto">
            <a:xfrm>
              <a:off x="6978700" y="4201167"/>
              <a:ext cx="1171701" cy="222862"/>
              <a:chOff x="0" y="5842"/>
              <a:chExt cx="20066" cy="4445"/>
            </a:xfrm>
          </p:grpSpPr>
          <p:sp>
            <p:nvSpPr>
              <p:cNvPr id="31" name="Rectangle 30">
                <a:extLst>
                  <a:ext uri="{FF2B5EF4-FFF2-40B4-BE49-F238E27FC236}">
                    <a16:creationId xmlns:a16="http://schemas.microsoft.com/office/drawing/2014/main" id="{73BCD8BD-75BD-431F-83D7-8F61C6B3DD42}"/>
                  </a:ext>
                </a:extLst>
              </p:cNvPr>
              <p:cNvSpPr>
                <a:spLocks noChangeArrowheads="1"/>
              </p:cNvSpPr>
              <p:nvPr/>
            </p:nvSpPr>
            <p:spPr bwMode="auto">
              <a:xfrm>
                <a:off x="0" y="5842"/>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32" name="Rectangle 31">
                <a:extLst>
                  <a:ext uri="{FF2B5EF4-FFF2-40B4-BE49-F238E27FC236}">
                    <a16:creationId xmlns:a16="http://schemas.microsoft.com/office/drawing/2014/main" id="{30E2304B-1B22-409A-8824-5D7B4C8DD41B}"/>
                  </a:ext>
                </a:extLst>
              </p:cNvPr>
              <p:cNvSpPr>
                <a:spLocks noChangeArrowheads="1"/>
              </p:cNvSpPr>
              <p:nvPr/>
            </p:nvSpPr>
            <p:spPr bwMode="auto">
              <a:xfrm>
                <a:off x="4191" y="5842"/>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33" name="Rectangle 32">
                <a:extLst>
                  <a:ext uri="{FF2B5EF4-FFF2-40B4-BE49-F238E27FC236}">
                    <a16:creationId xmlns:a16="http://schemas.microsoft.com/office/drawing/2014/main" id="{06F3F7F3-2D73-4AC8-BBA2-11CF86428BE7}"/>
                  </a:ext>
                </a:extLst>
              </p:cNvPr>
              <p:cNvSpPr>
                <a:spLocks noChangeArrowheads="1"/>
              </p:cNvSpPr>
              <p:nvPr/>
            </p:nvSpPr>
            <p:spPr bwMode="auto">
              <a:xfrm>
                <a:off x="8509" y="5842"/>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34" name="Rectangle 33">
                <a:extLst>
                  <a:ext uri="{FF2B5EF4-FFF2-40B4-BE49-F238E27FC236}">
                    <a16:creationId xmlns:a16="http://schemas.microsoft.com/office/drawing/2014/main" id="{1B9FEC43-CA61-43CF-A759-66314E6FA31F}"/>
                  </a:ext>
                </a:extLst>
              </p:cNvPr>
              <p:cNvSpPr>
                <a:spLocks noChangeArrowheads="1"/>
              </p:cNvSpPr>
              <p:nvPr/>
            </p:nvSpPr>
            <p:spPr bwMode="auto">
              <a:xfrm>
                <a:off x="12827" y="5842"/>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36" name="Rectangle 35">
                <a:extLst>
                  <a:ext uri="{FF2B5EF4-FFF2-40B4-BE49-F238E27FC236}">
                    <a16:creationId xmlns:a16="http://schemas.microsoft.com/office/drawing/2014/main" id="{C3CFA448-1986-4D37-A40B-3BD57B057582}"/>
                  </a:ext>
                </a:extLst>
              </p:cNvPr>
              <p:cNvSpPr>
                <a:spLocks noChangeArrowheads="1"/>
              </p:cNvSpPr>
              <p:nvPr/>
            </p:nvSpPr>
            <p:spPr bwMode="auto">
              <a:xfrm>
                <a:off x="17018" y="5842"/>
                <a:ext cx="3048" cy="444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grpSp>
        <p:sp>
          <p:nvSpPr>
            <p:cNvPr id="41" name="Rectangle 40">
              <a:extLst>
                <a:ext uri="{FF2B5EF4-FFF2-40B4-BE49-F238E27FC236}">
                  <a16:creationId xmlns:a16="http://schemas.microsoft.com/office/drawing/2014/main" id="{076EB0D5-03AF-4C53-8754-7984F8BEC609}"/>
                </a:ext>
              </a:extLst>
            </p:cNvPr>
            <p:cNvSpPr>
              <a:spLocks noChangeArrowheads="1"/>
            </p:cNvSpPr>
            <p:nvPr/>
          </p:nvSpPr>
          <p:spPr bwMode="auto">
            <a:xfrm rot="1446464">
              <a:off x="3667729" y="3309273"/>
              <a:ext cx="180609" cy="23232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45" name="Rectangle 44">
              <a:extLst>
                <a:ext uri="{FF2B5EF4-FFF2-40B4-BE49-F238E27FC236}">
                  <a16:creationId xmlns:a16="http://schemas.microsoft.com/office/drawing/2014/main" id="{829D13D7-1B20-4381-A698-EEAFA6DA83F0}"/>
                </a:ext>
              </a:extLst>
            </p:cNvPr>
            <p:cNvSpPr/>
            <p:nvPr/>
          </p:nvSpPr>
          <p:spPr>
            <a:xfrm rot="1389130">
              <a:off x="2502873" y="2487778"/>
              <a:ext cx="1961981" cy="119435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3" name="Rectangle 42">
              <a:extLst>
                <a:ext uri="{FF2B5EF4-FFF2-40B4-BE49-F238E27FC236}">
                  <a16:creationId xmlns:a16="http://schemas.microsoft.com/office/drawing/2014/main" id="{CC58D095-BAD2-4EB3-877D-D924915956C3}"/>
                </a:ext>
              </a:extLst>
            </p:cNvPr>
            <p:cNvSpPr/>
            <p:nvPr/>
          </p:nvSpPr>
          <p:spPr>
            <a:xfrm rot="19710845">
              <a:off x="4661144" y="2660382"/>
              <a:ext cx="1961981" cy="119435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4" name="Rectangle 43">
              <a:extLst>
                <a:ext uri="{FF2B5EF4-FFF2-40B4-BE49-F238E27FC236}">
                  <a16:creationId xmlns:a16="http://schemas.microsoft.com/office/drawing/2014/main" id="{2B283630-0773-4E04-999B-69087CBA4AF2}"/>
                </a:ext>
              </a:extLst>
            </p:cNvPr>
            <p:cNvSpPr/>
            <p:nvPr/>
          </p:nvSpPr>
          <p:spPr>
            <a:xfrm>
              <a:off x="6543554" y="3438088"/>
              <a:ext cx="1961981" cy="1194358"/>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6" name="Rectangle 45">
              <a:extLst>
                <a:ext uri="{FF2B5EF4-FFF2-40B4-BE49-F238E27FC236}">
                  <a16:creationId xmlns:a16="http://schemas.microsoft.com/office/drawing/2014/main" id="{ECBA48D4-F567-4D5C-9639-1EA011FD0568}"/>
                </a:ext>
              </a:extLst>
            </p:cNvPr>
            <p:cNvSpPr/>
            <p:nvPr/>
          </p:nvSpPr>
          <p:spPr>
            <a:xfrm rot="19131961">
              <a:off x="656951" y="3270729"/>
              <a:ext cx="1946585" cy="1181745"/>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TextBox 9">
              <a:extLst>
                <a:ext uri="{FF2B5EF4-FFF2-40B4-BE49-F238E27FC236}">
                  <a16:creationId xmlns:a16="http://schemas.microsoft.com/office/drawing/2014/main" id="{A9C9BE24-CE13-4B34-997C-572B4603EFAE}"/>
                </a:ext>
              </a:extLst>
            </p:cNvPr>
            <p:cNvSpPr txBox="1"/>
            <p:nvPr/>
          </p:nvSpPr>
          <p:spPr>
            <a:xfrm rot="19313200">
              <a:off x="4639682" y="3170089"/>
              <a:ext cx="356364" cy="369332"/>
            </a:xfrm>
            <a:prstGeom prst="rect">
              <a:avLst/>
            </a:prstGeom>
            <a:noFill/>
          </p:spPr>
          <p:txBody>
            <a:bodyPr wrap="square" rtlCol="0">
              <a:spAutoFit/>
            </a:bodyPr>
            <a:lstStyle/>
            <a:p>
              <a:r>
                <a:rPr lang="en-US" dirty="0"/>
                <a:t>A</a:t>
              </a:r>
            </a:p>
          </p:txBody>
        </p:sp>
        <p:sp>
          <p:nvSpPr>
            <p:cNvPr id="48" name="TextBox 47">
              <a:extLst>
                <a:ext uri="{FF2B5EF4-FFF2-40B4-BE49-F238E27FC236}">
                  <a16:creationId xmlns:a16="http://schemas.microsoft.com/office/drawing/2014/main" id="{D661B051-EDC6-4832-AC62-FDCB55815C43}"/>
                </a:ext>
              </a:extLst>
            </p:cNvPr>
            <p:cNvSpPr txBox="1"/>
            <p:nvPr/>
          </p:nvSpPr>
          <p:spPr>
            <a:xfrm rot="19340311">
              <a:off x="818572" y="3856218"/>
              <a:ext cx="356364" cy="369332"/>
            </a:xfrm>
            <a:prstGeom prst="rect">
              <a:avLst/>
            </a:prstGeom>
            <a:noFill/>
          </p:spPr>
          <p:txBody>
            <a:bodyPr wrap="square" rtlCol="0">
              <a:spAutoFit/>
            </a:bodyPr>
            <a:lstStyle/>
            <a:p>
              <a:r>
                <a:rPr lang="en-US" dirty="0"/>
                <a:t>B</a:t>
              </a:r>
            </a:p>
          </p:txBody>
        </p:sp>
        <p:sp>
          <p:nvSpPr>
            <p:cNvPr id="49" name="TextBox 48">
              <a:extLst>
                <a:ext uri="{FF2B5EF4-FFF2-40B4-BE49-F238E27FC236}">
                  <a16:creationId xmlns:a16="http://schemas.microsoft.com/office/drawing/2014/main" id="{B40FD014-2CE4-4ECA-899C-A638C6B32754}"/>
                </a:ext>
              </a:extLst>
            </p:cNvPr>
            <p:cNvSpPr txBox="1"/>
            <p:nvPr/>
          </p:nvSpPr>
          <p:spPr>
            <a:xfrm rot="1292616">
              <a:off x="2824760" y="2377781"/>
              <a:ext cx="356364" cy="369332"/>
            </a:xfrm>
            <a:prstGeom prst="rect">
              <a:avLst/>
            </a:prstGeom>
            <a:noFill/>
          </p:spPr>
          <p:txBody>
            <a:bodyPr wrap="square" rtlCol="0">
              <a:spAutoFit/>
            </a:bodyPr>
            <a:lstStyle/>
            <a:p>
              <a:r>
                <a:rPr lang="en-US" dirty="0"/>
                <a:t>C</a:t>
              </a:r>
            </a:p>
          </p:txBody>
        </p:sp>
        <p:sp>
          <p:nvSpPr>
            <p:cNvPr id="50" name="TextBox 49">
              <a:extLst>
                <a:ext uri="{FF2B5EF4-FFF2-40B4-BE49-F238E27FC236}">
                  <a16:creationId xmlns:a16="http://schemas.microsoft.com/office/drawing/2014/main" id="{D463E2D8-23D7-4A5B-9FF4-AD01019418F9}"/>
                </a:ext>
              </a:extLst>
            </p:cNvPr>
            <p:cNvSpPr txBox="1"/>
            <p:nvPr/>
          </p:nvSpPr>
          <p:spPr>
            <a:xfrm>
              <a:off x="6620904" y="3526662"/>
              <a:ext cx="356364" cy="369332"/>
            </a:xfrm>
            <a:prstGeom prst="rect">
              <a:avLst/>
            </a:prstGeom>
            <a:noFill/>
          </p:spPr>
          <p:txBody>
            <a:bodyPr wrap="square" rtlCol="0">
              <a:spAutoFit/>
            </a:bodyPr>
            <a:lstStyle/>
            <a:p>
              <a:r>
                <a:rPr lang="en-US" dirty="0"/>
                <a:t>D</a:t>
              </a:r>
            </a:p>
          </p:txBody>
        </p:sp>
      </p:grpSp>
      <p:sp>
        <p:nvSpPr>
          <p:cNvPr id="47" name="Rectangle 46">
            <a:extLst>
              <a:ext uri="{FF2B5EF4-FFF2-40B4-BE49-F238E27FC236}">
                <a16:creationId xmlns:a16="http://schemas.microsoft.com/office/drawing/2014/main" id="{58AC9423-F220-4A45-B1C8-3BA605C992CF}"/>
              </a:ext>
            </a:extLst>
          </p:cNvPr>
          <p:cNvSpPr>
            <a:spLocks noChangeArrowheads="1"/>
          </p:cNvSpPr>
          <p:nvPr/>
        </p:nvSpPr>
        <p:spPr bwMode="auto">
          <a:xfrm rot="19088382">
            <a:off x="1235855" y="3581331"/>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1" name="Rectangle 50">
            <a:extLst>
              <a:ext uri="{FF2B5EF4-FFF2-40B4-BE49-F238E27FC236}">
                <a16:creationId xmlns:a16="http://schemas.microsoft.com/office/drawing/2014/main" id="{5A5FCAFD-5BDC-4416-B56E-6DA208FC19B4}"/>
              </a:ext>
            </a:extLst>
          </p:cNvPr>
          <p:cNvSpPr>
            <a:spLocks noChangeArrowheads="1"/>
          </p:cNvSpPr>
          <p:nvPr/>
        </p:nvSpPr>
        <p:spPr bwMode="auto">
          <a:xfrm rot="19088382">
            <a:off x="1782830" y="3101538"/>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2" name="Rectangle 51">
            <a:extLst>
              <a:ext uri="{FF2B5EF4-FFF2-40B4-BE49-F238E27FC236}">
                <a16:creationId xmlns:a16="http://schemas.microsoft.com/office/drawing/2014/main" id="{E2F42E85-140B-4D2E-B200-2F40F8A3E109}"/>
              </a:ext>
            </a:extLst>
          </p:cNvPr>
          <p:cNvSpPr>
            <a:spLocks noChangeArrowheads="1"/>
          </p:cNvSpPr>
          <p:nvPr/>
        </p:nvSpPr>
        <p:spPr bwMode="auto">
          <a:xfrm>
            <a:off x="7091464" y="3083049"/>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3" name="Rectangle 52">
            <a:extLst>
              <a:ext uri="{FF2B5EF4-FFF2-40B4-BE49-F238E27FC236}">
                <a16:creationId xmlns:a16="http://schemas.microsoft.com/office/drawing/2014/main" id="{11F77E67-C526-43F2-BC02-610A0D56A0F1}"/>
              </a:ext>
            </a:extLst>
          </p:cNvPr>
          <p:cNvSpPr>
            <a:spLocks noChangeArrowheads="1"/>
          </p:cNvSpPr>
          <p:nvPr/>
        </p:nvSpPr>
        <p:spPr bwMode="auto">
          <a:xfrm rot="19779184">
            <a:off x="5237556" y="2527821"/>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4" name="Rectangle 53">
            <a:extLst>
              <a:ext uri="{FF2B5EF4-FFF2-40B4-BE49-F238E27FC236}">
                <a16:creationId xmlns:a16="http://schemas.microsoft.com/office/drawing/2014/main" id="{7270B28E-1E31-4A9E-8FC1-585A69D77643}"/>
              </a:ext>
            </a:extLst>
          </p:cNvPr>
          <p:cNvSpPr>
            <a:spLocks noChangeArrowheads="1"/>
          </p:cNvSpPr>
          <p:nvPr/>
        </p:nvSpPr>
        <p:spPr bwMode="auto">
          <a:xfrm rot="1398849">
            <a:off x="3404292" y="2530200"/>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5" name="Rectangle 54">
            <a:extLst>
              <a:ext uri="{FF2B5EF4-FFF2-40B4-BE49-F238E27FC236}">
                <a16:creationId xmlns:a16="http://schemas.microsoft.com/office/drawing/2014/main" id="{B02B1C1B-D151-4AB7-8575-0D11F1F73011}"/>
              </a:ext>
            </a:extLst>
          </p:cNvPr>
          <p:cNvSpPr>
            <a:spLocks noChangeArrowheads="1"/>
          </p:cNvSpPr>
          <p:nvPr/>
        </p:nvSpPr>
        <p:spPr bwMode="auto">
          <a:xfrm rot="1398849">
            <a:off x="3148977" y="2425281"/>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6" name="Rectangle 55">
            <a:extLst>
              <a:ext uri="{FF2B5EF4-FFF2-40B4-BE49-F238E27FC236}">
                <a16:creationId xmlns:a16="http://schemas.microsoft.com/office/drawing/2014/main" id="{4A901626-25E0-4699-9325-D37C4B9B019A}"/>
              </a:ext>
            </a:extLst>
          </p:cNvPr>
          <p:cNvSpPr>
            <a:spLocks noChangeArrowheads="1"/>
          </p:cNvSpPr>
          <p:nvPr/>
        </p:nvSpPr>
        <p:spPr bwMode="auto">
          <a:xfrm rot="19779184">
            <a:off x="5474330" y="2396127"/>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7" name="Rectangle 56">
            <a:extLst>
              <a:ext uri="{FF2B5EF4-FFF2-40B4-BE49-F238E27FC236}">
                <a16:creationId xmlns:a16="http://schemas.microsoft.com/office/drawing/2014/main" id="{C0642B13-2654-4F35-A37B-70C2A8E115E8}"/>
              </a:ext>
            </a:extLst>
          </p:cNvPr>
          <p:cNvSpPr>
            <a:spLocks noChangeArrowheads="1"/>
          </p:cNvSpPr>
          <p:nvPr/>
        </p:nvSpPr>
        <p:spPr bwMode="auto">
          <a:xfrm rot="19779184">
            <a:off x="5700591" y="2273213"/>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8" name="Rectangle 57">
            <a:extLst>
              <a:ext uri="{FF2B5EF4-FFF2-40B4-BE49-F238E27FC236}">
                <a16:creationId xmlns:a16="http://schemas.microsoft.com/office/drawing/2014/main" id="{81F505E6-EEF3-49C2-978D-B0FC16EA09D9}"/>
              </a:ext>
            </a:extLst>
          </p:cNvPr>
          <p:cNvSpPr>
            <a:spLocks noChangeArrowheads="1"/>
          </p:cNvSpPr>
          <p:nvPr/>
        </p:nvSpPr>
        <p:spPr bwMode="auto">
          <a:xfrm>
            <a:off x="7868704" y="3083049"/>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9" name="Rectangle 58">
            <a:extLst>
              <a:ext uri="{FF2B5EF4-FFF2-40B4-BE49-F238E27FC236}">
                <a16:creationId xmlns:a16="http://schemas.microsoft.com/office/drawing/2014/main" id="{6328B8A0-6A8C-4F75-89E5-2397BDF610DB}"/>
              </a:ext>
            </a:extLst>
          </p:cNvPr>
          <p:cNvSpPr>
            <a:spLocks noChangeArrowheads="1"/>
          </p:cNvSpPr>
          <p:nvPr/>
        </p:nvSpPr>
        <p:spPr bwMode="auto">
          <a:xfrm>
            <a:off x="7610333" y="3083049"/>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60" name="Rectangle 59">
            <a:extLst>
              <a:ext uri="{FF2B5EF4-FFF2-40B4-BE49-F238E27FC236}">
                <a16:creationId xmlns:a16="http://schemas.microsoft.com/office/drawing/2014/main" id="{8198FA28-585D-4E55-A098-DC62EAB748D2}"/>
              </a:ext>
            </a:extLst>
          </p:cNvPr>
          <p:cNvSpPr>
            <a:spLocks noChangeArrowheads="1"/>
          </p:cNvSpPr>
          <p:nvPr/>
        </p:nvSpPr>
        <p:spPr bwMode="auto">
          <a:xfrm>
            <a:off x="7358021" y="3093303"/>
            <a:ext cx="167373" cy="216086"/>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Tree>
    <p:extLst>
      <p:ext uri="{BB962C8B-B14F-4D97-AF65-F5344CB8AC3E}">
        <p14:creationId xmlns:p14="http://schemas.microsoft.com/office/powerpoint/2010/main" val="111933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6CF1-F711-4546-94B8-CD9543762C92}"/>
              </a:ext>
            </a:extLst>
          </p:cNvPr>
          <p:cNvSpPr>
            <a:spLocks noGrp="1"/>
          </p:cNvSpPr>
          <p:nvPr>
            <p:ph type="title"/>
          </p:nvPr>
        </p:nvSpPr>
        <p:spPr/>
        <p:txBody>
          <a:bodyPr>
            <a:noAutofit/>
          </a:bodyPr>
          <a:lstStyle/>
          <a:p>
            <a:r>
              <a:rPr lang="en-US" sz="3600" dirty="0"/>
              <a:t>RATIOS AND TABLES</a:t>
            </a:r>
          </a:p>
        </p:txBody>
      </p:sp>
      <p:sp>
        <p:nvSpPr>
          <p:cNvPr id="5" name="TextBox 4">
            <a:extLst>
              <a:ext uri="{FF2B5EF4-FFF2-40B4-BE49-F238E27FC236}">
                <a16:creationId xmlns:a16="http://schemas.microsoft.com/office/drawing/2014/main" id="{14DBC4F5-2108-4E21-AF7F-3F6D9B402558}"/>
              </a:ext>
            </a:extLst>
          </p:cNvPr>
          <p:cNvSpPr txBox="1"/>
          <p:nvPr/>
        </p:nvSpPr>
        <p:spPr>
          <a:xfrm>
            <a:off x="523454" y="962820"/>
            <a:ext cx="8056676" cy="430887"/>
          </a:xfrm>
          <a:prstGeom prst="rect">
            <a:avLst/>
          </a:prstGeom>
          <a:noFill/>
        </p:spPr>
        <p:txBody>
          <a:bodyPr wrap="square" rtlCol="0">
            <a:spAutoFit/>
          </a:bodyPr>
          <a:lstStyle/>
          <a:p>
            <a:r>
              <a:rPr lang="en-US" sz="2200" i="1" dirty="0">
                <a:solidFill>
                  <a:srgbClr val="0000FF"/>
                </a:solidFill>
                <a:latin typeface="Verdana" panose="020B0604030504040204" pitchFamily="34" charset="0"/>
                <a:ea typeface="Verdana" panose="020B0604030504040204" pitchFamily="34" charset="0"/>
              </a:rPr>
              <a:t>What are some words that describe this paint mixture?</a:t>
            </a:r>
            <a:endParaRPr lang="en-US" i="1" dirty="0">
              <a:solidFill>
                <a:srgbClr val="0070C0"/>
              </a:solidFill>
              <a:latin typeface="Verdana" panose="020B0604030504040204" pitchFamily="34" charset="0"/>
              <a:ea typeface="Verdana" panose="020B0604030504040204" pitchFamily="34" charset="0"/>
            </a:endParaRPr>
          </a:p>
        </p:txBody>
      </p:sp>
      <p:grpSp>
        <p:nvGrpSpPr>
          <p:cNvPr id="6" name="Group 5">
            <a:extLst>
              <a:ext uri="{FF2B5EF4-FFF2-40B4-BE49-F238E27FC236}">
                <a16:creationId xmlns:a16="http://schemas.microsoft.com/office/drawing/2014/main" id="{87E13725-B705-4AE1-8935-3D735F9D2633}"/>
              </a:ext>
            </a:extLst>
          </p:cNvPr>
          <p:cNvGrpSpPr/>
          <p:nvPr/>
        </p:nvGrpSpPr>
        <p:grpSpPr>
          <a:xfrm>
            <a:off x="6481631" y="1503669"/>
            <a:ext cx="2205169" cy="1596411"/>
            <a:chOff x="6571032" y="1934556"/>
            <a:chExt cx="2205169" cy="1596411"/>
          </a:xfrm>
        </p:grpSpPr>
        <p:grpSp>
          <p:nvGrpSpPr>
            <p:cNvPr id="7" name="Group 6">
              <a:extLst>
                <a:ext uri="{FF2B5EF4-FFF2-40B4-BE49-F238E27FC236}">
                  <a16:creationId xmlns:a16="http://schemas.microsoft.com/office/drawing/2014/main" id="{A56481E8-26DB-4F88-B114-BC9ABDA65F68}"/>
                </a:ext>
              </a:extLst>
            </p:cNvPr>
            <p:cNvGrpSpPr/>
            <p:nvPr/>
          </p:nvGrpSpPr>
          <p:grpSpPr>
            <a:xfrm>
              <a:off x="6571032" y="1934556"/>
              <a:ext cx="2205169" cy="1596411"/>
              <a:chOff x="6441215" y="2303682"/>
              <a:chExt cx="2205169" cy="1596411"/>
            </a:xfrm>
          </p:grpSpPr>
          <p:sp>
            <p:nvSpPr>
              <p:cNvPr id="11" name="Rectangle 10">
                <a:extLst>
                  <a:ext uri="{FF2B5EF4-FFF2-40B4-BE49-F238E27FC236}">
                    <a16:creationId xmlns:a16="http://schemas.microsoft.com/office/drawing/2014/main" id="{F7566A12-2985-4E3F-88A2-2DD62E9703D0}"/>
                  </a:ext>
                </a:extLst>
              </p:cNvPr>
              <p:cNvSpPr>
                <a:spLocks noChangeArrowheads="1"/>
              </p:cNvSpPr>
              <p:nvPr/>
            </p:nvSpPr>
            <p:spPr bwMode="auto">
              <a:xfrm>
                <a:off x="7018134"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2" name="Rectangle 11">
                <a:extLst>
                  <a:ext uri="{FF2B5EF4-FFF2-40B4-BE49-F238E27FC236}">
                    <a16:creationId xmlns:a16="http://schemas.microsoft.com/office/drawing/2014/main" id="{6390628D-AC16-4BF7-9608-46490F95DD17}"/>
                  </a:ext>
                </a:extLst>
              </p:cNvPr>
              <p:cNvSpPr>
                <a:spLocks noChangeArrowheads="1"/>
              </p:cNvSpPr>
              <p:nvPr/>
            </p:nvSpPr>
            <p:spPr bwMode="auto">
              <a:xfrm>
                <a:off x="7524582"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3" name="Rectangle 12">
                <a:extLst>
                  <a:ext uri="{FF2B5EF4-FFF2-40B4-BE49-F238E27FC236}">
                    <a16:creationId xmlns:a16="http://schemas.microsoft.com/office/drawing/2014/main" id="{515228DF-76CC-4116-9A33-F0C80C833802}"/>
                  </a:ext>
                </a:extLst>
              </p:cNvPr>
              <p:cNvSpPr>
                <a:spLocks noChangeArrowheads="1"/>
              </p:cNvSpPr>
              <p:nvPr/>
            </p:nvSpPr>
            <p:spPr bwMode="auto">
              <a:xfrm>
                <a:off x="8031146"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14" name="Rectangle 13">
                <a:extLst>
                  <a:ext uri="{FF2B5EF4-FFF2-40B4-BE49-F238E27FC236}">
                    <a16:creationId xmlns:a16="http://schemas.microsoft.com/office/drawing/2014/main" id="{ECBD2E41-AB1C-43B1-8477-BBC634507971}"/>
                  </a:ext>
                </a:extLst>
              </p:cNvPr>
              <p:cNvSpPr/>
              <p:nvPr/>
            </p:nvSpPr>
            <p:spPr>
              <a:xfrm>
                <a:off x="6441215" y="2303682"/>
                <a:ext cx="2205169" cy="159641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B2AB6A6-D3A9-4904-A75B-1178E1004BEB}"/>
                </a:ext>
              </a:extLst>
            </p:cNvPr>
            <p:cNvGrpSpPr/>
            <p:nvPr/>
          </p:nvGrpSpPr>
          <p:grpSpPr>
            <a:xfrm>
              <a:off x="6965157" y="2206241"/>
              <a:ext cx="1017881" cy="492332"/>
              <a:chOff x="6965157" y="2206241"/>
              <a:chExt cx="1017881" cy="492332"/>
            </a:xfrm>
          </p:grpSpPr>
          <p:sp>
            <p:nvSpPr>
              <p:cNvPr id="9" name="Rectangle 8">
                <a:extLst>
                  <a:ext uri="{FF2B5EF4-FFF2-40B4-BE49-F238E27FC236}">
                    <a16:creationId xmlns:a16="http://schemas.microsoft.com/office/drawing/2014/main" id="{A15DCA5B-4BEE-4C49-AEB0-2AE14EBCD5CA}"/>
                  </a:ext>
                </a:extLst>
              </p:cNvPr>
              <p:cNvSpPr>
                <a:spLocks noChangeArrowheads="1"/>
              </p:cNvSpPr>
              <p:nvPr/>
            </p:nvSpPr>
            <p:spPr bwMode="auto">
              <a:xfrm>
                <a:off x="6965157" y="2206241"/>
                <a:ext cx="354537" cy="457759"/>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a:extLst>
                  <a:ext uri="{FF2B5EF4-FFF2-40B4-BE49-F238E27FC236}">
                    <a16:creationId xmlns:a16="http://schemas.microsoft.com/office/drawing/2014/main" id="{BC3AA93D-437F-4743-B9FE-197A869AD5DF}"/>
                  </a:ext>
                </a:extLst>
              </p:cNvPr>
              <p:cNvSpPr>
                <a:spLocks noChangeArrowheads="1"/>
              </p:cNvSpPr>
              <p:nvPr/>
            </p:nvSpPr>
            <p:spPr bwMode="auto">
              <a:xfrm>
                <a:off x="7628501" y="2240814"/>
                <a:ext cx="354537" cy="457759"/>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grpSp>
      </p:grpSp>
      <p:sp>
        <p:nvSpPr>
          <p:cNvPr id="15" name="TextBox 14">
            <a:extLst>
              <a:ext uri="{FF2B5EF4-FFF2-40B4-BE49-F238E27FC236}">
                <a16:creationId xmlns:a16="http://schemas.microsoft.com/office/drawing/2014/main" id="{399B4EEC-819F-45F2-8217-5EFEDBBD2C53}"/>
              </a:ext>
            </a:extLst>
          </p:cNvPr>
          <p:cNvSpPr txBox="1"/>
          <p:nvPr/>
        </p:nvSpPr>
        <p:spPr>
          <a:xfrm>
            <a:off x="563870" y="4095713"/>
            <a:ext cx="8016260" cy="430887"/>
          </a:xfrm>
          <a:prstGeom prst="rect">
            <a:avLst/>
          </a:prstGeom>
          <a:noFill/>
        </p:spPr>
        <p:txBody>
          <a:bodyPr wrap="square" rtlCol="0">
            <a:spAutoFit/>
          </a:bodyPr>
          <a:lstStyle/>
          <a:p>
            <a:r>
              <a:rPr lang="en-US" sz="2200" i="1" dirty="0">
                <a:solidFill>
                  <a:srgbClr val="0000FF"/>
                </a:solidFill>
                <a:latin typeface="Verdana" panose="020B0604030504040204" pitchFamily="34" charset="0"/>
                <a:ea typeface="Verdana" panose="020B0604030504040204" pitchFamily="34" charset="0"/>
              </a:rPr>
              <a:t>What are some ratios that describe this paint mixture?</a:t>
            </a:r>
          </a:p>
        </p:txBody>
      </p:sp>
      <p:sp>
        <p:nvSpPr>
          <p:cNvPr id="16" name="TextBox 15">
            <a:extLst>
              <a:ext uri="{FF2B5EF4-FFF2-40B4-BE49-F238E27FC236}">
                <a16:creationId xmlns:a16="http://schemas.microsoft.com/office/drawing/2014/main" id="{5203E202-DB65-4A9D-9357-72AF84D8509D}"/>
              </a:ext>
            </a:extLst>
          </p:cNvPr>
          <p:cNvSpPr txBox="1"/>
          <p:nvPr/>
        </p:nvSpPr>
        <p:spPr>
          <a:xfrm>
            <a:off x="428427" y="1379869"/>
            <a:ext cx="4990822" cy="2462213"/>
          </a:xfrm>
          <a:prstGeom prst="rect">
            <a:avLst/>
          </a:prstGeom>
          <a:noFill/>
        </p:spPr>
        <p:txBody>
          <a:bodyPr wrap="square" rtlCol="0">
            <a:spAutoFit/>
          </a:bodyPr>
          <a:lstStyle/>
          <a:p>
            <a:r>
              <a:rPr lang="en-US" sz="2200" dirty="0">
                <a:solidFill>
                  <a:srgbClr val="006600"/>
                </a:solidFill>
                <a:latin typeface="Verdana" panose="020B0604030504040204" pitchFamily="34" charset="0"/>
                <a:ea typeface="Verdana" panose="020B0604030504040204" pitchFamily="34" charset="0"/>
              </a:rPr>
              <a:t>For every 2 parts red, </a:t>
            </a:r>
          </a:p>
          <a:p>
            <a:r>
              <a:rPr lang="en-US" sz="2200" dirty="0">
                <a:solidFill>
                  <a:srgbClr val="006600"/>
                </a:solidFill>
                <a:latin typeface="Verdana" panose="020B0604030504040204" pitchFamily="34" charset="0"/>
                <a:ea typeface="Verdana" panose="020B0604030504040204" pitchFamily="34" charset="0"/>
              </a:rPr>
              <a:t>there are 3 parts white.</a:t>
            </a:r>
          </a:p>
          <a:p>
            <a:endParaRPr lang="en-US" sz="2200" dirty="0">
              <a:solidFill>
                <a:schemeClr val="accent6">
                  <a:lumMod val="75000"/>
                </a:schemeClr>
              </a:solidFill>
              <a:latin typeface="Verdana" panose="020B0604030504040204" pitchFamily="34" charset="0"/>
              <a:ea typeface="Verdana" panose="020B0604030504040204" pitchFamily="34" charset="0"/>
            </a:endParaRPr>
          </a:p>
          <a:p>
            <a:r>
              <a:rPr lang="en-US" sz="2200" dirty="0">
                <a:solidFill>
                  <a:schemeClr val="accent6">
                    <a:lumMod val="75000"/>
                  </a:schemeClr>
                </a:solidFill>
                <a:latin typeface="Verdana" panose="020B0604030504040204" pitchFamily="34" charset="0"/>
                <a:ea typeface="Verdana" panose="020B0604030504040204" pitchFamily="34" charset="0"/>
              </a:rPr>
              <a:t>Out of 5 total parts, </a:t>
            </a:r>
          </a:p>
          <a:p>
            <a:r>
              <a:rPr lang="en-US" sz="2200" dirty="0">
                <a:solidFill>
                  <a:schemeClr val="accent6">
                    <a:lumMod val="75000"/>
                  </a:schemeClr>
                </a:solidFill>
                <a:latin typeface="Verdana" panose="020B0604030504040204" pitchFamily="34" charset="0"/>
                <a:ea typeface="Verdana" panose="020B0604030504040204" pitchFamily="34" charset="0"/>
              </a:rPr>
              <a:t>2 of them are red. </a:t>
            </a:r>
          </a:p>
          <a:p>
            <a:endParaRPr lang="en-US" sz="2200" dirty="0">
              <a:solidFill>
                <a:schemeClr val="accent5">
                  <a:lumMod val="50000"/>
                </a:schemeClr>
              </a:solidFill>
              <a:latin typeface="Verdana" panose="020B0604030504040204" pitchFamily="34" charset="0"/>
              <a:ea typeface="Verdana" panose="020B0604030504040204" pitchFamily="34" charset="0"/>
            </a:endParaRPr>
          </a:p>
          <a:p>
            <a:r>
              <a:rPr lang="en-US" sz="2200" dirty="0">
                <a:solidFill>
                  <a:schemeClr val="accent5">
                    <a:lumMod val="50000"/>
                  </a:schemeClr>
                </a:solidFill>
                <a:latin typeface="Verdana" panose="020B0604030504040204" pitchFamily="34" charset="0"/>
                <a:ea typeface="Verdana" panose="020B0604030504040204" pitchFamily="34" charset="0"/>
              </a:rPr>
              <a:t>The </a:t>
            </a:r>
            <a:r>
              <a:rPr lang="en-US" sz="2200" u="sng" dirty="0">
                <a:solidFill>
                  <a:schemeClr val="accent5">
                    <a:lumMod val="50000"/>
                  </a:schemeClr>
                </a:solidFill>
                <a:latin typeface="Verdana" panose="020B0604030504040204" pitchFamily="34" charset="0"/>
                <a:ea typeface="Verdana" panose="020B0604030504040204" pitchFamily="34" charset="0"/>
              </a:rPr>
              <a:t>ratio</a:t>
            </a:r>
            <a:r>
              <a:rPr lang="en-US" sz="2200" dirty="0">
                <a:solidFill>
                  <a:schemeClr val="accent5">
                    <a:lumMod val="50000"/>
                  </a:schemeClr>
                </a:solidFill>
                <a:latin typeface="Verdana" panose="020B0604030504040204" pitchFamily="34" charset="0"/>
                <a:ea typeface="Verdana" panose="020B0604030504040204" pitchFamily="34" charset="0"/>
              </a:rPr>
              <a:t> of white to red is 3 to 2.</a:t>
            </a:r>
          </a:p>
        </p:txBody>
      </p:sp>
      <p:sp>
        <p:nvSpPr>
          <p:cNvPr id="17" name="TextBox 16">
            <a:extLst>
              <a:ext uri="{FF2B5EF4-FFF2-40B4-BE49-F238E27FC236}">
                <a16:creationId xmlns:a16="http://schemas.microsoft.com/office/drawing/2014/main" id="{84A4031F-43F5-4439-A882-B320E52791F4}"/>
              </a:ext>
            </a:extLst>
          </p:cNvPr>
          <p:cNvSpPr txBox="1"/>
          <p:nvPr/>
        </p:nvSpPr>
        <p:spPr>
          <a:xfrm>
            <a:off x="428427" y="4538497"/>
            <a:ext cx="5164436" cy="1785104"/>
          </a:xfrm>
          <a:prstGeom prst="rect">
            <a:avLst/>
          </a:prstGeom>
          <a:noFill/>
        </p:spPr>
        <p:txBody>
          <a:bodyPr wrap="square" rtlCol="0">
            <a:spAutoFit/>
          </a:bodyPr>
          <a:lstStyle/>
          <a:p>
            <a:r>
              <a:rPr lang="en-US" sz="2200" dirty="0">
                <a:solidFill>
                  <a:srgbClr val="006600"/>
                </a:solidFill>
                <a:latin typeface="Verdana" panose="020B0604030504040204" pitchFamily="34" charset="0"/>
                <a:ea typeface="Verdana" panose="020B0604030504040204" pitchFamily="34" charset="0"/>
              </a:rPr>
              <a:t>Parts red : Parts white   </a:t>
            </a:r>
            <a:r>
              <a:rPr lang="en-US" sz="2200" dirty="0">
                <a:solidFill>
                  <a:srgbClr val="006600"/>
                </a:solidFill>
                <a:latin typeface="Verdana" panose="020B0604030504040204" pitchFamily="34" charset="0"/>
                <a:ea typeface="Verdana" panose="020B0604030504040204" pitchFamily="34" charset="0"/>
                <a:sym typeface="Wingdings" panose="05000000000000000000" pitchFamily="2" charset="2"/>
              </a:rPr>
              <a:t>   2 : 3</a:t>
            </a:r>
            <a:endParaRPr lang="en-US" sz="2200" dirty="0">
              <a:solidFill>
                <a:srgbClr val="006600"/>
              </a:solidFill>
              <a:latin typeface="Verdana" panose="020B0604030504040204" pitchFamily="34" charset="0"/>
              <a:ea typeface="Verdana" panose="020B0604030504040204" pitchFamily="34" charset="0"/>
            </a:endParaRPr>
          </a:p>
          <a:p>
            <a:r>
              <a:rPr lang="en-US" sz="2200" dirty="0">
                <a:solidFill>
                  <a:schemeClr val="accent6">
                    <a:lumMod val="75000"/>
                  </a:schemeClr>
                </a:solidFill>
                <a:latin typeface="Verdana" panose="020B0604030504040204" pitchFamily="34" charset="0"/>
                <a:ea typeface="Verdana" panose="020B0604030504040204" pitchFamily="34" charset="0"/>
              </a:rPr>
              <a:t>    </a:t>
            </a:r>
          </a:p>
          <a:p>
            <a:r>
              <a:rPr lang="en-US" sz="2200" dirty="0">
                <a:solidFill>
                  <a:schemeClr val="accent6">
                    <a:lumMod val="75000"/>
                  </a:schemeClr>
                </a:solidFill>
                <a:latin typeface="Verdana" panose="020B0604030504040204" pitchFamily="34" charset="0"/>
                <a:ea typeface="Verdana" panose="020B0604030504040204" pitchFamily="34" charset="0"/>
              </a:rPr>
              <a:t>Parts red : Total parts    </a:t>
            </a:r>
            <a:r>
              <a:rPr lang="en-US" sz="2200" dirty="0">
                <a:solidFill>
                  <a:schemeClr val="accent6">
                    <a:lumMod val="75000"/>
                  </a:schemeClr>
                </a:solidFill>
                <a:latin typeface="Verdana" panose="020B0604030504040204" pitchFamily="34" charset="0"/>
                <a:ea typeface="Verdana" panose="020B0604030504040204" pitchFamily="34" charset="0"/>
                <a:sym typeface="Wingdings" panose="05000000000000000000" pitchFamily="2" charset="2"/>
              </a:rPr>
              <a:t>   2 : 5</a:t>
            </a:r>
          </a:p>
          <a:p>
            <a:r>
              <a:rPr lang="en-US" sz="2200" dirty="0">
                <a:solidFill>
                  <a:schemeClr val="accent5">
                    <a:lumMod val="50000"/>
                  </a:schemeClr>
                </a:solidFill>
                <a:latin typeface="Verdana" panose="020B0604030504040204" pitchFamily="34" charset="0"/>
                <a:ea typeface="Verdana" panose="020B0604030504040204" pitchFamily="34" charset="0"/>
              </a:rPr>
              <a:t>    </a:t>
            </a:r>
          </a:p>
          <a:p>
            <a:r>
              <a:rPr lang="en-US" sz="2200" dirty="0">
                <a:solidFill>
                  <a:schemeClr val="accent5">
                    <a:lumMod val="50000"/>
                  </a:schemeClr>
                </a:solidFill>
                <a:latin typeface="Verdana" panose="020B0604030504040204" pitchFamily="34" charset="0"/>
                <a:ea typeface="Verdana" panose="020B0604030504040204" pitchFamily="34" charset="0"/>
              </a:rPr>
              <a:t>Parts white : Parts red   </a:t>
            </a:r>
            <a:r>
              <a:rPr lang="en-US" sz="2200" dirty="0">
                <a:solidFill>
                  <a:schemeClr val="accent5">
                    <a:lumMod val="50000"/>
                  </a:schemeClr>
                </a:solidFill>
                <a:latin typeface="Verdana" panose="020B0604030504040204" pitchFamily="34" charset="0"/>
                <a:ea typeface="Verdana" panose="020B0604030504040204" pitchFamily="34" charset="0"/>
                <a:sym typeface="Wingdings" panose="05000000000000000000" pitchFamily="2" charset="2"/>
              </a:rPr>
              <a:t>   3 : 2 </a:t>
            </a:r>
            <a:endParaRPr lang="en-US" sz="2200" dirty="0">
              <a:solidFill>
                <a:schemeClr val="accent5">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785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a:bodyPr>
          <a:lstStyle/>
          <a:p>
            <a:r>
              <a:rPr lang="en-US" sz="3200" dirty="0"/>
              <a:t>A TABLE FOR THIS PAINT MIXTURE</a:t>
            </a:r>
          </a:p>
        </p:txBody>
      </p:sp>
      <p:graphicFrame>
        <p:nvGraphicFramePr>
          <p:cNvPr id="2" name="Table 1">
            <a:extLst>
              <a:ext uri="{FF2B5EF4-FFF2-40B4-BE49-F238E27FC236}">
                <a16:creationId xmlns:a16="http://schemas.microsoft.com/office/drawing/2014/main" id="{A530114B-FEE2-4242-9CC5-DE82BF44CE9A}"/>
              </a:ext>
            </a:extLst>
          </p:cNvPr>
          <p:cNvGraphicFramePr>
            <a:graphicFrameLocks noGrp="1"/>
          </p:cNvGraphicFramePr>
          <p:nvPr/>
        </p:nvGraphicFramePr>
        <p:xfrm>
          <a:off x="1146790" y="2820147"/>
          <a:ext cx="6850420" cy="3083640"/>
        </p:xfrm>
        <a:graphic>
          <a:graphicData uri="http://schemas.openxmlformats.org/drawingml/2006/table">
            <a:tbl>
              <a:tblPr firstRow="1" bandRow="1">
                <a:tableStyleId>{5C22544A-7EE6-4342-B048-85BDC9FD1C3A}</a:tableStyleId>
              </a:tblPr>
              <a:tblGrid>
                <a:gridCol w="1629162">
                  <a:extLst>
                    <a:ext uri="{9D8B030D-6E8A-4147-A177-3AD203B41FA5}">
                      <a16:colId xmlns:a16="http://schemas.microsoft.com/office/drawing/2014/main" val="1021696452"/>
                    </a:ext>
                  </a:extLst>
                </a:gridCol>
                <a:gridCol w="1016620">
                  <a:extLst>
                    <a:ext uri="{9D8B030D-6E8A-4147-A177-3AD203B41FA5}">
                      <a16:colId xmlns:a16="http://schemas.microsoft.com/office/drawing/2014/main" val="4198221022"/>
                    </a:ext>
                  </a:extLst>
                </a:gridCol>
                <a:gridCol w="700773">
                  <a:extLst>
                    <a:ext uri="{9D8B030D-6E8A-4147-A177-3AD203B41FA5}">
                      <a16:colId xmlns:a16="http://schemas.microsoft.com/office/drawing/2014/main" val="3575729567"/>
                    </a:ext>
                  </a:extLst>
                </a:gridCol>
                <a:gridCol w="700773">
                  <a:extLst>
                    <a:ext uri="{9D8B030D-6E8A-4147-A177-3AD203B41FA5}">
                      <a16:colId xmlns:a16="http://schemas.microsoft.com/office/drawing/2014/main" val="522861695"/>
                    </a:ext>
                  </a:extLst>
                </a:gridCol>
                <a:gridCol w="700773">
                  <a:extLst>
                    <a:ext uri="{9D8B030D-6E8A-4147-A177-3AD203B41FA5}">
                      <a16:colId xmlns:a16="http://schemas.microsoft.com/office/drawing/2014/main" val="2841964129"/>
                    </a:ext>
                  </a:extLst>
                </a:gridCol>
                <a:gridCol w="700773">
                  <a:extLst>
                    <a:ext uri="{9D8B030D-6E8A-4147-A177-3AD203B41FA5}">
                      <a16:colId xmlns:a16="http://schemas.microsoft.com/office/drawing/2014/main" val="3775946385"/>
                    </a:ext>
                  </a:extLst>
                </a:gridCol>
                <a:gridCol w="700773">
                  <a:extLst>
                    <a:ext uri="{9D8B030D-6E8A-4147-A177-3AD203B41FA5}">
                      <a16:colId xmlns:a16="http://schemas.microsoft.com/office/drawing/2014/main" val="589084348"/>
                    </a:ext>
                  </a:extLst>
                </a:gridCol>
                <a:gridCol w="700773">
                  <a:extLst>
                    <a:ext uri="{9D8B030D-6E8A-4147-A177-3AD203B41FA5}">
                      <a16:colId xmlns:a16="http://schemas.microsoft.com/office/drawing/2014/main" val="1786925296"/>
                    </a:ext>
                  </a:extLst>
                </a:gridCol>
              </a:tblGrid>
              <a:tr h="601160">
                <a:tc gridSpan="8">
                  <a:txBody>
                    <a:bodyPr/>
                    <a:lstStyle/>
                    <a:p>
                      <a:pPr algn="ctr"/>
                      <a:r>
                        <a:rPr lang="en-US" sz="2200" dirty="0">
                          <a:solidFill>
                            <a:schemeClr val="tx1"/>
                          </a:solidFill>
                          <a:latin typeface="Verdana" panose="020B0604030504040204" pitchFamily="34" charset="0"/>
                          <a:ea typeface="Verdana" panose="020B0604030504040204" pitchFamily="34" charset="0"/>
                        </a:rPr>
                        <a:t>Paint Mixture 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20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hMerge="1">
                  <a:txBody>
                    <a:bodyPr/>
                    <a:lstStyle/>
                    <a:p>
                      <a:pPr algn="ctr"/>
                      <a:endParaRPr lang="en-US" sz="2200"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557967462"/>
                  </a:ext>
                </a:extLst>
              </a:tr>
              <a:tr h="601160">
                <a:tc>
                  <a:txBody>
                    <a:bodyPr/>
                    <a:lstStyle/>
                    <a:p>
                      <a:pPr algn="ctr"/>
                      <a:r>
                        <a:rPr lang="en-US" sz="1600" b="1" dirty="0">
                          <a:solidFill>
                            <a:srgbClr val="7030A0"/>
                          </a:solidFill>
                          <a:latin typeface="Verdana" panose="020B0604030504040204" pitchFamily="34" charset="0"/>
                          <a:ea typeface="Verdana" panose="020B0604030504040204" pitchFamily="34" charset="0"/>
                        </a:rPr>
                        <a:t>column identifier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err="1">
                          <a:solidFill>
                            <a:srgbClr val="7030A0"/>
                          </a:solidFill>
                          <a:latin typeface="Verdana" panose="020B0604030504040204" pitchFamily="34" charset="0"/>
                          <a:ea typeface="Verdana" panose="020B0604030504040204" pitchFamily="34" charset="0"/>
                        </a:rPr>
                        <a:t>i</a:t>
                      </a:r>
                      <a:endParaRPr lang="en-US" b="1" dirty="0">
                        <a:solidFill>
                          <a:srgbClr val="7030A0"/>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iii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iv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v</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vi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1" dirty="0">
                          <a:solidFill>
                            <a:srgbClr val="7030A0"/>
                          </a:solidFill>
                          <a:latin typeface="Verdana" panose="020B0604030504040204" pitchFamily="34" charset="0"/>
                          <a:ea typeface="Verdana" panose="020B0604030504040204" pitchFamily="34" charset="0"/>
                        </a:rPr>
                        <a:t>vii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3902515"/>
                  </a:ext>
                </a:extLst>
              </a:tr>
              <a:tr h="601160">
                <a:tc>
                  <a:txBody>
                    <a:bodyPr/>
                    <a:lstStyle/>
                    <a:p>
                      <a:r>
                        <a:rPr lang="en-US" dirty="0">
                          <a:solidFill>
                            <a:schemeClr val="tx1"/>
                          </a:solidFill>
                          <a:latin typeface="Verdana" panose="020B0604030504040204" pitchFamily="34" charset="0"/>
                          <a:ea typeface="Verdana" panose="020B0604030504040204" pitchFamily="34" charset="0"/>
                        </a:rPr>
                        <a:t>Parts of red paint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4037864"/>
                  </a:ext>
                </a:extLst>
              </a:tr>
              <a:tr h="601160">
                <a:tc>
                  <a:txBody>
                    <a:bodyPr/>
                    <a:lstStyle/>
                    <a:p>
                      <a:r>
                        <a:rPr lang="en-US" dirty="0">
                          <a:solidFill>
                            <a:schemeClr val="tx1"/>
                          </a:solidFill>
                          <a:latin typeface="Verdana" panose="020B0604030504040204" pitchFamily="34" charset="0"/>
                          <a:ea typeface="Verdana" panose="020B0604030504040204" pitchFamily="34" charset="0"/>
                        </a:rPr>
                        <a:t>Parts of white paint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a:solidFill>
                            <a:schemeClr val="tx1"/>
                          </a:solidFill>
                          <a:latin typeface="Verdana" panose="020B0604030504040204" pitchFamily="34" charset="0"/>
                          <a:ea typeface="Verdana" panose="020B060403050404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3584746"/>
                  </a:ext>
                </a:extLst>
              </a:tr>
              <a:tr h="601160">
                <a:tc>
                  <a:txBody>
                    <a:bodyPr/>
                    <a:lstStyle/>
                    <a:p>
                      <a:r>
                        <a:rPr lang="en-US" dirty="0">
                          <a:solidFill>
                            <a:schemeClr val="tx1"/>
                          </a:solidFill>
                          <a:latin typeface="Verdana" panose="020B0604030504040204" pitchFamily="34" charset="0"/>
                          <a:ea typeface="Verdana" panose="020B0604030504040204" pitchFamily="34" charset="0"/>
                        </a:rPr>
                        <a:t>Total parts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solidFill>
                          <a:schemeClr val="tx1"/>
                        </a:solidFill>
                        <a:latin typeface="Verdana" panose="020B0604030504040204" pitchFamily="34" charset="0"/>
                        <a:ea typeface="Verdana" panose="020B060403050404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3433880"/>
                  </a:ext>
                </a:extLst>
              </a:tr>
            </a:tbl>
          </a:graphicData>
        </a:graphic>
      </p:graphicFrame>
      <p:grpSp>
        <p:nvGrpSpPr>
          <p:cNvPr id="7" name="Group 6">
            <a:extLst>
              <a:ext uri="{FF2B5EF4-FFF2-40B4-BE49-F238E27FC236}">
                <a16:creationId xmlns:a16="http://schemas.microsoft.com/office/drawing/2014/main" id="{5B377EA3-1B0B-4B25-8487-6ECD9A40BC9A}"/>
              </a:ext>
            </a:extLst>
          </p:cNvPr>
          <p:cNvGrpSpPr/>
          <p:nvPr/>
        </p:nvGrpSpPr>
        <p:grpSpPr>
          <a:xfrm>
            <a:off x="3800536" y="4152824"/>
            <a:ext cx="682011" cy="1636845"/>
            <a:chOff x="3800536" y="4152824"/>
            <a:chExt cx="682011" cy="1636845"/>
          </a:xfrm>
        </p:grpSpPr>
        <p:sp>
          <p:nvSpPr>
            <p:cNvPr id="21" name="TextBox 20">
              <a:extLst>
                <a:ext uri="{FF2B5EF4-FFF2-40B4-BE49-F238E27FC236}">
                  <a16:creationId xmlns:a16="http://schemas.microsoft.com/office/drawing/2014/main" id="{6B78B01A-2B50-4C34-AD59-A65ED4367348}"/>
                </a:ext>
              </a:extLst>
            </p:cNvPr>
            <p:cNvSpPr txBox="1"/>
            <p:nvPr/>
          </p:nvSpPr>
          <p:spPr>
            <a:xfrm>
              <a:off x="3800536" y="5420337"/>
              <a:ext cx="682011"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10</a:t>
              </a:r>
            </a:p>
          </p:txBody>
        </p:sp>
        <p:sp>
          <p:nvSpPr>
            <p:cNvPr id="22" name="TextBox 21">
              <a:extLst>
                <a:ext uri="{FF2B5EF4-FFF2-40B4-BE49-F238E27FC236}">
                  <a16:creationId xmlns:a16="http://schemas.microsoft.com/office/drawing/2014/main" id="{D73F6EC9-994C-4139-A015-348399D9FFB4}"/>
                </a:ext>
              </a:extLst>
            </p:cNvPr>
            <p:cNvSpPr txBox="1"/>
            <p:nvPr/>
          </p:nvSpPr>
          <p:spPr>
            <a:xfrm>
              <a:off x="3800536" y="4152824"/>
              <a:ext cx="682011"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4</a:t>
              </a:r>
            </a:p>
          </p:txBody>
        </p:sp>
      </p:grpSp>
      <p:grpSp>
        <p:nvGrpSpPr>
          <p:cNvPr id="10" name="Group 9">
            <a:extLst>
              <a:ext uri="{FF2B5EF4-FFF2-40B4-BE49-F238E27FC236}">
                <a16:creationId xmlns:a16="http://schemas.microsoft.com/office/drawing/2014/main" id="{FEC32B78-7665-4657-A72B-D3C85DD65486}"/>
              </a:ext>
            </a:extLst>
          </p:cNvPr>
          <p:cNvGrpSpPr/>
          <p:nvPr/>
        </p:nvGrpSpPr>
        <p:grpSpPr>
          <a:xfrm>
            <a:off x="6079925" y="4710720"/>
            <a:ext cx="341709" cy="1157136"/>
            <a:chOff x="6079925" y="4710720"/>
            <a:chExt cx="341709" cy="1157136"/>
          </a:xfrm>
        </p:grpSpPr>
        <p:graphicFrame>
          <p:nvGraphicFramePr>
            <p:cNvPr id="31" name="Object 30">
              <a:extLst>
                <a:ext uri="{FF2B5EF4-FFF2-40B4-BE49-F238E27FC236}">
                  <a16:creationId xmlns:a16="http://schemas.microsoft.com/office/drawing/2014/main" id="{67A8989F-3691-4D51-8CB6-9414A3F3C1BA}"/>
                </a:ext>
              </a:extLst>
            </p:cNvPr>
            <p:cNvGraphicFramePr>
              <a:graphicFrameLocks noChangeAspect="1"/>
            </p:cNvGraphicFramePr>
            <p:nvPr/>
          </p:nvGraphicFramePr>
          <p:xfrm>
            <a:off x="6079925" y="5342150"/>
            <a:ext cx="341709" cy="525706"/>
          </p:xfrm>
          <a:graphic>
            <a:graphicData uri="http://schemas.openxmlformats.org/presentationml/2006/ole">
              <mc:AlternateContent xmlns:mc="http://schemas.openxmlformats.org/markup-compatibility/2006">
                <mc:Choice xmlns:v="urn:schemas-microsoft-com:vml" Requires="v">
                  <p:oleObj spid="_x0000_s31860" name="Equation" r:id="rId4" imgW="330120" imgH="507960" progId="Equation.DSMT4">
                    <p:embed/>
                  </p:oleObj>
                </mc:Choice>
                <mc:Fallback>
                  <p:oleObj name="Equation" r:id="rId4" imgW="330120" imgH="507960" progId="Equation.DSMT4">
                    <p:embed/>
                    <p:pic>
                      <p:nvPicPr>
                        <p:cNvPr id="31" name="Object 30">
                          <a:extLst>
                            <a:ext uri="{FF2B5EF4-FFF2-40B4-BE49-F238E27FC236}">
                              <a16:creationId xmlns:a16="http://schemas.microsoft.com/office/drawing/2014/main" id="{67A8989F-3691-4D51-8CB6-9414A3F3C1BA}"/>
                            </a:ext>
                          </a:extLst>
                        </p:cNvPr>
                        <p:cNvPicPr/>
                        <p:nvPr/>
                      </p:nvPicPr>
                      <p:blipFill>
                        <a:blip r:embed="rId5"/>
                        <a:stretch>
                          <a:fillRect/>
                        </a:stretch>
                      </p:blipFill>
                      <p:spPr>
                        <a:xfrm>
                          <a:off x="6079925" y="5342150"/>
                          <a:ext cx="341709" cy="525706"/>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316A2A7B-729E-44AA-B760-A31D39708533}"/>
                </a:ext>
              </a:extLst>
            </p:cNvPr>
            <p:cNvGraphicFramePr>
              <a:graphicFrameLocks noChangeAspect="1"/>
            </p:cNvGraphicFramePr>
            <p:nvPr/>
          </p:nvGraphicFramePr>
          <p:xfrm>
            <a:off x="6093067" y="4710720"/>
            <a:ext cx="315424" cy="525706"/>
          </p:xfrm>
          <a:graphic>
            <a:graphicData uri="http://schemas.openxmlformats.org/presentationml/2006/ole">
              <mc:AlternateContent xmlns:mc="http://schemas.openxmlformats.org/markup-compatibility/2006">
                <mc:Choice xmlns:v="urn:schemas-microsoft-com:vml" Requires="v">
                  <p:oleObj spid="_x0000_s31861" name="Equation" r:id="rId6" imgW="304560" imgH="507960" progId="Equation.DSMT4">
                    <p:embed/>
                  </p:oleObj>
                </mc:Choice>
                <mc:Fallback>
                  <p:oleObj name="Equation" r:id="rId6" imgW="304560" imgH="507960" progId="Equation.DSMT4">
                    <p:embed/>
                    <p:pic>
                      <p:nvPicPr>
                        <p:cNvPr id="36" name="Object 35">
                          <a:extLst>
                            <a:ext uri="{FF2B5EF4-FFF2-40B4-BE49-F238E27FC236}">
                              <a16:creationId xmlns:a16="http://schemas.microsoft.com/office/drawing/2014/main" id="{316A2A7B-729E-44AA-B760-A31D39708533}"/>
                            </a:ext>
                          </a:extLst>
                        </p:cNvPr>
                        <p:cNvPicPr/>
                        <p:nvPr/>
                      </p:nvPicPr>
                      <p:blipFill>
                        <a:blip r:embed="rId7"/>
                        <a:stretch>
                          <a:fillRect/>
                        </a:stretch>
                      </p:blipFill>
                      <p:spPr>
                        <a:xfrm>
                          <a:off x="6093067" y="4710720"/>
                          <a:ext cx="315424" cy="525706"/>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0B09A075-4EB5-4FDF-987C-16E726268A48}"/>
              </a:ext>
            </a:extLst>
          </p:cNvPr>
          <p:cNvGrpSpPr/>
          <p:nvPr/>
        </p:nvGrpSpPr>
        <p:grpSpPr>
          <a:xfrm>
            <a:off x="5215791" y="4146388"/>
            <a:ext cx="655007" cy="1649718"/>
            <a:chOff x="5215791" y="4146388"/>
            <a:chExt cx="655007" cy="1649718"/>
          </a:xfrm>
        </p:grpSpPr>
        <p:sp>
          <p:nvSpPr>
            <p:cNvPr id="24" name="TextBox 23">
              <a:extLst>
                <a:ext uri="{FF2B5EF4-FFF2-40B4-BE49-F238E27FC236}">
                  <a16:creationId xmlns:a16="http://schemas.microsoft.com/office/drawing/2014/main" id="{1E2EA53E-2721-45C4-B80B-8EA3F96A1528}"/>
                </a:ext>
              </a:extLst>
            </p:cNvPr>
            <p:cNvSpPr txBox="1"/>
            <p:nvPr/>
          </p:nvSpPr>
          <p:spPr>
            <a:xfrm>
              <a:off x="5215791" y="4146388"/>
              <a:ext cx="655007" cy="382205"/>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14</a:t>
              </a:r>
            </a:p>
          </p:txBody>
        </p:sp>
        <p:sp>
          <p:nvSpPr>
            <p:cNvPr id="25" name="TextBox 24">
              <a:extLst>
                <a:ext uri="{FF2B5EF4-FFF2-40B4-BE49-F238E27FC236}">
                  <a16:creationId xmlns:a16="http://schemas.microsoft.com/office/drawing/2014/main" id="{31436B36-C9BF-4532-B337-76D31C1EE4C8}"/>
                </a:ext>
              </a:extLst>
            </p:cNvPr>
            <p:cNvSpPr txBox="1"/>
            <p:nvPr/>
          </p:nvSpPr>
          <p:spPr>
            <a:xfrm>
              <a:off x="5215791" y="5413901"/>
              <a:ext cx="655007" cy="382205"/>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35</a:t>
              </a:r>
            </a:p>
          </p:txBody>
        </p:sp>
      </p:grpSp>
      <p:grpSp>
        <p:nvGrpSpPr>
          <p:cNvPr id="8" name="Group 7">
            <a:extLst>
              <a:ext uri="{FF2B5EF4-FFF2-40B4-BE49-F238E27FC236}">
                <a16:creationId xmlns:a16="http://schemas.microsoft.com/office/drawing/2014/main" id="{F2B03A9E-BDFA-48CC-BA1F-4AA46938407E}"/>
              </a:ext>
            </a:extLst>
          </p:cNvPr>
          <p:cNvGrpSpPr/>
          <p:nvPr/>
        </p:nvGrpSpPr>
        <p:grpSpPr>
          <a:xfrm>
            <a:off x="4505422" y="4152824"/>
            <a:ext cx="682011" cy="1005415"/>
            <a:chOff x="4505422" y="4152824"/>
            <a:chExt cx="682011" cy="1005415"/>
          </a:xfrm>
        </p:grpSpPr>
        <p:sp>
          <p:nvSpPr>
            <p:cNvPr id="23" name="TextBox 22">
              <a:extLst>
                <a:ext uri="{FF2B5EF4-FFF2-40B4-BE49-F238E27FC236}">
                  <a16:creationId xmlns:a16="http://schemas.microsoft.com/office/drawing/2014/main" id="{BD302A45-7CE5-4408-8276-886390244D54}"/>
                </a:ext>
              </a:extLst>
            </p:cNvPr>
            <p:cNvSpPr txBox="1"/>
            <p:nvPr/>
          </p:nvSpPr>
          <p:spPr>
            <a:xfrm>
              <a:off x="4586701" y="4152824"/>
              <a:ext cx="519453"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10</a:t>
              </a:r>
            </a:p>
          </p:txBody>
        </p:sp>
        <p:sp>
          <p:nvSpPr>
            <p:cNvPr id="27" name="TextBox 26">
              <a:extLst>
                <a:ext uri="{FF2B5EF4-FFF2-40B4-BE49-F238E27FC236}">
                  <a16:creationId xmlns:a16="http://schemas.microsoft.com/office/drawing/2014/main" id="{A0396654-9253-4204-ACF0-73DA668DC7F1}"/>
                </a:ext>
              </a:extLst>
            </p:cNvPr>
            <p:cNvSpPr txBox="1"/>
            <p:nvPr/>
          </p:nvSpPr>
          <p:spPr>
            <a:xfrm>
              <a:off x="4505422" y="4788907"/>
              <a:ext cx="682011"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15</a:t>
              </a:r>
            </a:p>
          </p:txBody>
        </p:sp>
      </p:grpSp>
      <p:sp>
        <p:nvSpPr>
          <p:cNvPr id="29" name="TextBox 28">
            <a:extLst>
              <a:ext uri="{FF2B5EF4-FFF2-40B4-BE49-F238E27FC236}">
                <a16:creationId xmlns:a16="http://schemas.microsoft.com/office/drawing/2014/main" id="{282C4E50-F870-4B9D-BB8F-E19168AC3A87}"/>
              </a:ext>
            </a:extLst>
          </p:cNvPr>
          <p:cNvSpPr txBox="1"/>
          <p:nvPr/>
        </p:nvSpPr>
        <p:spPr>
          <a:xfrm>
            <a:off x="2944867" y="5420337"/>
            <a:ext cx="682011" cy="369332"/>
          </a:xfrm>
          <a:prstGeom prst="rect">
            <a:avLst/>
          </a:prstGeom>
          <a:noFill/>
        </p:spPr>
        <p:txBody>
          <a:bodyPr wrap="square" rtlCol="0">
            <a:spAutoFit/>
          </a:bodyPr>
          <a:lstStyle/>
          <a:p>
            <a:pPr algn="ctr"/>
            <a:r>
              <a:rPr lang="en-US" dirty="0">
                <a:solidFill>
                  <a:srgbClr val="FF0000"/>
                </a:solidFill>
                <a:latin typeface="Verdana" panose="020B0604030504040204" pitchFamily="34" charset="0"/>
                <a:ea typeface="Verdana" panose="020B0604030504040204" pitchFamily="34" charset="0"/>
              </a:rPr>
              <a:t>5</a:t>
            </a:r>
          </a:p>
        </p:txBody>
      </p:sp>
      <p:sp>
        <p:nvSpPr>
          <p:cNvPr id="4" name="TextBox 3">
            <a:extLst>
              <a:ext uri="{FF2B5EF4-FFF2-40B4-BE49-F238E27FC236}">
                <a16:creationId xmlns:a16="http://schemas.microsoft.com/office/drawing/2014/main" id="{E41AA9AA-AA0E-4D88-8AF1-18279F18AEE5}"/>
              </a:ext>
            </a:extLst>
          </p:cNvPr>
          <p:cNvSpPr txBox="1"/>
          <p:nvPr/>
        </p:nvSpPr>
        <p:spPr>
          <a:xfrm>
            <a:off x="3792291" y="4788907"/>
            <a:ext cx="6985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6</a:t>
            </a:r>
          </a:p>
        </p:txBody>
      </p:sp>
      <p:sp>
        <p:nvSpPr>
          <p:cNvPr id="48" name="TextBox 47">
            <a:extLst>
              <a:ext uri="{FF2B5EF4-FFF2-40B4-BE49-F238E27FC236}">
                <a16:creationId xmlns:a16="http://schemas.microsoft.com/office/drawing/2014/main" id="{ED723895-A9B0-44B1-BCCE-C3B87D00E7EB}"/>
              </a:ext>
            </a:extLst>
          </p:cNvPr>
          <p:cNvSpPr txBox="1"/>
          <p:nvPr/>
        </p:nvSpPr>
        <p:spPr>
          <a:xfrm>
            <a:off x="4552783" y="5420337"/>
            <a:ext cx="506564"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25</a:t>
            </a:r>
          </a:p>
        </p:txBody>
      </p:sp>
      <p:sp>
        <p:nvSpPr>
          <p:cNvPr id="49" name="TextBox 48">
            <a:extLst>
              <a:ext uri="{FF2B5EF4-FFF2-40B4-BE49-F238E27FC236}">
                <a16:creationId xmlns:a16="http://schemas.microsoft.com/office/drawing/2014/main" id="{1CD2AE1F-8A64-45D5-8857-38363600CBC7}"/>
              </a:ext>
            </a:extLst>
          </p:cNvPr>
          <p:cNvSpPr txBox="1"/>
          <p:nvPr/>
        </p:nvSpPr>
        <p:spPr>
          <a:xfrm>
            <a:off x="5194044" y="4788907"/>
            <a:ext cx="6985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21</a:t>
            </a:r>
          </a:p>
        </p:txBody>
      </p:sp>
      <p:sp>
        <p:nvSpPr>
          <p:cNvPr id="50" name="TextBox 49">
            <a:extLst>
              <a:ext uri="{FF2B5EF4-FFF2-40B4-BE49-F238E27FC236}">
                <a16:creationId xmlns:a16="http://schemas.microsoft.com/office/drawing/2014/main" id="{8DC1D344-E693-47DD-8499-C8437D9368A4}"/>
              </a:ext>
            </a:extLst>
          </p:cNvPr>
          <p:cNvSpPr txBox="1"/>
          <p:nvPr/>
        </p:nvSpPr>
        <p:spPr>
          <a:xfrm>
            <a:off x="5901529" y="4152824"/>
            <a:ext cx="6985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51" name="TextBox 50">
            <a:extLst>
              <a:ext uri="{FF2B5EF4-FFF2-40B4-BE49-F238E27FC236}">
                <a16:creationId xmlns:a16="http://schemas.microsoft.com/office/drawing/2014/main" id="{21CEC7DA-63D6-4B95-B5C9-E3F139F94089}"/>
              </a:ext>
            </a:extLst>
          </p:cNvPr>
          <p:cNvSpPr txBox="1"/>
          <p:nvPr/>
        </p:nvSpPr>
        <p:spPr>
          <a:xfrm>
            <a:off x="6589519" y="4788907"/>
            <a:ext cx="6985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sp>
        <p:nvSpPr>
          <p:cNvPr id="52" name="TextBox 51">
            <a:extLst>
              <a:ext uri="{FF2B5EF4-FFF2-40B4-BE49-F238E27FC236}">
                <a16:creationId xmlns:a16="http://schemas.microsoft.com/office/drawing/2014/main" id="{CBDAE51B-F8C7-48D4-8150-08EA5622E5B2}"/>
              </a:ext>
            </a:extLst>
          </p:cNvPr>
          <p:cNvSpPr txBox="1"/>
          <p:nvPr/>
        </p:nvSpPr>
        <p:spPr>
          <a:xfrm>
            <a:off x="7308483" y="5420337"/>
            <a:ext cx="698500" cy="369332"/>
          </a:xfrm>
          <a:prstGeom prst="rect">
            <a:avLst/>
          </a:prstGeom>
          <a:noFill/>
        </p:spPr>
        <p:txBody>
          <a:bodyPr wrap="square" rtlCol="0">
            <a:spAutoFit/>
          </a:bodyPr>
          <a:lstStyle/>
          <a:p>
            <a:pPr algn="ctr"/>
            <a:r>
              <a:rPr lang="en-US" dirty="0">
                <a:latin typeface="Verdana" panose="020B0604030504040204" pitchFamily="34" charset="0"/>
                <a:ea typeface="Verdana" panose="020B0604030504040204" pitchFamily="34" charset="0"/>
              </a:rPr>
              <a:t>1</a:t>
            </a:r>
          </a:p>
        </p:txBody>
      </p:sp>
      <p:grpSp>
        <p:nvGrpSpPr>
          <p:cNvPr id="30" name="Group 29">
            <a:extLst>
              <a:ext uri="{FF2B5EF4-FFF2-40B4-BE49-F238E27FC236}">
                <a16:creationId xmlns:a16="http://schemas.microsoft.com/office/drawing/2014/main" id="{364091A5-EA08-4D12-8189-0D2C75703FC1}"/>
              </a:ext>
            </a:extLst>
          </p:cNvPr>
          <p:cNvGrpSpPr/>
          <p:nvPr/>
        </p:nvGrpSpPr>
        <p:grpSpPr>
          <a:xfrm>
            <a:off x="3469416" y="1056218"/>
            <a:ext cx="2205169" cy="1596411"/>
            <a:chOff x="6571032" y="1934556"/>
            <a:chExt cx="2205169" cy="1596411"/>
          </a:xfrm>
        </p:grpSpPr>
        <p:grpSp>
          <p:nvGrpSpPr>
            <p:cNvPr id="32" name="Group 31">
              <a:extLst>
                <a:ext uri="{FF2B5EF4-FFF2-40B4-BE49-F238E27FC236}">
                  <a16:creationId xmlns:a16="http://schemas.microsoft.com/office/drawing/2014/main" id="{B30977E1-CD1F-4970-9AD6-FF31439A8BAC}"/>
                </a:ext>
              </a:extLst>
            </p:cNvPr>
            <p:cNvGrpSpPr/>
            <p:nvPr/>
          </p:nvGrpSpPr>
          <p:grpSpPr>
            <a:xfrm>
              <a:off x="6571032" y="1934556"/>
              <a:ext cx="2205169" cy="1596411"/>
              <a:chOff x="6441215" y="2303682"/>
              <a:chExt cx="2205169" cy="1596411"/>
            </a:xfrm>
          </p:grpSpPr>
          <p:sp>
            <p:nvSpPr>
              <p:cNvPr id="54" name="Rectangle 53">
                <a:extLst>
                  <a:ext uri="{FF2B5EF4-FFF2-40B4-BE49-F238E27FC236}">
                    <a16:creationId xmlns:a16="http://schemas.microsoft.com/office/drawing/2014/main" id="{00FE6CBC-EB3B-4DEC-B5AB-243AEC1474DD}"/>
                  </a:ext>
                </a:extLst>
              </p:cNvPr>
              <p:cNvSpPr>
                <a:spLocks noChangeArrowheads="1"/>
              </p:cNvSpPr>
              <p:nvPr/>
            </p:nvSpPr>
            <p:spPr bwMode="auto">
              <a:xfrm>
                <a:off x="7018134"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55" name="Rectangle 54">
                <a:extLst>
                  <a:ext uri="{FF2B5EF4-FFF2-40B4-BE49-F238E27FC236}">
                    <a16:creationId xmlns:a16="http://schemas.microsoft.com/office/drawing/2014/main" id="{4EA91319-F31C-4DF4-87BE-E9111C6CBF05}"/>
                  </a:ext>
                </a:extLst>
              </p:cNvPr>
              <p:cNvSpPr>
                <a:spLocks noChangeArrowheads="1"/>
              </p:cNvSpPr>
              <p:nvPr/>
            </p:nvSpPr>
            <p:spPr bwMode="auto">
              <a:xfrm>
                <a:off x="7524582"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56" name="Rectangle 55">
                <a:extLst>
                  <a:ext uri="{FF2B5EF4-FFF2-40B4-BE49-F238E27FC236}">
                    <a16:creationId xmlns:a16="http://schemas.microsoft.com/office/drawing/2014/main" id="{528AA408-79B1-413D-A503-825B38956C97}"/>
                  </a:ext>
                </a:extLst>
              </p:cNvPr>
              <p:cNvSpPr>
                <a:spLocks noChangeArrowheads="1"/>
              </p:cNvSpPr>
              <p:nvPr/>
            </p:nvSpPr>
            <p:spPr bwMode="auto">
              <a:xfrm>
                <a:off x="8031146" y="3147025"/>
                <a:ext cx="354537" cy="457759"/>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en-US"/>
              </a:p>
            </p:txBody>
          </p:sp>
          <p:sp>
            <p:nvSpPr>
              <p:cNvPr id="57" name="Rectangle 56">
                <a:extLst>
                  <a:ext uri="{FF2B5EF4-FFF2-40B4-BE49-F238E27FC236}">
                    <a16:creationId xmlns:a16="http://schemas.microsoft.com/office/drawing/2014/main" id="{A3D6C802-AA29-48B3-9120-350C152D39FA}"/>
                  </a:ext>
                </a:extLst>
              </p:cNvPr>
              <p:cNvSpPr/>
              <p:nvPr/>
            </p:nvSpPr>
            <p:spPr>
              <a:xfrm>
                <a:off x="6441215" y="2303682"/>
                <a:ext cx="2205169" cy="1596411"/>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B350EB6-91DF-405A-B1B3-F24017E1290C}"/>
                </a:ext>
              </a:extLst>
            </p:cNvPr>
            <p:cNvGrpSpPr/>
            <p:nvPr/>
          </p:nvGrpSpPr>
          <p:grpSpPr>
            <a:xfrm>
              <a:off x="6965157" y="2206241"/>
              <a:ext cx="1017881" cy="492332"/>
              <a:chOff x="6965157" y="2206241"/>
              <a:chExt cx="1017881" cy="492332"/>
            </a:xfrm>
          </p:grpSpPr>
          <p:sp>
            <p:nvSpPr>
              <p:cNvPr id="47" name="Rectangle 46">
                <a:extLst>
                  <a:ext uri="{FF2B5EF4-FFF2-40B4-BE49-F238E27FC236}">
                    <a16:creationId xmlns:a16="http://schemas.microsoft.com/office/drawing/2014/main" id="{5B79F218-0C65-4B63-92EB-FCB7710E0F30}"/>
                  </a:ext>
                </a:extLst>
              </p:cNvPr>
              <p:cNvSpPr>
                <a:spLocks noChangeArrowheads="1"/>
              </p:cNvSpPr>
              <p:nvPr/>
            </p:nvSpPr>
            <p:spPr bwMode="auto">
              <a:xfrm>
                <a:off x="6965157" y="2206241"/>
                <a:ext cx="354537" cy="457759"/>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53" name="Rectangle 52">
                <a:extLst>
                  <a:ext uri="{FF2B5EF4-FFF2-40B4-BE49-F238E27FC236}">
                    <a16:creationId xmlns:a16="http://schemas.microsoft.com/office/drawing/2014/main" id="{3067072C-37E8-4E41-889D-FDE056660D29}"/>
                  </a:ext>
                </a:extLst>
              </p:cNvPr>
              <p:cNvSpPr>
                <a:spLocks noChangeArrowheads="1"/>
              </p:cNvSpPr>
              <p:nvPr/>
            </p:nvSpPr>
            <p:spPr bwMode="auto">
              <a:xfrm>
                <a:off x="7628501" y="2240814"/>
                <a:ext cx="354537" cy="457759"/>
              </a:xfrm>
              <a:prstGeom prst="rect">
                <a:avLst/>
              </a:prstGeom>
              <a:solidFill>
                <a:srgbClr val="FF0000"/>
              </a:solidFill>
              <a:ln w="25400">
                <a:solidFill>
                  <a:srgbClr val="FF0000"/>
                </a:solidFill>
                <a:miter lim="800000"/>
                <a:headEnd/>
                <a:tailEnd/>
              </a:ln>
            </p:spPr>
            <p:txBody>
              <a:bodyPr rot="0" vert="horz" wrap="square" lIns="91440" tIns="45720" rIns="91440" bIns="45720" anchor="ctr" anchorCtr="0" upright="1">
                <a:noAutofit/>
              </a:bodyPr>
              <a:lstStyle/>
              <a:p>
                <a:endParaRPr lang="en-US"/>
              </a:p>
            </p:txBody>
          </p:sp>
        </p:grpSp>
      </p:grpSp>
      <p:grpSp>
        <p:nvGrpSpPr>
          <p:cNvPr id="11" name="Group 10">
            <a:extLst>
              <a:ext uri="{FF2B5EF4-FFF2-40B4-BE49-F238E27FC236}">
                <a16:creationId xmlns:a16="http://schemas.microsoft.com/office/drawing/2014/main" id="{5B4E7576-5DA9-4432-84FF-A0324F90EEA6}"/>
              </a:ext>
            </a:extLst>
          </p:cNvPr>
          <p:cNvGrpSpPr/>
          <p:nvPr/>
        </p:nvGrpSpPr>
        <p:grpSpPr>
          <a:xfrm>
            <a:off x="6786369" y="4083490"/>
            <a:ext cx="304800" cy="1775513"/>
            <a:chOff x="6786369" y="4083490"/>
            <a:chExt cx="304800" cy="1775513"/>
          </a:xfrm>
        </p:grpSpPr>
        <p:graphicFrame>
          <p:nvGraphicFramePr>
            <p:cNvPr id="37" name="Object 36">
              <a:extLst>
                <a:ext uri="{FF2B5EF4-FFF2-40B4-BE49-F238E27FC236}">
                  <a16:creationId xmlns:a16="http://schemas.microsoft.com/office/drawing/2014/main" id="{EA5DEEFC-FFD8-439A-8652-572D0E7D78B7}"/>
                </a:ext>
              </a:extLst>
            </p:cNvPr>
            <p:cNvGraphicFramePr>
              <a:graphicFrameLocks noChangeAspect="1"/>
            </p:cNvGraphicFramePr>
            <p:nvPr/>
          </p:nvGraphicFramePr>
          <p:xfrm>
            <a:off x="6786369" y="5351003"/>
            <a:ext cx="304800" cy="508000"/>
          </p:xfrm>
          <a:graphic>
            <a:graphicData uri="http://schemas.openxmlformats.org/presentationml/2006/ole">
              <mc:AlternateContent xmlns:mc="http://schemas.openxmlformats.org/markup-compatibility/2006">
                <mc:Choice xmlns:v="urn:schemas-microsoft-com:vml" Requires="v">
                  <p:oleObj spid="_x0000_s31862" name="Equation" r:id="rId8" imgW="304560" imgH="507960" progId="Equation.DSMT4">
                    <p:embed/>
                  </p:oleObj>
                </mc:Choice>
                <mc:Fallback>
                  <p:oleObj name="Equation" r:id="rId8" imgW="304560" imgH="507960" progId="Equation.DSMT4">
                    <p:embed/>
                    <p:pic>
                      <p:nvPicPr>
                        <p:cNvPr id="37" name="Object 36">
                          <a:extLst>
                            <a:ext uri="{FF2B5EF4-FFF2-40B4-BE49-F238E27FC236}">
                              <a16:creationId xmlns:a16="http://schemas.microsoft.com/office/drawing/2014/main" id="{EA5DEEFC-FFD8-439A-8652-572D0E7D78B7}"/>
                            </a:ext>
                          </a:extLst>
                        </p:cNvPr>
                        <p:cNvPicPr/>
                        <p:nvPr/>
                      </p:nvPicPr>
                      <p:blipFill>
                        <a:blip r:embed="rId9"/>
                        <a:stretch>
                          <a:fillRect/>
                        </a:stretch>
                      </p:blipFill>
                      <p:spPr>
                        <a:xfrm>
                          <a:off x="6786369" y="5351003"/>
                          <a:ext cx="304800" cy="5080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8CB68F82-D3AF-4360-99C1-90A4AE4D492C}"/>
                </a:ext>
              </a:extLst>
            </p:cNvPr>
            <p:cNvGraphicFramePr>
              <a:graphicFrameLocks noChangeAspect="1"/>
            </p:cNvGraphicFramePr>
            <p:nvPr/>
          </p:nvGraphicFramePr>
          <p:xfrm>
            <a:off x="6843519" y="4083490"/>
            <a:ext cx="190500" cy="508000"/>
          </p:xfrm>
          <a:graphic>
            <a:graphicData uri="http://schemas.openxmlformats.org/presentationml/2006/ole">
              <mc:AlternateContent xmlns:mc="http://schemas.openxmlformats.org/markup-compatibility/2006">
                <mc:Choice xmlns:v="urn:schemas-microsoft-com:vml" Requires="v">
                  <p:oleObj spid="_x0000_s31863" name="Equation" r:id="rId10" imgW="190440" imgH="507960" progId="Equation.DSMT4">
                    <p:embed/>
                  </p:oleObj>
                </mc:Choice>
                <mc:Fallback>
                  <p:oleObj name="Equation" r:id="rId10" imgW="190440" imgH="507960" progId="Equation.DSMT4">
                    <p:embed/>
                    <p:pic>
                      <p:nvPicPr>
                        <p:cNvPr id="3" name="Object 2">
                          <a:extLst>
                            <a:ext uri="{FF2B5EF4-FFF2-40B4-BE49-F238E27FC236}">
                              <a16:creationId xmlns:a16="http://schemas.microsoft.com/office/drawing/2014/main" id="{8CB68F82-D3AF-4360-99C1-90A4AE4D492C}"/>
                            </a:ext>
                          </a:extLst>
                        </p:cNvPr>
                        <p:cNvPicPr/>
                        <p:nvPr/>
                      </p:nvPicPr>
                      <p:blipFill>
                        <a:blip r:embed="rId11"/>
                        <a:stretch>
                          <a:fillRect/>
                        </a:stretch>
                      </p:blipFill>
                      <p:spPr>
                        <a:xfrm>
                          <a:off x="6843519" y="4083490"/>
                          <a:ext cx="190500" cy="508000"/>
                        </a:xfrm>
                        <a:prstGeom prst="rect">
                          <a:avLst/>
                        </a:prstGeom>
                      </p:spPr>
                    </p:pic>
                  </p:oleObj>
                </mc:Fallback>
              </mc:AlternateContent>
            </a:graphicData>
          </a:graphic>
        </p:graphicFrame>
      </p:grpSp>
      <p:grpSp>
        <p:nvGrpSpPr>
          <p:cNvPr id="12" name="Group 11">
            <a:extLst>
              <a:ext uri="{FF2B5EF4-FFF2-40B4-BE49-F238E27FC236}">
                <a16:creationId xmlns:a16="http://schemas.microsoft.com/office/drawing/2014/main" id="{6F203EA0-841F-421A-99D3-116686A6C68D}"/>
              </a:ext>
            </a:extLst>
          </p:cNvPr>
          <p:cNvGrpSpPr/>
          <p:nvPr/>
        </p:nvGrpSpPr>
        <p:grpSpPr>
          <a:xfrm>
            <a:off x="7562483" y="4083490"/>
            <a:ext cx="190500" cy="1144083"/>
            <a:chOff x="7562483" y="4083490"/>
            <a:chExt cx="190500" cy="1144083"/>
          </a:xfrm>
        </p:grpSpPr>
        <p:graphicFrame>
          <p:nvGraphicFramePr>
            <p:cNvPr id="5" name="Object 4">
              <a:extLst>
                <a:ext uri="{FF2B5EF4-FFF2-40B4-BE49-F238E27FC236}">
                  <a16:creationId xmlns:a16="http://schemas.microsoft.com/office/drawing/2014/main" id="{056A14A3-6600-4106-9649-707B01476D95}"/>
                </a:ext>
              </a:extLst>
            </p:cNvPr>
            <p:cNvGraphicFramePr>
              <a:graphicFrameLocks noChangeAspect="1"/>
            </p:cNvGraphicFramePr>
            <p:nvPr/>
          </p:nvGraphicFramePr>
          <p:xfrm>
            <a:off x="7562483" y="4083490"/>
            <a:ext cx="190500" cy="508000"/>
          </p:xfrm>
          <a:graphic>
            <a:graphicData uri="http://schemas.openxmlformats.org/presentationml/2006/ole">
              <mc:AlternateContent xmlns:mc="http://schemas.openxmlformats.org/markup-compatibility/2006">
                <mc:Choice xmlns:v="urn:schemas-microsoft-com:vml" Requires="v">
                  <p:oleObj spid="_x0000_s31864" name="Equation" r:id="rId12" imgW="190440" imgH="507960" progId="Equation.DSMT4">
                    <p:embed/>
                  </p:oleObj>
                </mc:Choice>
                <mc:Fallback>
                  <p:oleObj name="Equation" r:id="rId12" imgW="190440" imgH="507960" progId="Equation.DSMT4">
                    <p:embed/>
                    <p:pic>
                      <p:nvPicPr>
                        <p:cNvPr id="5" name="Object 4">
                          <a:extLst>
                            <a:ext uri="{FF2B5EF4-FFF2-40B4-BE49-F238E27FC236}">
                              <a16:creationId xmlns:a16="http://schemas.microsoft.com/office/drawing/2014/main" id="{056A14A3-6600-4106-9649-707B01476D95}"/>
                            </a:ext>
                          </a:extLst>
                        </p:cNvPr>
                        <p:cNvPicPr/>
                        <p:nvPr/>
                      </p:nvPicPr>
                      <p:blipFill>
                        <a:blip r:embed="rId13"/>
                        <a:stretch>
                          <a:fillRect/>
                        </a:stretch>
                      </p:blipFill>
                      <p:spPr>
                        <a:xfrm>
                          <a:off x="7562483" y="4083490"/>
                          <a:ext cx="190500" cy="5080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080E5B3B-3F38-42C8-8B29-6141D9C4A381}"/>
                </a:ext>
              </a:extLst>
            </p:cNvPr>
            <p:cNvGraphicFramePr>
              <a:graphicFrameLocks noChangeAspect="1"/>
            </p:cNvGraphicFramePr>
            <p:nvPr/>
          </p:nvGraphicFramePr>
          <p:xfrm>
            <a:off x="7562483" y="4719573"/>
            <a:ext cx="190500" cy="508000"/>
          </p:xfrm>
          <a:graphic>
            <a:graphicData uri="http://schemas.openxmlformats.org/presentationml/2006/ole">
              <mc:AlternateContent xmlns:mc="http://schemas.openxmlformats.org/markup-compatibility/2006">
                <mc:Choice xmlns:v="urn:schemas-microsoft-com:vml" Requires="v">
                  <p:oleObj spid="_x0000_s31865" name="Equation" r:id="rId14" imgW="190440" imgH="507960" progId="Equation.DSMT4">
                    <p:embed/>
                  </p:oleObj>
                </mc:Choice>
                <mc:Fallback>
                  <p:oleObj name="Equation" r:id="rId14" imgW="190440" imgH="507960" progId="Equation.DSMT4">
                    <p:embed/>
                    <p:pic>
                      <p:nvPicPr>
                        <p:cNvPr id="6" name="Object 5">
                          <a:extLst>
                            <a:ext uri="{FF2B5EF4-FFF2-40B4-BE49-F238E27FC236}">
                              <a16:creationId xmlns:a16="http://schemas.microsoft.com/office/drawing/2014/main" id="{080E5B3B-3F38-42C8-8B29-6141D9C4A381}"/>
                            </a:ext>
                          </a:extLst>
                        </p:cNvPr>
                        <p:cNvPicPr/>
                        <p:nvPr/>
                      </p:nvPicPr>
                      <p:blipFill>
                        <a:blip r:embed="rId15"/>
                        <a:stretch>
                          <a:fillRect/>
                        </a:stretch>
                      </p:blipFill>
                      <p:spPr>
                        <a:xfrm>
                          <a:off x="7562483" y="4719573"/>
                          <a:ext cx="190500" cy="508000"/>
                        </a:xfrm>
                        <a:prstGeom prst="rect">
                          <a:avLst/>
                        </a:prstGeom>
                      </p:spPr>
                    </p:pic>
                  </p:oleObj>
                </mc:Fallback>
              </mc:AlternateContent>
            </a:graphicData>
          </a:graphic>
        </p:graphicFrame>
      </p:grpSp>
    </p:spTree>
    <p:extLst>
      <p:ext uri="{BB962C8B-B14F-4D97-AF65-F5344CB8AC3E}">
        <p14:creationId xmlns:p14="http://schemas.microsoft.com/office/powerpoint/2010/main" val="330869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 grpId="0"/>
      <p:bldP spid="48" grpId="0"/>
      <p:bldP spid="49" grpId="0"/>
      <p:bldP spid="50" grpId="0"/>
      <p:bldP spid="51"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800" dirty="0"/>
              <a:t>STUDENT PAGES</a:t>
            </a:r>
          </a:p>
        </p:txBody>
      </p:sp>
      <p:pic>
        <p:nvPicPr>
          <p:cNvPr id="4" name="Picture 3">
            <a:extLst>
              <a:ext uri="{FF2B5EF4-FFF2-40B4-BE49-F238E27FC236}">
                <a16:creationId xmlns:a16="http://schemas.microsoft.com/office/drawing/2014/main" id="{67BC820E-BE1C-469B-8821-0DC2C8846ED7}"/>
              </a:ext>
            </a:extLst>
          </p:cNvPr>
          <p:cNvPicPr>
            <a:picLocks noChangeAspect="1"/>
          </p:cNvPicPr>
          <p:nvPr/>
        </p:nvPicPr>
        <p:blipFill>
          <a:blip r:embed="rId3"/>
          <a:stretch>
            <a:fillRect/>
          </a:stretch>
        </p:blipFill>
        <p:spPr>
          <a:xfrm>
            <a:off x="4714239" y="988248"/>
            <a:ext cx="4080681" cy="5239832"/>
          </a:xfrm>
          <a:prstGeom prst="rect">
            <a:avLst/>
          </a:prstGeom>
          <a:ln w="28575">
            <a:solidFill>
              <a:schemeClr val="accent4"/>
            </a:solidFill>
          </a:ln>
        </p:spPr>
      </p:pic>
      <p:pic>
        <p:nvPicPr>
          <p:cNvPr id="6" name="Picture 5">
            <a:extLst>
              <a:ext uri="{FF2B5EF4-FFF2-40B4-BE49-F238E27FC236}">
                <a16:creationId xmlns:a16="http://schemas.microsoft.com/office/drawing/2014/main" id="{2E94CBA5-DD62-4B0F-AFC0-32C53C177643}"/>
              </a:ext>
            </a:extLst>
          </p:cNvPr>
          <p:cNvPicPr>
            <a:picLocks noChangeAspect="1"/>
          </p:cNvPicPr>
          <p:nvPr/>
        </p:nvPicPr>
        <p:blipFill>
          <a:blip r:embed="rId4"/>
          <a:stretch>
            <a:fillRect/>
          </a:stretch>
        </p:blipFill>
        <p:spPr>
          <a:xfrm>
            <a:off x="457200" y="1012187"/>
            <a:ext cx="4172714" cy="5215893"/>
          </a:xfrm>
          <a:prstGeom prst="rect">
            <a:avLst/>
          </a:prstGeom>
          <a:ln w="28575">
            <a:solidFill>
              <a:schemeClr val="accent4"/>
            </a:solidFill>
          </a:ln>
        </p:spPr>
      </p:pic>
    </p:spTree>
    <p:extLst>
      <p:ext uri="{BB962C8B-B14F-4D97-AF65-F5344CB8AC3E}">
        <p14:creationId xmlns:p14="http://schemas.microsoft.com/office/powerpoint/2010/main" val="11104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85800"/>
          </a:xfrm>
        </p:spPr>
        <p:txBody>
          <a:bodyPr>
            <a:noAutofit/>
          </a:bodyPr>
          <a:lstStyle/>
          <a:p>
            <a:r>
              <a:rPr lang="en-US" sz="3600" dirty="0"/>
              <a:t>DOUBLE NUMBER LINES</a:t>
            </a:r>
          </a:p>
        </p:txBody>
      </p:sp>
      <p:grpSp>
        <p:nvGrpSpPr>
          <p:cNvPr id="39" name="Group 38">
            <a:extLst>
              <a:ext uri="{FF2B5EF4-FFF2-40B4-BE49-F238E27FC236}">
                <a16:creationId xmlns:a16="http://schemas.microsoft.com/office/drawing/2014/main" id="{5F851845-D8B3-41D8-AA83-37E2DC636301}"/>
              </a:ext>
            </a:extLst>
          </p:cNvPr>
          <p:cNvGrpSpPr/>
          <p:nvPr/>
        </p:nvGrpSpPr>
        <p:grpSpPr>
          <a:xfrm>
            <a:off x="2162228" y="2844886"/>
            <a:ext cx="5930128" cy="781949"/>
            <a:chOff x="9553628" y="2571367"/>
            <a:chExt cx="5930128" cy="1408925"/>
          </a:xfrm>
        </p:grpSpPr>
        <p:cxnSp>
          <p:nvCxnSpPr>
            <p:cNvPr id="20" name="Straight Arrow Connector 19">
              <a:extLst>
                <a:ext uri="{FF2B5EF4-FFF2-40B4-BE49-F238E27FC236}">
                  <a16:creationId xmlns:a16="http://schemas.microsoft.com/office/drawing/2014/main" id="{DD981B8C-EAA0-420F-944C-44D8862C1612}"/>
                </a:ext>
              </a:extLst>
            </p:cNvPr>
            <p:cNvCxnSpPr>
              <a:cxnSpLocks/>
            </p:cNvCxnSpPr>
            <p:nvPr/>
          </p:nvCxnSpPr>
          <p:spPr>
            <a:xfrm>
              <a:off x="9553628" y="2571367"/>
              <a:ext cx="5930128" cy="0"/>
            </a:xfrm>
            <a:prstGeom prst="straightConnector1">
              <a:avLst/>
            </a:prstGeom>
            <a:ln w="28575">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67362613-3D65-4FFB-8E6E-9723790D9999}"/>
                </a:ext>
              </a:extLst>
            </p:cNvPr>
            <p:cNvCxnSpPr>
              <a:cxnSpLocks/>
            </p:cNvCxnSpPr>
            <p:nvPr/>
          </p:nvCxnSpPr>
          <p:spPr>
            <a:xfrm>
              <a:off x="9553628" y="3980292"/>
              <a:ext cx="5930128" cy="0"/>
            </a:xfrm>
            <a:prstGeom prst="straightConnector1">
              <a:avLst/>
            </a:prstGeom>
            <a:ln w="28575">
              <a:solidFill>
                <a:schemeClr val="accent6">
                  <a:lumMod val="50000"/>
                </a:schemeClr>
              </a:solidFill>
              <a:tailEnd type="triangle"/>
            </a:ln>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B17D27F6-F421-493D-8B9D-6DD2C70496A1}"/>
              </a:ext>
            </a:extLst>
          </p:cNvPr>
          <p:cNvGrpSpPr/>
          <p:nvPr/>
        </p:nvGrpSpPr>
        <p:grpSpPr>
          <a:xfrm>
            <a:off x="948296" y="2623324"/>
            <a:ext cx="1444853" cy="1215779"/>
            <a:chOff x="1041540" y="2456798"/>
            <a:chExt cx="1444853" cy="1215779"/>
          </a:xfrm>
        </p:grpSpPr>
        <p:sp>
          <p:nvSpPr>
            <p:cNvPr id="24" name="TextBox 23">
              <a:extLst>
                <a:ext uri="{FF2B5EF4-FFF2-40B4-BE49-F238E27FC236}">
                  <a16:creationId xmlns:a16="http://schemas.microsoft.com/office/drawing/2014/main" id="{CEBE93C2-681C-4F1B-ADA3-94F13AA064AB}"/>
                </a:ext>
              </a:extLst>
            </p:cNvPr>
            <p:cNvSpPr txBox="1"/>
            <p:nvPr/>
          </p:nvSpPr>
          <p:spPr>
            <a:xfrm>
              <a:off x="1041540" y="2456798"/>
              <a:ext cx="1444853" cy="430887"/>
            </a:xfrm>
            <a:prstGeom prst="rect">
              <a:avLst/>
            </a:prstGeom>
            <a:noFill/>
          </p:spPr>
          <p:txBody>
            <a:bodyPr wrap="square" rtlCol="0">
              <a:spAutoFit/>
            </a:bodyPr>
            <a:lstStyle/>
            <a:p>
              <a:r>
                <a:rPr lang="en-US" sz="2200" dirty="0">
                  <a:solidFill>
                    <a:srgbClr val="00B050"/>
                  </a:solidFill>
                  <a:latin typeface="Verdana" panose="020B0604030504040204" pitchFamily="34" charset="0"/>
                  <a:ea typeface="Verdana" panose="020B0604030504040204" pitchFamily="34" charset="0"/>
                </a:rPr>
                <a:t>dollars</a:t>
              </a:r>
            </a:p>
          </p:txBody>
        </p:sp>
        <p:sp>
          <p:nvSpPr>
            <p:cNvPr id="25" name="TextBox 24">
              <a:extLst>
                <a:ext uri="{FF2B5EF4-FFF2-40B4-BE49-F238E27FC236}">
                  <a16:creationId xmlns:a16="http://schemas.microsoft.com/office/drawing/2014/main" id="{BB0211D6-EE17-48DC-A443-A45611AE78F9}"/>
                </a:ext>
              </a:extLst>
            </p:cNvPr>
            <p:cNvSpPr txBox="1"/>
            <p:nvPr/>
          </p:nvSpPr>
          <p:spPr>
            <a:xfrm>
              <a:off x="1041540" y="3241690"/>
              <a:ext cx="1444853"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 </a:t>
              </a:r>
              <a:r>
                <a:rPr lang="en-US" sz="2200" dirty="0">
                  <a:solidFill>
                    <a:schemeClr val="accent6">
                      <a:lumMod val="50000"/>
                    </a:schemeClr>
                  </a:solidFill>
                  <a:latin typeface="Verdana" panose="020B0604030504040204" pitchFamily="34" charset="0"/>
                  <a:ea typeface="Verdana" panose="020B0604030504040204" pitchFamily="34" charset="0"/>
                </a:rPr>
                <a:t>hours</a:t>
              </a:r>
            </a:p>
          </p:txBody>
        </p:sp>
      </p:grpSp>
      <p:grpSp>
        <p:nvGrpSpPr>
          <p:cNvPr id="34" name="Group 33">
            <a:extLst>
              <a:ext uri="{FF2B5EF4-FFF2-40B4-BE49-F238E27FC236}">
                <a16:creationId xmlns:a16="http://schemas.microsoft.com/office/drawing/2014/main" id="{B546D287-B1A5-4A24-AB2F-EF133C8ACB9D}"/>
              </a:ext>
            </a:extLst>
          </p:cNvPr>
          <p:cNvGrpSpPr/>
          <p:nvPr/>
        </p:nvGrpSpPr>
        <p:grpSpPr>
          <a:xfrm>
            <a:off x="2162228" y="2490536"/>
            <a:ext cx="5435600" cy="1606199"/>
            <a:chOff x="2162228" y="2984851"/>
            <a:chExt cx="5435600" cy="1934890"/>
          </a:xfrm>
        </p:grpSpPr>
        <p:cxnSp>
          <p:nvCxnSpPr>
            <p:cNvPr id="27" name="Straight Connector 26">
              <a:extLst>
                <a:ext uri="{FF2B5EF4-FFF2-40B4-BE49-F238E27FC236}">
                  <a16:creationId xmlns:a16="http://schemas.microsoft.com/office/drawing/2014/main" id="{DF362247-635F-426E-B5B4-0044386B7D73}"/>
                </a:ext>
              </a:extLst>
            </p:cNvPr>
            <p:cNvCxnSpPr/>
            <p:nvPr/>
          </p:nvCxnSpPr>
          <p:spPr>
            <a:xfrm>
              <a:off x="2162228"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7C419A-F6C1-476B-84BB-14085D907D60}"/>
                </a:ext>
              </a:extLst>
            </p:cNvPr>
            <p:cNvCxnSpPr/>
            <p:nvPr/>
          </p:nvCxnSpPr>
          <p:spPr>
            <a:xfrm>
              <a:off x="3068161"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5D5B576-FF66-4C1F-99AB-76B476B14A32}"/>
                </a:ext>
              </a:extLst>
            </p:cNvPr>
            <p:cNvCxnSpPr/>
            <p:nvPr/>
          </p:nvCxnSpPr>
          <p:spPr>
            <a:xfrm>
              <a:off x="3974094"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D6C857E5-9616-4663-9688-5C97E0490FF3}"/>
                </a:ext>
              </a:extLst>
            </p:cNvPr>
            <p:cNvCxnSpPr/>
            <p:nvPr/>
          </p:nvCxnSpPr>
          <p:spPr>
            <a:xfrm>
              <a:off x="4880027"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538E843-1490-4B83-8229-446C4DD71620}"/>
                </a:ext>
              </a:extLst>
            </p:cNvPr>
            <p:cNvCxnSpPr/>
            <p:nvPr/>
          </p:nvCxnSpPr>
          <p:spPr>
            <a:xfrm>
              <a:off x="5785960"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B99010A0-FA53-47A7-9063-5CFF34EC35A0}"/>
                </a:ext>
              </a:extLst>
            </p:cNvPr>
            <p:cNvCxnSpPr/>
            <p:nvPr/>
          </p:nvCxnSpPr>
          <p:spPr>
            <a:xfrm>
              <a:off x="6691893" y="2984851"/>
              <a:ext cx="0" cy="1934890"/>
            </a:xfrm>
            <a:prstGeom prst="line">
              <a:avLst/>
            </a:prstGeom>
            <a:ln w="28575"/>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9639764-B6A9-42A5-89F3-E09C5BEC2421}"/>
                </a:ext>
              </a:extLst>
            </p:cNvPr>
            <p:cNvCxnSpPr/>
            <p:nvPr/>
          </p:nvCxnSpPr>
          <p:spPr>
            <a:xfrm>
              <a:off x="7597828" y="2984851"/>
              <a:ext cx="0" cy="1934890"/>
            </a:xfrm>
            <a:prstGeom prst="line">
              <a:avLst/>
            </a:prstGeom>
            <a:ln w="28575"/>
          </p:spPr>
          <p:style>
            <a:lnRef idx="1">
              <a:schemeClr val="dk1"/>
            </a:lnRef>
            <a:fillRef idx="0">
              <a:schemeClr val="dk1"/>
            </a:fillRef>
            <a:effectRef idx="0">
              <a:schemeClr val="dk1"/>
            </a:effectRef>
            <a:fontRef idx="minor">
              <a:schemeClr val="tx1"/>
            </a:fontRef>
          </p:style>
        </p:cxnSp>
      </p:grpSp>
      <p:sp>
        <p:nvSpPr>
          <p:cNvPr id="35" name="TextBox 34">
            <a:extLst>
              <a:ext uri="{FF2B5EF4-FFF2-40B4-BE49-F238E27FC236}">
                <a16:creationId xmlns:a16="http://schemas.microsoft.com/office/drawing/2014/main" id="{0CA8CE73-C9BB-45A1-A4D5-C7CCB61CC6F0}"/>
              </a:ext>
            </a:extLst>
          </p:cNvPr>
          <p:cNvSpPr txBox="1"/>
          <p:nvPr/>
        </p:nvSpPr>
        <p:spPr>
          <a:xfrm>
            <a:off x="1985210" y="1955446"/>
            <a:ext cx="629984" cy="2677656"/>
          </a:xfrm>
          <a:prstGeom prst="rect">
            <a:avLst/>
          </a:prstGeom>
          <a:noFill/>
        </p:spPr>
        <p:txBody>
          <a:bodyPr wrap="square" rtlCol="0">
            <a:spAutoFit/>
          </a:bodyPr>
          <a:lstStyle/>
          <a:p>
            <a:r>
              <a:rPr lang="en-US" sz="2400" dirty="0">
                <a:solidFill>
                  <a:srgbClr val="00B050"/>
                </a:solidFill>
                <a:latin typeface="Verdana" panose="020B0604030504040204" pitchFamily="34" charset="0"/>
                <a:ea typeface="Verdana" panose="020B0604030504040204" pitchFamily="34" charset="0"/>
              </a:rPr>
              <a:t>0</a:t>
            </a: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r>
              <a:rPr lang="en-US" sz="2400" dirty="0">
                <a:solidFill>
                  <a:schemeClr val="accent6">
                    <a:lumMod val="50000"/>
                  </a:schemeClr>
                </a:solidFill>
                <a:latin typeface="Verdana" panose="020B0604030504040204" pitchFamily="34" charset="0"/>
                <a:ea typeface="Verdana" panose="020B0604030504040204" pitchFamily="34" charset="0"/>
              </a:rPr>
              <a:t>0</a:t>
            </a:r>
          </a:p>
        </p:txBody>
      </p:sp>
      <p:sp>
        <p:nvSpPr>
          <p:cNvPr id="36" name="TextBox 35">
            <a:extLst>
              <a:ext uri="{FF2B5EF4-FFF2-40B4-BE49-F238E27FC236}">
                <a16:creationId xmlns:a16="http://schemas.microsoft.com/office/drawing/2014/main" id="{98B5027D-F60B-4F50-84D7-4282A76C55F4}"/>
              </a:ext>
            </a:extLst>
          </p:cNvPr>
          <p:cNvSpPr txBox="1"/>
          <p:nvPr/>
        </p:nvSpPr>
        <p:spPr>
          <a:xfrm>
            <a:off x="3813619" y="1955446"/>
            <a:ext cx="629984" cy="2677656"/>
          </a:xfrm>
          <a:prstGeom prst="rect">
            <a:avLst/>
          </a:prstGeom>
          <a:noFill/>
        </p:spPr>
        <p:txBody>
          <a:bodyPr wrap="square" rtlCol="0">
            <a:spAutoFit/>
          </a:bodyPr>
          <a:lstStyle/>
          <a:p>
            <a:r>
              <a:rPr lang="en-US" sz="2400" dirty="0">
                <a:solidFill>
                  <a:srgbClr val="00B050"/>
                </a:solidFill>
                <a:latin typeface="Verdana" panose="020B0604030504040204" pitchFamily="34" charset="0"/>
                <a:ea typeface="Verdana" panose="020B0604030504040204" pitchFamily="34" charset="0"/>
              </a:rPr>
              <a:t>32</a:t>
            </a: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r>
              <a:rPr lang="en-US" sz="2400" dirty="0">
                <a:solidFill>
                  <a:schemeClr val="accent6">
                    <a:lumMod val="50000"/>
                  </a:schemeClr>
                </a:solidFill>
                <a:latin typeface="Verdana" panose="020B0604030504040204" pitchFamily="34" charset="0"/>
                <a:ea typeface="Verdana" panose="020B0604030504040204" pitchFamily="34" charset="0"/>
              </a:rPr>
              <a:t>4</a:t>
            </a:r>
          </a:p>
        </p:txBody>
      </p:sp>
      <p:sp>
        <p:nvSpPr>
          <p:cNvPr id="37" name="TextBox 36">
            <a:extLst>
              <a:ext uri="{FF2B5EF4-FFF2-40B4-BE49-F238E27FC236}">
                <a16:creationId xmlns:a16="http://schemas.microsoft.com/office/drawing/2014/main" id="{2F3070E3-1067-4B25-AAAE-A2B685D7294B}"/>
              </a:ext>
            </a:extLst>
          </p:cNvPr>
          <p:cNvSpPr txBox="1"/>
          <p:nvPr/>
        </p:nvSpPr>
        <p:spPr>
          <a:xfrm>
            <a:off x="2824935" y="1955446"/>
            <a:ext cx="629984" cy="2677656"/>
          </a:xfrm>
          <a:prstGeom prst="rect">
            <a:avLst/>
          </a:prstGeom>
          <a:noFill/>
        </p:spPr>
        <p:txBody>
          <a:bodyPr wrap="square" rtlCol="0">
            <a:spAutoFit/>
          </a:bodyPr>
          <a:lstStyle/>
          <a:p>
            <a:r>
              <a:rPr lang="en-US" sz="2400" dirty="0">
                <a:solidFill>
                  <a:srgbClr val="00B050"/>
                </a:solidFill>
                <a:latin typeface="Verdana" panose="020B0604030504040204" pitchFamily="34" charset="0"/>
                <a:ea typeface="Verdana" panose="020B0604030504040204" pitchFamily="34" charset="0"/>
              </a:rPr>
              <a:t>16</a:t>
            </a: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r>
              <a:rPr lang="en-US" sz="2400" dirty="0">
                <a:solidFill>
                  <a:schemeClr val="accent6">
                    <a:lumMod val="50000"/>
                  </a:schemeClr>
                </a:solidFill>
                <a:latin typeface="Verdana" panose="020B0604030504040204" pitchFamily="34" charset="0"/>
                <a:ea typeface="Verdana" panose="020B0604030504040204" pitchFamily="34" charset="0"/>
              </a:rPr>
              <a:t>2</a:t>
            </a:r>
          </a:p>
        </p:txBody>
      </p:sp>
      <p:sp>
        <p:nvSpPr>
          <p:cNvPr id="38" name="TextBox 37">
            <a:extLst>
              <a:ext uri="{FF2B5EF4-FFF2-40B4-BE49-F238E27FC236}">
                <a16:creationId xmlns:a16="http://schemas.microsoft.com/office/drawing/2014/main" id="{34F4B8A4-0826-4DC8-B6FF-813214729014}"/>
              </a:ext>
            </a:extLst>
          </p:cNvPr>
          <p:cNvSpPr txBox="1"/>
          <p:nvPr/>
        </p:nvSpPr>
        <p:spPr>
          <a:xfrm>
            <a:off x="4609636" y="1955446"/>
            <a:ext cx="3372313" cy="2677656"/>
          </a:xfrm>
          <a:prstGeom prst="rect">
            <a:avLst/>
          </a:prstGeom>
          <a:noFill/>
        </p:spPr>
        <p:txBody>
          <a:bodyPr wrap="square" rtlCol="0">
            <a:spAutoFit/>
          </a:bodyPr>
          <a:lstStyle/>
          <a:p>
            <a:r>
              <a:rPr lang="en-US" sz="2400" dirty="0">
                <a:solidFill>
                  <a:srgbClr val="00B050"/>
                </a:solidFill>
                <a:latin typeface="Verdana" panose="020B0604030504040204" pitchFamily="34" charset="0"/>
                <a:ea typeface="Verdana" panose="020B0604030504040204" pitchFamily="34" charset="0"/>
              </a:rPr>
              <a:t> 48    64     80     96</a:t>
            </a:r>
          </a:p>
          <a:p>
            <a:pPr marL="457200" indent="-457200">
              <a:buAutoNum type="arabicPlain" startAt="48"/>
            </a:pPr>
            <a:endParaRPr lang="en-US" sz="2400" dirty="0">
              <a:solidFill>
                <a:srgbClr val="00B050"/>
              </a:solidFill>
              <a:latin typeface="Verdana" panose="020B0604030504040204" pitchFamily="34" charset="0"/>
              <a:ea typeface="Verdana" panose="020B0604030504040204" pitchFamily="34" charset="0"/>
            </a:endParaRPr>
          </a:p>
          <a:p>
            <a:pPr marL="457200" indent="-457200">
              <a:buAutoNum type="arabicPlain" startAt="48"/>
            </a:pPr>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r>
              <a:rPr lang="en-US" sz="2400" dirty="0">
                <a:solidFill>
                  <a:srgbClr val="00B050"/>
                </a:solidFill>
                <a:latin typeface="Verdana" panose="020B0604030504040204" pitchFamily="34" charset="0"/>
                <a:ea typeface="Verdana" panose="020B0604030504040204" pitchFamily="34" charset="0"/>
              </a:rPr>
              <a:t> </a:t>
            </a:r>
            <a:r>
              <a:rPr lang="en-US" sz="2400" dirty="0">
                <a:solidFill>
                  <a:schemeClr val="accent6">
                    <a:lumMod val="50000"/>
                  </a:schemeClr>
                </a:solidFill>
                <a:latin typeface="Verdana" panose="020B0604030504040204" pitchFamily="34" charset="0"/>
                <a:ea typeface="Verdana" panose="020B0604030504040204" pitchFamily="34" charset="0"/>
              </a:rPr>
              <a:t>6</a:t>
            </a:r>
            <a:r>
              <a:rPr lang="en-US" sz="2400" dirty="0">
                <a:solidFill>
                  <a:srgbClr val="FF0000"/>
                </a:solidFill>
                <a:latin typeface="Verdana" panose="020B0604030504040204" pitchFamily="34" charset="0"/>
                <a:ea typeface="Verdana" panose="020B0604030504040204" pitchFamily="34" charset="0"/>
              </a:rPr>
              <a:t>      </a:t>
            </a:r>
            <a:r>
              <a:rPr lang="en-US" sz="2400" dirty="0">
                <a:solidFill>
                  <a:schemeClr val="accent6">
                    <a:lumMod val="50000"/>
                  </a:schemeClr>
                </a:solidFill>
                <a:latin typeface="Verdana" panose="020B0604030504040204" pitchFamily="34" charset="0"/>
                <a:ea typeface="Verdana" panose="020B0604030504040204" pitchFamily="34" charset="0"/>
              </a:rPr>
              <a:t>8</a:t>
            </a:r>
            <a:r>
              <a:rPr lang="en-US" sz="2400" dirty="0">
                <a:solidFill>
                  <a:srgbClr val="FF0000"/>
                </a:solidFill>
                <a:latin typeface="Verdana" panose="020B0604030504040204" pitchFamily="34" charset="0"/>
                <a:ea typeface="Verdana" panose="020B0604030504040204" pitchFamily="34" charset="0"/>
              </a:rPr>
              <a:t>      </a:t>
            </a:r>
            <a:r>
              <a:rPr lang="en-US" sz="2400" dirty="0">
                <a:solidFill>
                  <a:schemeClr val="accent6">
                    <a:lumMod val="50000"/>
                  </a:schemeClr>
                </a:solidFill>
                <a:latin typeface="Verdana" panose="020B0604030504040204" pitchFamily="34" charset="0"/>
                <a:ea typeface="Verdana" panose="020B0604030504040204" pitchFamily="34" charset="0"/>
              </a:rPr>
              <a:t>10</a:t>
            </a:r>
            <a:r>
              <a:rPr lang="en-US" sz="2400" dirty="0">
                <a:solidFill>
                  <a:srgbClr val="FF0000"/>
                </a:solidFill>
                <a:latin typeface="Verdana" panose="020B0604030504040204" pitchFamily="34" charset="0"/>
                <a:ea typeface="Verdana" panose="020B0604030504040204" pitchFamily="34" charset="0"/>
              </a:rPr>
              <a:t>     </a:t>
            </a:r>
            <a:r>
              <a:rPr lang="en-US" sz="2400" dirty="0">
                <a:solidFill>
                  <a:schemeClr val="accent6">
                    <a:lumMod val="50000"/>
                  </a:schemeClr>
                </a:solidFill>
                <a:latin typeface="Verdana" panose="020B0604030504040204" pitchFamily="34" charset="0"/>
                <a:ea typeface="Verdana" panose="020B0604030504040204" pitchFamily="34" charset="0"/>
              </a:rPr>
              <a:t>12</a:t>
            </a:r>
          </a:p>
        </p:txBody>
      </p:sp>
      <p:sp>
        <p:nvSpPr>
          <p:cNvPr id="41" name="TextBox 40">
            <a:extLst>
              <a:ext uri="{FF2B5EF4-FFF2-40B4-BE49-F238E27FC236}">
                <a16:creationId xmlns:a16="http://schemas.microsoft.com/office/drawing/2014/main" id="{2C645C08-1356-4D4B-9A6F-F6D06AE1DDB3}"/>
              </a:ext>
            </a:extLst>
          </p:cNvPr>
          <p:cNvSpPr txBox="1"/>
          <p:nvPr/>
        </p:nvSpPr>
        <p:spPr>
          <a:xfrm>
            <a:off x="457200" y="1128477"/>
            <a:ext cx="8173718" cy="769441"/>
          </a:xfrm>
          <a:prstGeom prst="rect">
            <a:avLst/>
          </a:prstGeom>
          <a:noFill/>
        </p:spPr>
        <p:txBody>
          <a:bodyPr wrap="square" rtlCol="0">
            <a:spAutoFit/>
          </a:bodyPr>
          <a:lstStyle/>
          <a:p>
            <a:r>
              <a:rPr lang="en-US" sz="2200" dirty="0">
                <a:solidFill>
                  <a:srgbClr val="0070C0"/>
                </a:solidFill>
                <a:latin typeface="Verdana" panose="020B0604030504040204" pitchFamily="34" charset="0"/>
                <a:ea typeface="Verdana" panose="020B0604030504040204" pitchFamily="34" charset="0"/>
              </a:rPr>
              <a:t>Sienna earns $32 for every four hours of babysitting. </a:t>
            </a:r>
          </a:p>
          <a:p>
            <a:r>
              <a:rPr lang="en-US" sz="2200" dirty="0">
                <a:solidFill>
                  <a:srgbClr val="0070C0"/>
                </a:solidFill>
                <a:latin typeface="Verdana" panose="020B0604030504040204" pitchFamily="34" charset="0"/>
                <a:ea typeface="Verdana" panose="020B0604030504040204" pitchFamily="34" charset="0"/>
              </a:rPr>
              <a:t>Show </a:t>
            </a:r>
            <a:r>
              <a:rPr lang="en-US" sz="2200" dirty="0">
                <a:solidFill>
                  <a:srgbClr val="FF0000"/>
                </a:solidFill>
                <a:latin typeface="Verdana" panose="020B0604030504040204" pitchFamily="34" charset="0"/>
                <a:ea typeface="Verdana" panose="020B0604030504040204" pitchFamily="34" charset="0"/>
              </a:rPr>
              <a:t>Sienna’s wages </a:t>
            </a:r>
            <a:r>
              <a:rPr lang="en-US" sz="2200" dirty="0">
                <a:solidFill>
                  <a:srgbClr val="0070C0"/>
                </a:solidFill>
                <a:latin typeface="Verdana" panose="020B0604030504040204" pitchFamily="34" charset="0"/>
                <a:ea typeface="Verdana" panose="020B0604030504040204" pitchFamily="34" charset="0"/>
              </a:rPr>
              <a:t>on a double number line.</a:t>
            </a:r>
          </a:p>
        </p:txBody>
      </p:sp>
      <p:sp>
        <p:nvSpPr>
          <p:cNvPr id="42" name="TextBox 41">
            <a:extLst>
              <a:ext uri="{FF2B5EF4-FFF2-40B4-BE49-F238E27FC236}">
                <a16:creationId xmlns:a16="http://schemas.microsoft.com/office/drawing/2014/main" id="{8F9CF036-4878-4ED5-9E42-DB6B8C7827F9}"/>
              </a:ext>
            </a:extLst>
          </p:cNvPr>
          <p:cNvSpPr txBox="1"/>
          <p:nvPr/>
        </p:nvSpPr>
        <p:spPr>
          <a:xfrm>
            <a:off x="457200" y="5424399"/>
            <a:ext cx="7635156" cy="769441"/>
          </a:xfrm>
          <a:prstGeom prst="rect">
            <a:avLst/>
          </a:prstGeom>
          <a:noFill/>
        </p:spPr>
        <p:txBody>
          <a:bodyPr wrap="square" rtlCol="0">
            <a:spAutoFit/>
          </a:bodyPr>
          <a:lstStyle/>
          <a:p>
            <a:r>
              <a:rPr lang="en-US" sz="2200" dirty="0">
                <a:solidFill>
                  <a:srgbClr val="0070C0"/>
                </a:solidFill>
                <a:latin typeface="Verdana" panose="020B0604030504040204" pitchFamily="34" charset="0"/>
                <a:ea typeface="Verdana" panose="020B0604030504040204" pitchFamily="34" charset="0"/>
              </a:rPr>
              <a:t>Show the </a:t>
            </a:r>
            <a:r>
              <a:rPr lang="en-US" sz="2200" dirty="0">
                <a:solidFill>
                  <a:srgbClr val="FF0000"/>
                </a:solidFill>
                <a:latin typeface="Verdana" panose="020B0604030504040204" pitchFamily="34" charset="0"/>
                <a:ea typeface="Verdana" panose="020B0604030504040204" pitchFamily="34" charset="0"/>
              </a:rPr>
              <a:t>unit rate </a:t>
            </a:r>
            <a:r>
              <a:rPr lang="en-US" sz="2200" dirty="0">
                <a:solidFill>
                  <a:srgbClr val="0070C0"/>
                </a:solidFill>
                <a:latin typeface="Verdana" panose="020B0604030504040204" pitchFamily="34" charset="0"/>
                <a:ea typeface="Verdana" panose="020B0604030504040204" pitchFamily="34" charset="0"/>
              </a:rPr>
              <a:t>on the double number line 		  for the ratio </a:t>
            </a:r>
            <a:r>
              <a:rPr lang="en-US" sz="2200" dirty="0">
                <a:solidFill>
                  <a:schemeClr val="accent6">
                    <a:lumMod val="50000"/>
                  </a:schemeClr>
                </a:solidFill>
                <a:latin typeface="Verdana" panose="020B0604030504040204" pitchFamily="34" charset="0"/>
                <a:ea typeface="Verdana" panose="020B0604030504040204" pitchFamily="34" charset="0"/>
              </a:rPr>
              <a:t>dollars</a:t>
            </a:r>
            <a:r>
              <a:rPr lang="en-US" sz="2200" dirty="0">
                <a:solidFill>
                  <a:srgbClr val="FF0000"/>
                </a:solidFill>
                <a:latin typeface="Verdana" panose="020B0604030504040204" pitchFamily="34" charset="0"/>
                <a:ea typeface="Verdana" panose="020B0604030504040204" pitchFamily="34" charset="0"/>
              </a:rPr>
              <a:t> </a:t>
            </a:r>
            <a:r>
              <a:rPr lang="en-US" sz="2200" dirty="0">
                <a:latin typeface="Verdana" panose="020B0604030504040204" pitchFamily="34" charset="0"/>
                <a:ea typeface="Verdana" panose="020B0604030504040204" pitchFamily="34" charset="0"/>
              </a:rPr>
              <a:t>:</a:t>
            </a:r>
            <a:r>
              <a:rPr lang="en-US" sz="2200" dirty="0">
                <a:solidFill>
                  <a:srgbClr val="FF0000"/>
                </a:solidFill>
                <a:latin typeface="Verdana" panose="020B0604030504040204" pitchFamily="34" charset="0"/>
                <a:ea typeface="Verdana" panose="020B0604030504040204" pitchFamily="34" charset="0"/>
              </a:rPr>
              <a:t> </a:t>
            </a:r>
            <a:r>
              <a:rPr lang="en-US" sz="2200" dirty="0">
                <a:solidFill>
                  <a:srgbClr val="00B050"/>
                </a:solidFill>
                <a:latin typeface="Verdana" panose="020B0604030504040204" pitchFamily="34" charset="0"/>
                <a:ea typeface="Verdana" panose="020B0604030504040204" pitchFamily="34" charset="0"/>
              </a:rPr>
              <a:t>hours</a:t>
            </a:r>
            <a:r>
              <a:rPr lang="en-US" sz="2200" dirty="0">
                <a:solidFill>
                  <a:srgbClr val="0070C0"/>
                </a:solidFill>
                <a:latin typeface="Verdana" panose="020B0604030504040204" pitchFamily="34" charset="0"/>
                <a:ea typeface="Verdana" panose="020B0604030504040204" pitchFamily="34" charset="0"/>
              </a:rPr>
              <a:t>.</a:t>
            </a:r>
          </a:p>
        </p:txBody>
      </p:sp>
      <p:grpSp>
        <p:nvGrpSpPr>
          <p:cNvPr id="50" name="Group 49">
            <a:extLst>
              <a:ext uri="{FF2B5EF4-FFF2-40B4-BE49-F238E27FC236}">
                <a16:creationId xmlns:a16="http://schemas.microsoft.com/office/drawing/2014/main" id="{9FEAFB53-FEFB-4714-AE59-C300F7DFBCD6}"/>
              </a:ext>
            </a:extLst>
          </p:cNvPr>
          <p:cNvGrpSpPr/>
          <p:nvPr/>
        </p:nvGrpSpPr>
        <p:grpSpPr>
          <a:xfrm>
            <a:off x="621836" y="1955446"/>
            <a:ext cx="2409095" cy="3001284"/>
            <a:chOff x="621836" y="2438755"/>
            <a:chExt cx="2409095" cy="3001284"/>
          </a:xfrm>
        </p:grpSpPr>
        <p:cxnSp>
          <p:nvCxnSpPr>
            <p:cNvPr id="44" name="Straight Connector 43">
              <a:extLst>
                <a:ext uri="{FF2B5EF4-FFF2-40B4-BE49-F238E27FC236}">
                  <a16:creationId xmlns:a16="http://schemas.microsoft.com/office/drawing/2014/main" id="{6F50D5DA-EA4C-46A4-834D-E610BA88FFD3}"/>
                </a:ext>
              </a:extLst>
            </p:cNvPr>
            <p:cNvCxnSpPr/>
            <p:nvPr/>
          </p:nvCxnSpPr>
          <p:spPr>
            <a:xfrm>
              <a:off x="2571750" y="3053016"/>
              <a:ext cx="0" cy="1449134"/>
            </a:xfrm>
            <a:prstGeom prst="line">
              <a:avLst/>
            </a:prstGeom>
            <a:ln w="28575"/>
          </p:spPr>
          <p:style>
            <a:lnRef idx="1">
              <a:schemeClr val="accent4"/>
            </a:lnRef>
            <a:fillRef idx="0">
              <a:schemeClr val="accent4"/>
            </a:fillRef>
            <a:effectRef idx="0">
              <a:schemeClr val="accent4"/>
            </a:effectRef>
            <a:fontRef idx="minor">
              <a:schemeClr val="tx1"/>
            </a:fontRef>
          </p:style>
        </p:cxnSp>
        <p:grpSp>
          <p:nvGrpSpPr>
            <p:cNvPr id="49" name="Group 48">
              <a:extLst>
                <a:ext uri="{FF2B5EF4-FFF2-40B4-BE49-F238E27FC236}">
                  <a16:creationId xmlns:a16="http://schemas.microsoft.com/office/drawing/2014/main" id="{4BEB421F-DAE8-4E1F-8E48-AC6FFE5C80EF}"/>
                </a:ext>
              </a:extLst>
            </p:cNvPr>
            <p:cNvGrpSpPr/>
            <p:nvPr/>
          </p:nvGrpSpPr>
          <p:grpSpPr>
            <a:xfrm>
              <a:off x="621836" y="2438755"/>
              <a:ext cx="2409095" cy="3001284"/>
              <a:chOff x="621836" y="2438755"/>
              <a:chExt cx="2409095" cy="3001284"/>
            </a:xfrm>
          </p:grpSpPr>
          <p:sp>
            <p:nvSpPr>
              <p:cNvPr id="45" name="TextBox 44">
                <a:extLst>
                  <a:ext uri="{FF2B5EF4-FFF2-40B4-BE49-F238E27FC236}">
                    <a16:creationId xmlns:a16="http://schemas.microsoft.com/office/drawing/2014/main" id="{8740BEAE-99A4-4909-9EFD-2D84CFD3179F}"/>
                  </a:ext>
                </a:extLst>
              </p:cNvPr>
              <p:cNvSpPr txBox="1"/>
              <p:nvPr/>
            </p:nvSpPr>
            <p:spPr>
              <a:xfrm>
                <a:off x="2400947" y="2438755"/>
                <a:ext cx="629984" cy="2677656"/>
              </a:xfrm>
              <a:prstGeom prst="rect">
                <a:avLst/>
              </a:prstGeom>
              <a:noFill/>
            </p:spPr>
            <p:txBody>
              <a:bodyPr wrap="square" rtlCol="0">
                <a:spAutoFit/>
              </a:bodyPr>
              <a:lstStyle/>
              <a:p>
                <a:r>
                  <a:rPr lang="en-US" sz="2400" dirty="0">
                    <a:solidFill>
                      <a:srgbClr val="7030A0"/>
                    </a:solidFill>
                    <a:latin typeface="Verdana" panose="020B0604030504040204" pitchFamily="34" charset="0"/>
                    <a:ea typeface="Verdana" panose="020B0604030504040204" pitchFamily="34" charset="0"/>
                  </a:rPr>
                  <a:t>8</a:t>
                </a: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endParaRPr lang="en-US" sz="2400" dirty="0">
                  <a:solidFill>
                    <a:srgbClr val="00B050"/>
                  </a:solidFill>
                  <a:latin typeface="Verdana" panose="020B0604030504040204" pitchFamily="34" charset="0"/>
                  <a:ea typeface="Verdana" panose="020B0604030504040204" pitchFamily="34" charset="0"/>
                </a:endParaRPr>
              </a:p>
              <a:p>
                <a:r>
                  <a:rPr lang="en-US" sz="2400" dirty="0">
                    <a:solidFill>
                      <a:srgbClr val="7030A0"/>
                    </a:solidFill>
                    <a:latin typeface="Verdana" panose="020B0604030504040204" pitchFamily="34" charset="0"/>
                    <a:ea typeface="Verdana" panose="020B0604030504040204" pitchFamily="34" charset="0"/>
                  </a:rPr>
                  <a:t>1</a:t>
                </a:r>
              </a:p>
            </p:txBody>
          </p:sp>
          <p:sp>
            <p:nvSpPr>
              <p:cNvPr id="46" name="TextBox 45">
                <a:extLst>
                  <a:ext uri="{FF2B5EF4-FFF2-40B4-BE49-F238E27FC236}">
                    <a16:creationId xmlns:a16="http://schemas.microsoft.com/office/drawing/2014/main" id="{A70ED718-1B7E-4792-B925-A15B79423D77}"/>
                  </a:ext>
                </a:extLst>
              </p:cNvPr>
              <p:cNvSpPr txBox="1"/>
              <p:nvPr/>
            </p:nvSpPr>
            <p:spPr>
              <a:xfrm>
                <a:off x="621836" y="5070707"/>
                <a:ext cx="2037066" cy="369332"/>
              </a:xfrm>
              <a:prstGeom prst="rect">
                <a:avLst/>
              </a:prstGeom>
              <a:noFill/>
            </p:spPr>
            <p:txBody>
              <a:bodyPr wrap="square" rtlCol="0">
                <a:spAutoFit/>
              </a:bodyPr>
              <a:lstStyle/>
              <a:p>
                <a:r>
                  <a:rPr lang="en-US" dirty="0">
                    <a:solidFill>
                      <a:srgbClr val="7030A0"/>
                    </a:solidFill>
                    <a:latin typeface="Verdana" panose="020B0604030504040204" pitchFamily="34" charset="0"/>
                    <a:ea typeface="Verdana" panose="020B0604030504040204" pitchFamily="34" charset="0"/>
                  </a:rPr>
                  <a:t>unit rate</a:t>
                </a:r>
              </a:p>
            </p:txBody>
          </p:sp>
          <p:cxnSp>
            <p:nvCxnSpPr>
              <p:cNvPr id="48" name="Straight Arrow Connector 47">
                <a:extLst>
                  <a:ext uri="{FF2B5EF4-FFF2-40B4-BE49-F238E27FC236}">
                    <a16:creationId xmlns:a16="http://schemas.microsoft.com/office/drawing/2014/main" id="{FB8F0F1C-523A-4524-9770-12EA93699E70}"/>
                  </a:ext>
                </a:extLst>
              </p:cNvPr>
              <p:cNvCxnSpPr/>
              <p:nvPr/>
            </p:nvCxnSpPr>
            <p:spPr>
              <a:xfrm flipV="1">
                <a:off x="1841500" y="5070707"/>
                <a:ext cx="624735" cy="2311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pSp>
      </p:grpSp>
    </p:spTree>
    <p:extLst>
      <p:ext uri="{BB962C8B-B14F-4D97-AF65-F5344CB8AC3E}">
        <p14:creationId xmlns:p14="http://schemas.microsoft.com/office/powerpoint/2010/main" val="17076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34"/>
          <p:cNvSpPr>
            <a:spLocks noGrp="1"/>
          </p:cNvSpPr>
          <p:nvPr>
            <p:ph type="title"/>
          </p:nvPr>
        </p:nvSpPr>
        <p:spPr/>
        <p:txBody>
          <a:bodyPr>
            <a:normAutofit/>
          </a:bodyPr>
          <a:lstStyle/>
          <a:p>
            <a:r>
              <a:rPr lang="en-US" sz="3200" dirty="0"/>
              <a:t>COMPARE AND CONNECT</a:t>
            </a:r>
          </a:p>
        </p:txBody>
      </p:sp>
      <p:sp>
        <p:nvSpPr>
          <p:cNvPr id="2" name="TextBox 1">
            <a:extLst>
              <a:ext uri="{FF2B5EF4-FFF2-40B4-BE49-F238E27FC236}">
                <a16:creationId xmlns:a16="http://schemas.microsoft.com/office/drawing/2014/main" id="{C218143B-B571-446C-8F16-66B97E4724FF}"/>
              </a:ext>
            </a:extLst>
          </p:cNvPr>
          <p:cNvSpPr txBox="1"/>
          <p:nvPr/>
        </p:nvSpPr>
        <p:spPr>
          <a:xfrm>
            <a:off x="457200" y="1105287"/>
            <a:ext cx="8077200" cy="769441"/>
          </a:xfrm>
          <a:prstGeom prst="rect">
            <a:avLst/>
          </a:prstGeom>
          <a:noFill/>
        </p:spPr>
        <p:txBody>
          <a:bodyPr wrap="square" rtlCol="0">
            <a:spAutoFit/>
          </a:bodyPr>
          <a:lstStyle/>
          <a:p>
            <a:r>
              <a:rPr lang="en-US" sz="2200" dirty="0">
                <a:solidFill>
                  <a:srgbClr val="2762AD"/>
                </a:solidFill>
                <a:latin typeface="Verdana" panose="020B0604030504040204" pitchFamily="34" charset="0"/>
                <a:ea typeface="Verdana" panose="020B0604030504040204" pitchFamily="34" charset="0"/>
              </a:rPr>
              <a:t>How are a </a:t>
            </a:r>
            <a:r>
              <a:rPr lang="en-US" sz="2200" dirty="0">
                <a:solidFill>
                  <a:srgbClr val="FF0000"/>
                </a:solidFill>
                <a:latin typeface="Verdana" panose="020B0604030504040204" pitchFamily="34" charset="0"/>
                <a:ea typeface="Verdana" panose="020B0604030504040204" pitchFamily="34" charset="0"/>
              </a:rPr>
              <a:t>table</a:t>
            </a:r>
            <a:r>
              <a:rPr lang="en-US" sz="2200" dirty="0">
                <a:solidFill>
                  <a:srgbClr val="2762AD"/>
                </a:solidFill>
                <a:latin typeface="Verdana" panose="020B0604030504040204" pitchFamily="34" charset="0"/>
                <a:ea typeface="Verdana" panose="020B0604030504040204" pitchFamily="34" charset="0"/>
              </a:rPr>
              <a:t> and a </a:t>
            </a:r>
            <a:r>
              <a:rPr lang="en-US" sz="2200" dirty="0">
                <a:solidFill>
                  <a:srgbClr val="FF0000"/>
                </a:solidFill>
                <a:latin typeface="Verdana" panose="020B0604030504040204" pitchFamily="34" charset="0"/>
                <a:ea typeface="Verdana" panose="020B0604030504040204" pitchFamily="34" charset="0"/>
              </a:rPr>
              <a:t>double number line </a:t>
            </a:r>
            <a:r>
              <a:rPr lang="en-US" sz="2200" dirty="0">
                <a:solidFill>
                  <a:srgbClr val="2762AD"/>
                </a:solidFill>
                <a:latin typeface="Verdana" panose="020B0604030504040204" pitchFamily="34" charset="0"/>
                <a:ea typeface="Verdana" panose="020B0604030504040204" pitchFamily="34" charset="0"/>
              </a:rPr>
              <a:t>the same?  Different?</a:t>
            </a:r>
          </a:p>
        </p:txBody>
      </p:sp>
      <p:graphicFrame>
        <p:nvGraphicFramePr>
          <p:cNvPr id="3" name="Table 2">
            <a:extLst>
              <a:ext uri="{FF2B5EF4-FFF2-40B4-BE49-F238E27FC236}">
                <a16:creationId xmlns:a16="http://schemas.microsoft.com/office/drawing/2014/main" id="{3AFC85EB-286B-4F14-AD29-94A530EB47D9}"/>
              </a:ext>
            </a:extLst>
          </p:cNvPr>
          <p:cNvGraphicFramePr>
            <a:graphicFrameLocks noGrp="1"/>
          </p:cNvGraphicFramePr>
          <p:nvPr/>
        </p:nvGraphicFramePr>
        <p:xfrm>
          <a:off x="1524000" y="2463800"/>
          <a:ext cx="6096000" cy="1930400"/>
        </p:xfrm>
        <a:graphic>
          <a:graphicData uri="http://schemas.openxmlformats.org/drawingml/2006/table">
            <a:tbl>
              <a:tblPr firstRow="1" bandRow="1">
                <a:tableStyleId>{1E171933-4619-4E11-9A3F-F7608DF75F80}</a:tableStyleId>
              </a:tblPr>
              <a:tblGrid>
                <a:gridCol w="3048000">
                  <a:extLst>
                    <a:ext uri="{9D8B030D-6E8A-4147-A177-3AD203B41FA5}">
                      <a16:colId xmlns:a16="http://schemas.microsoft.com/office/drawing/2014/main" val="47294530"/>
                    </a:ext>
                  </a:extLst>
                </a:gridCol>
                <a:gridCol w="3048000">
                  <a:extLst>
                    <a:ext uri="{9D8B030D-6E8A-4147-A177-3AD203B41FA5}">
                      <a16:colId xmlns:a16="http://schemas.microsoft.com/office/drawing/2014/main" val="3813312721"/>
                    </a:ext>
                  </a:extLst>
                </a:gridCol>
              </a:tblGrid>
              <a:tr h="370840">
                <a:tc gridSpan="2">
                  <a:txBody>
                    <a:bodyPr/>
                    <a:lstStyle/>
                    <a:p>
                      <a:pPr algn="ctr"/>
                      <a:r>
                        <a:rPr lang="en-US" dirty="0">
                          <a:latin typeface="Verdana" panose="020B0604030504040204" pitchFamily="34" charset="0"/>
                          <a:ea typeface="Verdana" panose="020B0604030504040204" pitchFamily="34" charset="0"/>
                        </a:rPr>
                        <a:t>Comparing Tables and Double Number Lines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60528074"/>
                  </a:ext>
                </a:extLst>
              </a:tr>
              <a:tr h="370840">
                <a:tc>
                  <a:txBody>
                    <a:bodyPr/>
                    <a:lstStyle/>
                    <a:p>
                      <a:pPr algn="ctr"/>
                      <a:r>
                        <a:rPr lang="en-US" dirty="0"/>
                        <a:t>Same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Different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3002866"/>
                  </a:ext>
                </a:extLst>
              </a:tr>
              <a:tr h="370840">
                <a:tc>
                  <a:txBody>
                    <a:bodyPr/>
                    <a:lstStyle/>
                    <a:p>
                      <a:endParaRPr lang="en-US" dirty="0"/>
                    </a:p>
                    <a:p>
                      <a:endParaRPr lang="en-US" dirty="0"/>
                    </a:p>
                    <a:p>
                      <a:endParaRPr lang="en-US" dirty="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2565619"/>
                  </a:ext>
                </a:extLst>
              </a:tr>
            </a:tbl>
          </a:graphicData>
        </a:graphic>
      </p:graphicFrame>
      <p:sp>
        <p:nvSpPr>
          <p:cNvPr id="5" name="TextBox 4">
            <a:extLst>
              <a:ext uri="{FF2B5EF4-FFF2-40B4-BE49-F238E27FC236}">
                <a16:creationId xmlns:a16="http://schemas.microsoft.com/office/drawing/2014/main" id="{0206C1E1-2FC2-4619-A762-799DF83C0906}"/>
              </a:ext>
            </a:extLst>
          </p:cNvPr>
          <p:cNvSpPr txBox="1"/>
          <p:nvPr/>
        </p:nvSpPr>
        <p:spPr>
          <a:xfrm>
            <a:off x="383628" y="4849217"/>
            <a:ext cx="8077200" cy="769441"/>
          </a:xfrm>
          <a:prstGeom prst="rect">
            <a:avLst/>
          </a:prstGeom>
          <a:noFill/>
        </p:spPr>
        <p:txBody>
          <a:bodyPr wrap="square" rtlCol="0">
            <a:spAutoFit/>
          </a:bodyPr>
          <a:lstStyle/>
          <a:p>
            <a:pPr marL="571500" indent="-571500"/>
            <a:r>
              <a:rPr lang="en-US" sz="2200" dirty="0">
                <a:solidFill>
                  <a:srgbClr val="2762AD"/>
                </a:solidFill>
                <a:latin typeface="Verdana" panose="020B0604030504040204" pitchFamily="34" charset="0"/>
                <a:ea typeface="Verdana" panose="020B0604030504040204" pitchFamily="34" charset="0"/>
              </a:rPr>
              <a:t>What patterns do you notice on the </a:t>
            </a:r>
            <a:r>
              <a:rPr lang="en-US" sz="2200" dirty="0">
                <a:solidFill>
                  <a:srgbClr val="FF0000"/>
                </a:solidFill>
                <a:latin typeface="Verdana" panose="020B0604030504040204" pitchFamily="34" charset="0"/>
                <a:ea typeface="Verdana" panose="020B0604030504040204" pitchFamily="34" charset="0"/>
              </a:rPr>
              <a:t>double number line representation</a:t>
            </a:r>
            <a:r>
              <a:rPr lang="en-US" sz="2200" dirty="0">
                <a:solidFill>
                  <a:srgbClr val="2762AD"/>
                </a:solidFill>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2945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274638"/>
            <a:ext cx="8229600" cy="685800"/>
          </a:xfrm>
        </p:spPr>
        <p:txBody>
          <a:bodyPr>
            <a:normAutofit/>
          </a:bodyPr>
          <a:lstStyle/>
          <a:p>
            <a:r>
              <a:rPr lang="en-US" sz="3600" dirty="0"/>
              <a:t>EQUIVALENT RATIOS </a:t>
            </a:r>
          </a:p>
        </p:txBody>
      </p:sp>
      <p:grpSp>
        <p:nvGrpSpPr>
          <p:cNvPr id="5" name="Group 4">
            <a:extLst>
              <a:ext uri="{FF2B5EF4-FFF2-40B4-BE49-F238E27FC236}">
                <a16:creationId xmlns:a16="http://schemas.microsoft.com/office/drawing/2014/main" id="{483BC8C5-4667-904E-8CB4-C7A0D016B702}"/>
              </a:ext>
            </a:extLst>
          </p:cNvPr>
          <p:cNvGrpSpPr/>
          <p:nvPr/>
        </p:nvGrpSpPr>
        <p:grpSpPr>
          <a:xfrm>
            <a:off x="1165594" y="1879858"/>
            <a:ext cx="6812812" cy="2736579"/>
            <a:chOff x="1165594" y="1879858"/>
            <a:chExt cx="6812812" cy="2736579"/>
          </a:xfrm>
        </p:grpSpPr>
        <p:pic>
          <p:nvPicPr>
            <p:cNvPr id="37" name="Picture 36">
              <a:extLst>
                <a:ext uri="{FF2B5EF4-FFF2-40B4-BE49-F238E27FC236}">
                  <a16:creationId xmlns:a16="http://schemas.microsoft.com/office/drawing/2014/main" id="{FCFEAD1B-4A8F-7B40-AA8C-CACB92F3FB02}"/>
                </a:ext>
              </a:extLst>
            </p:cNvPr>
            <p:cNvPicPr>
              <a:picLocks noChangeAspect="1"/>
            </p:cNvPicPr>
            <p:nvPr/>
          </p:nvPicPr>
          <p:blipFill>
            <a:blip r:embed="rId3"/>
            <a:stretch>
              <a:fillRect/>
            </a:stretch>
          </p:blipFill>
          <p:spPr>
            <a:xfrm>
              <a:off x="1679367" y="3095000"/>
              <a:ext cx="469900" cy="381000"/>
            </a:xfrm>
            <a:prstGeom prst="rect">
              <a:avLst/>
            </a:prstGeom>
          </p:spPr>
        </p:pic>
        <p:pic>
          <p:nvPicPr>
            <p:cNvPr id="38" name="Picture 37">
              <a:extLst>
                <a:ext uri="{FF2B5EF4-FFF2-40B4-BE49-F238E27FC236}">
                  <a16:creationId xmlns:a16="http://schemas.microsoft.com/office/drawing/2014/main" id="{D0B0186E-5637-6A44-9C42-B4352DFA2DDF}"/>
                </a:ext>
              </a:extLst>
            </p:cNvPr>
            <p:cNvPicPr>
              <a:picLocks noChangeAspect="1"/>
            </p:cNvPicPr>
            <p:nvPr/>
          </p:nvPicPr>
          <p:blipFill>
            <a:blip r:embed="rId4"/>
            <a:stretch>
              <a:fillRect/>
            </a:stretch>
          </p:blipFill>
          <p:spPr>
            <a:xfrm>
              <a:off x="2015255" y="2342832"/>
              <a:ext cx="381000" cy="444500"/>
            </a:xfrm>
            <a:prstGeom prst="rect">
              <a:avLst/>
            </a:prstGeom>
          </p:spPr>
        </p:pic>
        <p:pic>
          <p:nvPicPr>
            <p:cNvPr id="39" name="Picture 38">
              <a:extLst>
                <a:ext uri="{FF2B5EF4-FFF2-40B4-BE49-F238E27FC236}">
                  <a16:creationId xmlns:a16="http://schemas.microsoft.com/office/drawing/2014/main" id="{76F311F7-0310-1B4B-8DA4-65C0BD87062F}"/>
                </a:ext>
              </a:extLst>
            </p:cNvPr>
            <p:cNvPicPr>
              <a:picLocks noChangeAspect="1"/>
            </p:cNvPicPr>
            <p:nvPr/>
          </p:nvPicPr>
          <p:blipFill>
            <a:blip r:embed="rId4"/>
            <a:stretch>
              <a:fillRect/>
            </a:stretch>
          </p:blipFill>
          <p:spPr>
            <a:xfrm>
              <a:off x="3133603" y="2613802"/>
              <a:ext cx="381000" cy="444500"/>
            </a:xfrm>
            <a:prstGeom prst="rect">
              <a:avLst/>
            </a:prstGeom>
          </p:spPr>
        </p:pic>
        <p:pic>
          <p:nvPicPr>
            <p:cNvPr id="47" name="Picture 46">
              <a:extLst>
                <a:ext uri="{FF2B5EF4-FFF2-40B4-BE49-F238E27FC236}">
                  <a16:creationId xmlns:a16="http://schemas.microsoft.com/office/drawing/2014/main" id="{593651B6-2108-F547-90FF-03BEFD97B53D}"/>
                </a:ext>
              </a:extLst>
            </p:cNvPr>
            <p:cNvPicPr>
              <a:picLocks noChangeAspect="1"/>
            </p:cNvPicPr>
            <p:nvPr/>
          </p:nvPicPr>
          <p:blipFill>
            <a:blip r:embed="rId3"/>
            <a:stretch>
              <a:fillRect/>
            </a:stretch>
          </p:blipFill>
          <p:spPr>
            <a:xfrm>
              <a:off x="2476568" y="2846255"/>
              <a:ext cx="469900" cy="381000"/>
            </a:xfrm>
            <a:prstGeom prst="rect">
              <a:avLst/>
            </a:prstGeom>
          </p:spPr>
        </p:pic>
        <p:pic>
          <p:nvPicPr>
            <p:cNvPr id="48" name="Picture 47">
              <a:extLst>
                <a:ext uri="{FF2B5EF4-FFF2-40B4-BE49-F238E27FC236}">
                  <a16:creationId xmlns:a16="http://schemas.microsoft.com/office/drawing/2014/main" id="{6BF0E9EB-6D1E-E341-8055-26B399A6938C}"/>
                </a:ext>
              </a:extLst>
            </p:cNvPr>
            <p:cNvPicPr>
              <a:picLocks noChangeAspect="1"/>
            </p:cNvPicPr>
            <p:nvPr/>
          </p:nvPicPr>
          <p:blipFill>
            <a:blip r:embed="rId3"/>
            <a:stretch>
              <a:fillRect/>
            </a:stretch>
          </p:blipFill>
          <p:spPr>
            <a:xfrm>
              <a:off x="3658158" y="3278155"/>
              <a:ext cx="469900" cy="381000"/>
            </a:xfrm>
            <a:prstGeom prst="rect">
              <a:avLst/>
            </a:prstGeom>
          </p:spPr>
        </p:pic>
        <p:grpSp>
          <p:nvGrpSpPr>
            <p:cNvPr id="3" name="Group 2">
              <a:extLst>
                <a:ext uri="{FF2B5EF4-FFF2-40B4-BE49-F238E27FC236}">
                  <a16:creationId xmlns:a16="http://schemas.microsoft.com/office/drawing/2014/main" id="{514B94E8-8BB2-E54F-B02E-954AEFC4566D}"/>
                </a:ext>
              </a:extLst>
            </p:cNvPr>
            <p:cNvGrpSpPr/>
            <p:nvPr/>
          </p:nvGrpSpPr>
          <p:grpSpPr>
            <a:xfrm>
              <a:off x="5044514" y="2206340"/>
              <a:ext cx="2716575" cy="1643490"/>
              <a:chOff x="5206485" y="2237915"/>
              <a:chExt cx="2716575" cy="1643490"/>
            </a:xfrm>
          </p:grpSpPr>
          <p:pic>
            <p:nvPicPr>
              <p:cNvPr id="41" name="Picture 40">
                <a:extLst>
                  <a:ext uri="{FF2B5EF4-FFF2-40B4-BE49-F238E27FC236}">
                    <a16:creationId xmlns:a16="http://schemas.microsoft.com/office/drawing/2014/main" id="{A9BD5DD4-9D62-6B45-A551-D0FF27555D15}"/>
                  </a:ext>
                </a:extLst>
              </p:cNvPr>
              <p:cNvPicPr>
                <a:picLocks noChangeAspect="1"/>
              </p:cNvPicPr>
              <p:nvPr/>
            </p:nvPicPr>
            <p:blipFill>
              <a:blip r:embed="rId4"/>
              <a:stretch>
                <a:fillRect/>
              </a:stretch>
            </p:blipFill>
            <p:spPr>
              <a:xfrm>
                <a:off x="6418723" y="2237915"/>
                <a:ext cx="381000" cy="444500"/>
              </a:xfrm>
              <a:prstGeom prst="rect">
                <a:avLst/>
              </a:prstGeom>
            </p:spPr>
          </p:pic>
          <p:pic>
            <p:nvPicPr>
              <p:cNvPr id="42" name="Picture 41">
                <a:extLst>
                  <a:ext uri="{FF2B5EF4-FFF2-40B4-BE49-F238E27FC236}">
                    <a16:creationId xmlns:a16="http://schemas.microsoft.com/office/drawing/2014/main" id="{1497E1A6-7172-9649-93E1-347C8F580C05}"/>
                  </a:ext>
                </a:extLst>
              </p:cNvPr>
              <p:cNvPicPr>
                <a:picLocks noChangeAspect="1"/>
              </p:cNvPicPr>
              <p:nvPr/>
            </p:nvPicPr>
            <p:blipFill>
              <a:blip r:embed="rId4"/>
              <a:stretch>
                <a:fillRect/>
              </a:stretch>
            </p:blipFill>
            <p:spPr>
              <a:xfrm>
                <a:off x="6418723" y="2842643"/>
                <a:ext cx="381000" cy="444500"/>
              </a:xfrm>
              <a:prstGeom prst="rect">
                <a:avLst/>
              </a:prstGeom>
            </p:spPr>
          </p:pic>
          <p:pic>
            <p:nvPicPr>
              <p:cNvPr id="43" name="Picture 42">
                <a:extLst>
                  <a:ext uri="{FF2B5EF4-FFF2-40B4-BE49-F238E27FC236}">
                    <a16:creationId xmlns:a16="http://schemas.microsoft.com/office/drawing/2014/main" id="{D8A617D1-29EE-1449-90C3-7996D759C573}"/>
                  </a:ext>
                </a:extLst>
              </p:cNvPr>
              <p:cNvPicPr>
                <a:picLocks noChangeAspect="1"/>
              </p:cNvPicPr>
              <p:nvPr/>
            </p:nvPicPr>
            <p:blipFill>
              <a:blip r:embed="rId4"/>
              <a:stretch>
                <a:fillRect/>
              </a:stretch>
            </p:blipFill>
            <p:spPr>
              <a:xfrm>
                <a:off x="6418723" y="3436905"/>
                <a:ext cx="381000" cy="444500"/>
              </a:xfrm>
              <a:prstGeom prst="rect">
                <a:avLst/>
              </a:prstGeom>
            </p:spPr>
          </p:pic>
          <p:pic>
            <p:nvPicPr>
              <p:cNvPr id="44" name="Picture 43">
                <a:extLst>
                  <a:ext uri="{FF2B5EF4-FFF2-40B4-BE49-F238E27FC236}">
                    <a16:creationId xmlns:a16="http://schemas.microsoft.com/office/drawing/2014/main" id="{0D7A134A-8150-4841-B4A5-62FEE7DD7087}"/>
                  </a:ext>
                </a:extLst>
              </p:cNvPr>
              <p:cNvPicPr>
                <a:picLocks noChangeAspect="1"/>
              </p:cNvPicPr>
              <p:nvPr/>
            </p:nvPicPr>
            <p:blipFill>
              <a:blip r:embed="rId4"/>
              <a:stretch>
                <a:fillRect/>
              </a:stretch>
            </p:blipFill>
            <p:spPr>
              <a:xfrm>
                <a:off x="7542060" y="2237915"/>
                <a:ext cx="381000" cy="444500"/>
              </a:xfrm>
              <a:prstGeom prst="rect">
                <a:avLst/>
              </a:prstGeom>
            </p:spPr>
          </p:pic>
          <p:pic>
            <p:nvPicPr>
              <p:cNvPr id="45" name="Picture 44">
                <a:extLst>
                  <a:ext uri="{FF2B5EF4-FFF2-40B4-BE49-F238E27FC236}">
                    <a16:creationId xmlns:a16="http://schemas.microsoft.com/office/drawing/2014/main" id="{1000050E-AF22-C84E-8079-00E9D10E20ED}"/>
                  </a:ext>
                </a:extLst>
              </p:cNvPr>
              <p:cNvPicPr>
                <a:picLocks noChangeAspect="1"/>
              </p:cNvPicPr>
              <p:nvPr/>
            </p:nvPicPr>
            <p:blipFill>
              <a:blip r:embed="rId4"/>
              <a:stretch>
                <a:fillRect/>
              </a:stretch>
            </p:blipFill>
            <p:spPr>
              <a:xfrm>
                <a:off x="7542060" y="2842643"/>
                <a:ext cx="381000" cy="444500"/>
              </a:xfrm>
              <a:prstGeom prst="rect">
                <a:avLst/>
              </a:prstGeom>
            </p:spPr>
          </p:pic>
          <p:pic>
            <p:nvPicPr>
              <p:cNvPr id="46" name="Picture 45">
                <a:extLst>
                  <a:ext uri="{FF2B5EF4-FFF2-40B4-BE49-F238E27FC236}">
                    <a16:creationId xmlns:a16="http://schemas.microsoft.com/office/drawing/2014/main" id="{8F8A181C-F592-B049-81A8-E768E0C65215}"/>
                  </a:ext>
                </a:extLst>
              </p:cNvPr>
              <p:cNvPicPr>
                <a:picLocks noChangeAspect="1"/>
              </p:cNvPicPr>
              <p:nvPr/>
            </p:nvPicPr>
            <p:blipFill>
              <a:blip r:embed="rId4"/>
              <a:stretch>
                <a:fillRect/>
              </a:stretch>
            </p:blipFill>
            <p:spPr>
              <a:xfrm>
                <a:off x="7542060" y="3436905"/>
                <a:ext cx="381000" cy="444500"/>
              </a:xfrm>
              <a:prstGeom prst="rect">
                <a:avLst/>
              </a:prstGeom>
            </p:spPr>
          </p:pic>
          <p:pic>
            <p:nvPicPr>
              <p:cNvPr id="49" name="Picture 48">
                <a:extLst>
                  <a:ext uri="{FF2B5EF4-FFF2-40B4-BE49-F238E27FC236}">
                    <a16:creationId xmlns:a16="http://schemas.microsoft.com/office/drawing/2014/main" id="{DA2EB405-33AF-474A-9DE5-100B5DFE3D1A}"/>
                  </a:ext>
                </a:extLst>
              </p:cNvPr>
              <p:cNvPicPr>
                <a:picLocks noChangeAspect="1"/>
              </p:cNvPicPr>
              <p:nvPr/>
            </p:nvPicPr>
            <p:blipFill>
              <a:blip r:embed="rId3"/>
              <a:stretch>
                <a:fillRect/>
              </a:stretch>
            </p:blipFill>
            <p:spPr>
              <a:xfrm>
                <a:off x="5206485" y="2301415"/>
                <a:ext cx="469900" cy="381000"/>
              </a:xfrm>
              <a:prstGeom prst="rect">
                <a:avLst/>
              </a:prstGeom>
            </p:spPr>
          </p:pic>
          <p:pic>
            <p:nvPicPr>
              <p:cNvPr id="50" name="Picture 49">
                <a:extLst>
                  <a:ext uri="{FF2B5EF4-FFF2-40B4-BE49-F238E27FC236}">
                    <a16:creationId xmlns:a16="http://schemas.microsoft.com/office/drawing/2014/main" id="{948EFCB2-4E04-C946-9525-08AA5E850E72}"/>
                  </a:ext>
                </a:extLst>
              </p:cNvPr>
              <p:cNvPicPr>
                <a:picLocks noChangeAspect="1"/>
              </p:cNvPicPr>
              <p:nvPr/>
            </p:nvPicPr>
            <p:blipFill>
              <a:blip r:embed="rId3"/>
              <a:stretch>
                <a:fillRect/>
              </a:stretch>
            </p:blipFill>
            <p:spPr>
              <a:xfrm>
                <a:off x="5812604" y="2301415"/>
                <a:ext cx="469900" cy="381000"/>
              </a:xfrm>
              <a:prstGeom prst="rect">
                <a:avLst/>
              </a:prstGeom>
            </p:spPr>
          </p:pic>
          <p:pic>
            <p:nvPicPr>
              <p:cNvPr id="51" name="Picture 50">
                <a:extLst>
                  <a:ext uri="{FF2B5EF4-FFF2-40B4-BE49-F238E27FC236}">
                    <a16:creationId xmlns:a16="http://schemas.microsoft.com/office/drawing/2014/main" id="{63D40D9D-43B5-6242-9BA4-A8DF8E7D275C}"/>
                  </a:ext>
                </a:extLst>
              </p:cNvPr>
              <p:cNvPicPr>
                <a:picLocks noChangeAspect="1"/>
              </p:cNvPicPr>
              <p:nvPr/>
            </p:nvPicPr>
            <p:blipFill>
              <a:blip r:embed="rId3"/>
              <a:stretch>
                <a:fillRect/>
              </a:stretch>
            </p:blipFill>
            <p:spPr>
              <a:xfrm>
                <a:off x="5206485" y="2900910"/>
                <a:ext cx="469900" cy="381000"/>
              </a:xfrm>
              <a:prstGeom prst="rect">
                <a:avLst/>
              </a:prstGeom>
            </p:spPr>
          </p:pic>
          <p:pic>
            <p:nvPicPr>
              <p:cNvPr id="52" name="Picture 51">
                <a:extLst>
                  <a:ext uri="{FF2B5EF4-FFF2-40B4-BE49-F238E27FC236}">
                    <a16:creationId xmlns:a16="http://schemas.microsoft.com/office/drawing/2014/main" id="{DAE954B2-4C63-5B42-97A3-DC135C1A0477}"/>
                  </a:ext>
                </a:extLst>
              </p:cNvPr>
              <p:cNvPicPr>
                <a:picLocks noChangeAspect="1"/>
              </p:cNvPicPr>
              <p:nvPr/>
            </p:nvPicPr>
            <p:blipFill>
              <a:blip r:embed="rId3"/>
              <a:stretch>
                <a:fillRect/>
              </a:stretch>
            </p:blipFill>
            <p:spPr>
              <a:xfrm>
                <a:off x="5812604" y="2900910"/>
                <a:ext cx="469900" cy="381000"/>
              </a:xfrm>
              <a:prstGeom prst="rect">
                <a:avLst/>
              </a:prstGeom>
            </p:spPr>
          </p:pic>
          <p:pic>
            <p:nvPicPr>
              <p:cNvPr id="54" name="Picture 53">
                <a:extLst>
                  <a:ext uri="{FF2B5EF4-FFF2-40B4-BE49-F238E27FC236}">
                    <a16:creationId xmlns:a16="http://schemas.microsoft.com/office/drawing/2014/main" id="{7A56C2DA-F403-9C4C-B6B9-1F8B03E2835B}"/>
                  </a:ext>
                </a:extLst>
              </p:cNvPr>
              <p:cNvPicPr>
                <a:picLocks noChangeAspect="1"/>
              </p:cNvPicPr>
              <p:nvPr/>
            </p:nvPicPr>
            <p:blipFill>
              <a:blip r:embed="rId3"/>
              <a:stretch>
                <a:fillRect/>
              </a:stretch>
            </p:blipFill>
            <p:spPr>
              <a:xfrm>
                <a:off x="5206485" y="3500405"/>
                <a:ext cx="469900" cy="381000"/>
              </a:xfrm>
              <a:prstGeom prst="rect">
                <a:avLst/>
              </a:prstGeom>
            </p:spPr>
          </p:pic>
          <p:pic>
            <p:nvPicPr>
              <p:cNvPr id="55" name="Picture 54">
                <a:extLst>
                  <a:ext uri="{FF2B5EF4-FFF2-40B4-BE49-F238E27FC236}">
                    <a16:creationId xmlns:a16="http://schemas.microsoft.com/office/drawing/2014/main" id="{C01063FE-B240-5544-95B6-739A6FAA42BE}"/>
                  </a:ext>
                </a:extLst>
              </p:cNvPr>
              <p:cNvPicPr>
                <a:picLocks noChangeAspect="1"/>
              </p:cNvPicPr>
              <p:nvPr/>
            </p:nvPicPr>
            <p:blipFill>
              <a:blip r:embed="rId3"/>
              <a:stretch>
                <a:fillRect/>
              </a:stretch>
            </p:blipFill>
            <p:spPr>
              <a:xfrm>
                <a:off x="5812604" y="3500405"/>
                <a:ext cx="469900" cy="381000"/>
              </a:xfrm>
              <a:prstGeom prst="rect">
                <a:avLst/>
              </a:prstGeom>
            </p:spPr>
          </p:pic>
          <p:pic>
            <p:nvPicPr>
              <p:cNvPr id="60" name="Picture 59">
                <a:extLst>
                  <a:ext uri="{FF2B5EF4-FFF2-40B4-BE49-F238E27FC236}">
                    <a16:creationId xmlns:a16="http://schemas.microsoft.com/office/drawing/2014/main" id="{0F8DC49B-A1DD-BA41-8474-94F027E648FE}"/>
                  </a:ext>
                </a:extLst>
              </p:cNvPr>
              <p:cNvPicPr>
                <a:picLocks noChangeAspect="1"/>
              </p:cNvPicPr>
              <p:nvPr/>
            </p:nvPicPr>
            <p:blipFill>
              <a:blip r:embed="rId3"/>
              <a:stretch>
                <a:fillRect/>
              </a:stretch>
            </p:blipFill>
            <p:spPr>
              <a:xfrm>
                <a:off x="6935942" y="2301415"/>
                <a:ext cx="469900" cy="381000"/>
              </a:xfrm>
              <a:prstGeom prst="rect">
                <a:avLst/>
              </a:prstGeom>
            </p:spPr>
          </p:pic>
          <p:pic>
            <p:nvPicPr>
              <p:cNvPr id="62" name="Picture 61">
                <a:extLst>
                  <a:ext uri="{FF2B5EF4-FFF2-40B4-BE49-F238E27FC236}">
                    <a16:creationId xmlns:a16="http://schemas.microsoft.com/office/drawing/2014/main" id="{FDB7DC99-A236-8142-B617-F8D1C1D10315}"/>
                  </a:ext>
                </a:extLst>
              </p:cNvPr>
              <p:cNvPicPr>
                <a:picLocks noChangeAspect="1"/>
              </p:cNvPicPr>
              <p:nvPr/>
            </p:nvPicPr>
            <p:blipFill>
              <a:blip r:embed="rId3"/>
              <a:stretch>
                <a:fillRect/>
              </a:stretch>
            </p:blipFill>
            <p:spPr>
              <a:xfrm>
                <a:off x="6935942" y="2900910"/>
                <a:ext cx="469900" cy="381000"/>
              </a:xfrm>
              <a:prstGeom prst="rect">
                <a:avLst/>
              </a:prstGeom>
            </p:spPr>
          </p:pic>
          <p:pic>
            <p:nvPicPr>
              <p:cNvPr id="63" name="Picture 62">
                <a:extLst>
                  <a:ext uri="{FF2B5EF4-FFF2-40B4-BE49-F238E27FC236}">
                    <a16:creationId xmlns:a16="http://schemas.microsoft.com/office/drawing/2014/main" id="{5FFBB0D1-8C7B-4345-9377-73B234658001}"/>
                  </a:ext>
                </a:extLst>
              </p:cNvPr>
              <p:cNvPicPr>
                <a:picLocks noChangeAspect="1"/>
              </p:cNvPicPr>
              <p:nvPr/>
            </p:nvPicPr>
            <p:blipFill>
              <a:blip r:embed="rId3"/>
              <a:stretch>
                <a:fillRect/>
              </a:stretch>
            </p:blipFill>
            <p:spPr>
              <a:xfrm>
                <a:off x="6935942" y="3500405"/>
                <a:ext cx="469900" cy="381000"/>
              </a:xfrm>
              <a:prstGeom prst="rect">
                <a:avLst/>
              </a:prstGeom>
            </p:spPr>
          </p:pic>
        </p:grpSp>
        <p:grpSp>
          <p:nvGrpSpPr>
            <p:cNvPr id="59" name="Group 58">
              <a:extLst>
                <a:ext uri="{FF2B5EF4-FFF2-40B4-BE49-F238E27FC236}">
                  <a16:creationId xmlns:a16="http://schemas.microsoft.com/office/drawing/2014/main" id="{1F221777-57B7-4370-B314-EF1870FF5486}"/>
                </a:ext>
              </a:extLst>
            </p:cNvPr>
            <p:cNvGrpSpPr/>
            <p:nvPr/>
          </p:nvGrpSpPr>
          <p:grpSpPr>
            <a:xfrm>
              <a:off x="1165594" y="1879858"/>
              <a:ext cx="6812812" cy="2736579"/>
              <a:chOff x="1157213" y="1698617"/>
              <a:chExt cx="6384677" cy="3172670"/>
            </a:xfrm>
          </p:grpSpPr>
          <p:sp>
            <p:nvSpPr>
              <p:cNvPr id="21" name="Rectangle: Rounded Corners 20">
                <a:extLst>
                  <a:ext uri="{FF2B5EF4-FFF2-40B4-BE49-F238E27FC236}">
                    <a16:creationId xmlns:a16="http://schemas.microsoft.com/office/drawing/2014/main" id="{1267E56D-2899-4BC7-A028-9CA8B572BBA8}"/>
                  </a:ext>
                </a:extLst>
              </p:cNvPr>
              <p:cNvSpPr/>
              <p:nvPr/>
            </p:nvSpPr>
            <p:spPr>
              <a:xfrm>
                <a:off x="4581457" y="1698617"/>
                <a:ext cx="2960433" cy="2671306"/>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A18CCF0E-6309-41E0-A563-C1AFDF570BC3}"/>
                  </a:ext>
                </a:extLst>
              </p:cNvPr>
              <p:cNvSpPr/>
              <p:nvPr/>
            </p:nvSpPr>
            <p:spPr>
              <a:xfrm>
                <a:off x="1157213" y="1698617"/>
                <a:ext cx="2960433" cy="2671306"/>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4E9B983-59BE-4DBD-ABE1-1476A18C117A}"/>
                  </a:ext>
                </a:extLst>
              </p:cNvPr>
              <p:cNvSpPr txBox="1"/>
              <p:nvPr/>
            </p:nvSpPr>
            <p:spPr>
              <a:xfrm>
                <a:off x="1968824" y="4371735"/>
                <a:ext cx="1337212" cy="499552"/>
              </a:xfrm>
              <a:prstGeom prst="rect">
                <a:avLst/>
              </a:prstGeom>
              <a:noFill/>
            </p:spPr>
            <p:txBody>
              <a:bodyPr wrap="square" rtlCol="0">
                <a:spAutoFit/>
              </a:bodyPr>
              <a:lstStyle/>
              <a:p>
                <a:pPr algn="ctr"/>
                <a:r>
                  <a:rPr lang="en-US" sz="2200" dirty="0">
                    <a:latin typeface="Verdana" panose="020B0604030504040204" pitchFamily="34" charset="0"/>
                    <a:ea typeface="Verdana" panose="020B0604030504040204" pitchFamily="34" charset="0"/>
                    <a:cs typeface="Verdana" panose="020B0604030504040204" pitchFamily="34" charset="0"/>
                  </a:rPr>
                  <a:t>Picture 1</a:t>
                </a:r>
              </a:p>
            </p:txBody>
          </p:sp>
          <p:sp>
            <p:nvSpPr>
              <p:cNvPr id="65" name="TextBox 64">
                <a:extLst>
                  <a:ext uri="{FF2B5EF4-FFF2-40B4-BE49-F238E27FC236}">
                    <a16:creationId xmlns:a16="http://schemas.microsoft.com/office/drawing/2014/main" id="{9A7EE998-636B-4C8D-8DBA-E4DC4C743719}"/>
                  </a:ext>
                </a:extLst>
              </p:cNvPr>
              <p:cNvSpPr txBox="1"/>
              <p:nvPr/>
            </p:nvSpPr>
            <p:spPr>
              <a:xfrm>
                <a:off x="5282472" y="4361024"/>
                <a:ext cx="1558403" cy="499552"/>
              </a:xfrm>
              <a:prstGeom prst="rect">
                <a:avLst/>
              </a:prstGeom>
              <a:noFill/>
            </p:spPr>
            <p:txBody>
              <a:bodyPr wrap="square" rtlCol="0">
                <a:spAutoFit/>
              </a:bodyPr>
              <a:lstStyle/>
              <a:p>
                <a:pPr algn="ctr"/>
                <a:r>
                  <a:rPr lang="en-US" sz="2200" dirty="0">
                    <a:latin typeface="Verdana" panose="020B0604030504040204" pitchFamily="34" charset="0"/>
                    <a:ea typeface="Verdana" panose="020B0604030504040204" pitchFamily="34" charset="0"/>
                    <a:cs typeface="Verdana" panose="020B0604030504040204" pitchFamily="34" charset="0"/>
                  </a:rPr>
                  <a:t>Picture 2</a:t>
                </a:r>
              </a:p>
            </p:txBody>
          </p:sp>
        </p:grpSp>
      </p:grpSp>
      <p:sp>
        <p:nvSpPr>
          <p:cNvPr id="2" name="TextBox 1">
            <a:extLst>
              <a:ext uri="{FF2B5EF4-FFF2-40B4-BE49-F238E27FC236}">
                <a16:creationId xmlns:a16="http://schemas.microsoft.com/office/drawing/2014/main" id="{B9D1D2B1-D03F-474A-B644-BB25AD725017}"/>
              </a:ext>
            </a:extLst>
          </p:cNvPr>
          <p:cNvSpPr txBox="1"/>
          <p:nvPr/>
        </p:nvSpPr>
        <p:spPr>
          <a:xfrm>
            <a:off x="1274834" y="5125452"/>
            <a:ext cx="6594332" cy="430887"/>
          </a:xfrm>
          <a:prstGeom prst="rect">
            <a:avLst/>
          </a:prstGeom>
          <a:noFill/>
        </p:spPr>
        <p:txBody>
          <a:bodyPr wrap="square" rtlCol="0">
            <a:spAutoFit/>
          </a:bodyPr>
          <a:lstStyle/>
          <a:p>
            <a:r>
              <a:rPr lang="en-US" sz="2200" i="1" dirty="0">
                <a:solidFill>
                  <a:srgbClr val="0000FF"/>
                </a:solidFill>
                <a:latin typeface="Verdana" panose="020B0604030504040204" pitchFamily="34" charset="0"/>
                <a:ea typeface="Verdana" panose="020B0604030504040204" pitchFamily="34" charset="0"/>
              </a:rPr>
              <a:t>What do you think </a:t>
            </a:r>
            <a:r>
              <a:rPr lang="en-US" sz="2200" i="1" u="sng" dirty="0">
                <a:solidFill>
                  <a:srgbClr val="0000FF"/>
                </a:solidFill>
                <a:latin typeface="Verdana" panose="020B0604030504040204" pitchFamily="34" charset="0"/>
                <a:ea typeface="Verdana" panose="020B0604030504040204" pitchFamily="34" charset="0"/>
              </a:rPr>
              <a:t>equivalent ratios</a:t>
            </a:r>
            <a:r>
              <a:rPr lang="en-US" sz="2200" i="1" dirty="0">
                <a:solidFill>
                  <a:srgbClr val="0000FF"/>
                </a:solidFill>
                <a:latin typeface="Verdana" panose="020B0604030504040204" pitchFamily="34" charset="0"/>
                <a:ea typeface="Verdana" panose="020B0604030504040204" pitchFamily="34" charset="0"/>
              </a:rPr>
              <a:t> means?</a:t>
            </a:r>
          </a:p>
        </p:txBody>
      </p:sp>
      <p:sp>
        <p:nvSpPr>
          <p:cNvPr id="36" name="TextBox 35">
            <a:extLst>
              <a:ext uri="{FF2B5EF4-FFF2-40B4-BE49-F238E27FC236}">
                <a16:creationId xmlns:a16="http://schemas.microsoft.com/office/drawing/2014/main" id="{5B4E3F88-5268-4273-A025-48516DE48056}"/>
              </a:ext>
            </a:extLst>
          </p:cNvPr>
          <p:cNvSpPr txBox="1"/>
          <p:nvPr/>
        </p:nvSpPr>
        <p:spPr>
          <a:xfrm>
            <a:off x="457200" y="960655"/>
            <a:ext cx="8229600" cy="769441"/>
          </a:xfrm>
          <a:prstGeom prst="rect">
            <a:avLst/>
          </a:prstGeom>
          <a:noFill/>
        </p:spPr>
        <p:txBody>
          <a:bodyPr wrap="square" rtlCol="0">
            <a:spAutoFit/>
          </a:bodyPr>
          <a:lstStyle/>
          <a:p>
            <a:r>
              <a:rPr lang="en-US" sz="2200" dirty="0">
                <a:latin typeface="Verdana" panose="020B0604030504040204" pitchFamily="34" charset="0"/>
                <a:ea typeface="Verdana" panose="020B0604030504040204" pitchFamily="34" charset="0"/>
              </a:rPr>
              <a:t>We can say that the ratios of fish to frogs are equivalent in these pictures.</a:t>
            </a:r>
          </a:p>
        </p:txBody>
      </p:sp>
    </p:spTree>
    <p:extLst>
      <p:ext uri="{BB962C8B-B14F-4D97-AF65-F5344CB8AC3E}">
        <p14:creationId xmlns:p14="http://schemas.microsoft.com/office/powerpoint/2010/main" val="301488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CD993-DB43-442E-B5CE-79E9CE184E77}"/>
              </a:ext>
            </a:extLst>
          </p:cNvPr>
          <p:cNvSpPr>
            <a:spLocks noGrp="1"/>
          </p:cNvSpPr>
          <p:nvPr>
            <p:ph type="title"/>
          </p:nvPr>
        </p:nvSpPr>
        <p:spPr/>
        <p:txBody>
          <a:bodyPr>
            <a:normAutofit/>
          </a:bodyPr>
          <a:lstStyle/>
          <a:p>
            <a:r>
              <a:rPr lang="en-US" sz="3200" dirty="0"/>
              <a:t>RATIO OF FISH TO FROGS</a:t>
            </a:r>
          </a:p>
        </p:txBody>
      </p:sp>
      <p:sp>
        <p:nvSpPr>
          <p:cNvPr id="5" name="TextBox 4">
            <a:extLst>
              <a:ext uri="{FF2B5EF4-FFF2-40B4-BE49-F238E27FC236}">
                <a16:creationId xmlns:a16="http://schemas.microsoft.com/office/drawing/2014/main" id="{7E42E3E0-F043-4B9D-80F3-49710F1FE33A}"/>
              </a:ext>
            </a:extLst>
          </p:cNvPr>
          <p:cNvSpPr txBox="1"/>
          <p:nvPr/>
        </p:nvSpPr>
        <p:spPr>
          <a:xfrm>
            <a:off x="3760317" y="4262973"/>
            <a:ext cx="1623366"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3   :   2</a:t>
            </a:r>
          </a:p>
        </p:txBody>
      </p:sp>
      <p:sp>
        <p:nvSpPr>
          <p:cNvPr id="6" name="TextBox 5">
            <a:extLst>
              <a:ext uri="{FF2B5EF4-FFF2-40B4-BE49-F238E27FC236}">
                <a16:creationId xmlns:a16="http://schemas.microsoft.com/office/drawing/2014/main" id="{529DF36C-8FE3-4EE6-B616-87B5A627F4C8}"/>
              </a:ext>
            </a:extLst>
          </p:cNvPr>
          <p:cNvSpPr txBox="1"/>
          <p:nvPr/>
        </p:nvSpPr>
        <p:spPr>
          <a:xfrm>
            <a:off x="3803189" y="4892487"/>
            <a:ext cx="1537623"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9   :    6</a:t>
            </a:r>
          </a:p>
        </p:txBody>
      </p:sp>
      <p:grpSp>
        <p:nvGrpSpPr>
          <p:cNvPr id="7" name="Group 6">
            <a:extLst>
              <a:ext uri="{FF2B5EF4-FFF2-40B4-BE49-F238E27FC236}">
                <a16:creationId xmlns:a16="http://schemas.microsoft.com/office/drawing/2014/main" id="{0EBFF6C2-03AB-4E7C-ACC7-103C1CD95D48}"/>
              </a:ext>
            </a:extLst>
          </p:cNvPr>
          <p:cNvGrpSpPr/>
          <p:nvPr/>
        </p:nvGrpSpPr>
        <p:grpSpPr>
          <a:xfrm>
            <a:off x="2891335" y="3740582"/>
            <a:ext cx="3813981" cy="435614"/>
            <a:chOff x="2927034" y="4208117"/>
            <a:chExt cx="3813981" cy="435614"/>
          </a:xfrm>
        </p:grpSpPr>
        <p:sp>
          <p:nvSpPr>
            <p:cNvPr id="8" name="TextBox 7">
              <a:extLst>
                <a:ext uri="{FF2B5EF4-FFF2-40B4-BE49-F238E27FC236}">
                  <a16:creationId xmlns:a16="http://schemas.microsoft.com/office/drawing/2014/main" id="{C56B72E7-0C7C-4DE1-B647-DD524BB91CA3}"/>
                </a:ext>
              </a:extLst>
            </p:cNvPr>
            <p:cNvSpPr txBox="1"/>
            <p:nvPr/>
          </p:nvSpPr>
          <p:spPr>
            <a:xfrm>
              <a:off x="4939778" y="4212844"/>
              <a:ext cx="1801237" cy="430887"/>
            </a:xfrm>
            <a:prstGeom prst="rect">
              <a:avLst/>
            </a:prstGeom>
            <a:noFill/>
          </p:spPr>
          <p:txBody>
            <a:bodyPr wrap="square" rtlCol="0">
              <a:spAutoFit/>
            </a:bodyPr>
            <a:lstStyle/>
            <a:p>
              <a:pPr algn="ctr"/>
              <a:r>
                <a:rPr lang="en-US" sz="2200" b="1" dirty="0">
                  <a:solidFill>
                    <a:srgbClr val="00B050"/>
                  </a:solidFill>
                  <a:latin typeface="Verdana" panose="020B0604030504040204" pitchFamily="34" charset="0"/>
                  <a:ea typeface="Verdana" panose="020B0604030504040204" pitchFamily="34" charset="0"/>
                  <a:cs typeface="Verdana" panose="020B0604030504040204" pitchFamily="34" charset="0"/>
                </a:rPr>
                <a:t># of frogs</a:t>
              </a:r>
            </a:p>
          </p:txBody>
        </p:sp>
        <p:sp>
          <p:nvSpPr>
            <p:cNvPr id="9" name="TextBox 8">
              <a:extLst>
                <a:ext uri="{FF2B5EF4-FFF2-40B4-BE49-F238E27FC236}">
                  <a16:creationId xmlns:a16="http://schemas.microsoft.com/office/drawing/2014/main" id="{24A5D100-D5D5-4BCE-A2B2-FE45501FE9A5}"/>
                </a:ext>
              </a:extLst>
            </p:cNvPr>
            <p:cNvSpPr txBox="1"/>
            <p:nvPr/>
          </p:nvSpPr>
          <p:spPr>
            <a:xfrm>
              <a:off x="2927034" y="4208117"/>
              <a:ext cx="1995620" cy="430887"/>
            </a:xfrm>
            <a:prstGeom prst="rect">
              <a:avLst/>
            </a:prstGeom>
            <a:noFill/>
          </p:spPr>
          <p:txBody>
            <a:bodyPr wrap="square" rtlCol="0">
              <a:spAutoFit/>
            </a:bodyPr>
            <a:lstStyle/>
            <a:p>
              <a:pPr algn="ctr"/>
              <a:r>
                <a:rPr lang="en-US" sz="22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of fish   </a:t>
              </a:r>
              <a:r>
                <a:rPr lang="en-US" sz="2200" b="1" dirty="0">
                  <a:latin typeface="Verdana" panose="020B0604030504040204" pitchFamily="34" charset="0"/>
                  <a:ea typeface="Verdana" panose="020B0604030504040204" pitchFamily="34" charset="0"/>
                  <a:cs typeface="Verdana" panose="020B0604030504040204" pitchFamily="34" charset="0"/>
                </a:rPr>
                <a:t>:</a:t>
              </a:r>
            </a:p>
          </p:txBody>
        </p:sp>
      </p:grpSp>
      <p:grpSp>
        <p:nvGrpSpPr>
          <p:cNvPr id="10" name="Group 9">
            <a:extLst>
              <a:ext uri="{FF2B5EF4-FFF2-40B4-BE49-F238E27FC236}">
                <a16:creationId xmlns:a16="http://schemas.microsoft.com/office/drawing/2014/main" id="{64F0878E-DDBA-48E0-8FC6-F20CDA8BDCDE}"/>
              </a:ext>
            </a:extLst>
          </p:cNvPr>
          <p:cNvGrpSpPr/>
          <p:nvPr/>
        </p:nvGrpSpPr>
        <p:grpSpPr>
          <a:xfrm>
            <a:off x="3174428" y="4513750"/>
            <a:ext cx="1035357" cy="599816"/>
            <a:chOff x="3216468" y="4862950"/>
            <a:chExt cx="1035357" cy="599816"/>
          </a:xfrm>
        </p:grpSpPr>
        <p:grpSp>
          <p:nvGrpSpPr>
            <p:cNvPr id="11" name="Group 10">
              <a:extLst>
                <a:ext uri="{FF2B5EF4-FFF2-40B4-BE49-F238E27FC236}">
                  <a16:creationId xmlns:a16="http://schemas.microsoft.com/office/drawing/2014/main" id="{152EB6C1-00CF-4E5E-801F-488B3DB4BE33}"/>
                </a:ext>
              </a:extLst>
            </p:cNvPr>
            <p:cNvGrpSpPr>
              <a:grpSpLocks/>
            </p:cNvGrpSpPr>
            <p:nvPr/>
          </p:nvGrpSpPr>
          <p:grpSpPr bwMode="auto">
            <a:xfrm rot="7610978">
              <a:off x="3693242" y="4904183"/>
              <a:ext cx="599816" cy="517350"/>
              <a:chOff x="845" y="5469"/>
              <a:chExt cx="290" cy="360"/>
            </a:xfrm>
          </p:grpSpPr>
          <p:sp>
            <p:nvSpPr>
              <p:cNvPr id="13" name="AutoShape 1923">
                <a:extLst>
                  <a:ext uri="{FF2B5EF4-FFF2-40B4-BE49-F238E27FC236}">
                    <a16:creationId xmlns:a16="http://schemas.microsoft.com/office/drawing/2014/main" id="{F44A47C0-1C6B-470F-B06E-71A487C72F65}"/>
                  </a:ext>
                </a:extLst>
              </p:cNvPr>
              <p:cNvSpPr>
                <a:spLocks/>
              </p:cNvSpPr>
              <p:nvPr/>
            </p:nvSpPr>
            <p:spPr bwMode="auto">
              <a:xfrm flipV="1">
                <a:off x="845" y="5539"/>
                <a:ext cx="290" cy="290"/>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dirty="0">
                    <a:effectLst/>
                    <a:latin typeface="Calibri"/>
                    <a:ea typeface="MS Mincho"/>
                    <a:cs typeface="Times New Roman"/>
                  </a:rPr>
                  <a:t> </a:t>
                </a:r>
              </a:p>
            </p:txBody>
          </p:sp>
          <p:cxnSp>
            <p:nvCxnSpPr>
              <p:cNvPr id="14" name="AutoShape 1922">
                <a:extLst>
                  <a:ext uri="{FF2B5EF4-FFF2-40B4-BE49-F238E27FC236}">
                    <a16:creationId xmlns:a16="http://schemas.microsoft.com/office/drawing/2014/main" id="{D7898547-5C58-4F30-9E8D-5C0EF9F9E73D}"/>
                  </a:ext>
                </a:extLst>
              </p:cNvPr>
              <p:cNvCxnSpPr>
                <a:cxnSpLocks noChangeShapeType="1"/>
              </p:cNvCxnSpPr>
              <p:nvPr/>
            </p:nvCxnSpPr>
            <p:spPr bwMode="auto">
              <a:xfrm flipV="1">
                <a:off x="1135" y="5469"/>
                <a:ext cx="0" cy="70"/>
              </a:xfrm>
              <a:prstGeom prst="straightConnector1">
                <a:avLst/>
              </a:prstGeom>
              <a:noFill/>
              <a:ln w="28575">
                <a:solidFill>
                  <a:schemeClr val="accent6">
                    <a:lumMod val="75000"/>
                  </a:schemeClr>
                </a:solidFill>
                <a:round/>
                <a:headEnd/>
                <a:tailEnd type="triangle" w="med" len="med"/>
              </a:ln>
              <a:extLst>
                <a:ext uri="{909E8E84-426E-40DD-AFC4-6F175D3DCCD1}">
                  <a14:hiddenFill xmlns:a14="http://schemas.microsoft.com/office/drawing/2010/main">
                    <a:noFill/>
                  </a14:hiddenFill>
                </a:ext>
              </a:extLst>
            </p:spPr>
          </p:cxnSp>
        </p:grpSp>
        <p:graphicFrame>
          <p:nvGraphicFramePr>
            <p:cNvPr id="12" name="Object 11">
              <a:extLst>
                <a:ext uri="{FF2B5EF4-FFF2-40B4-BE49-F238E27FC236}">
                  <a16:creationId xmlns:a16="http://schemas.microsoft.com/office/drawing/2014/main" id="{59C9EB4F-C307-41E3-9A6B-3CBC776A35E2}"/>
                </a:ext>
              </a:extLst>
            </p:cNvPr>
            <p:cNvGraphicFramePr>
              <a:graphicFrameLocks noChangeAspect="1"/>
            </p:cNvGraphicFramePr>
            <p:nvPr/>
          </p:nvGraphicFramePr>
          <p:xfrm>
            <a:off x="3216468" y="5031779"/>
            <a:ext cx="317500" cy="254000"/>
          </p:xfrm>
          <a:graphic>
            <a:graphicData uri="http://schemas.openxmlformats.org/presentationml/2006/ole">
              <mc:AlternateContent xmlns:mc="http://schemas.openxmlformats.org/markup-compatibility/2006">
                <mc:Choice xmlns:v="urn:schemas-microsoft-com:vml" Requires="v">
                  <p:oleObj spid="_x0000_s32806" name="Equation" r:id="rId4" imgW="317160" imgH="253800" progId="Equation.DSMT4">
                    <p:embed/>
                  </p:oleObj>
                </mc:Choice>
                <mc:Fallback>
                  <p:oleObj name="Equation" r:id="rId4" imgW="317160" imgH="253800" progId="Equation.DSMT4">
                    <p:embed/>
                    <p:pic>
                      <p:nvPicPr>
                        <p:cNvPr id="12" name="Object 11">
                          <a:extLst>
                            <a:ext uri="{FF2B5EF4-FFF2-40B4-BE49-F238E27FC236}">
                              <a16:creationId xmlns:a16="http://schemas.microsoft.com/office/drawing/2014/main" id="{59C9EB4F-C307-41E3-9A6B-3CBC776A35E2}"/>
                            </a:ext>
                          </a:extLst>
                        </p:cNvPr>
                        <p:cNvPicPr/>
                        <p:nvPr/>
                      </p:nvPicPr>
                      <p:blipFill>
                        <a:blip r:embed="rId5"/>
                        <a:stretch>
                          <a:fillRect/>
                        </a:stretch>
                      </p:blipFill>
                      <p:spPr>
                        <a:xfrm>
                          <a:off x="3216468" y="5031779"/>
                          <a:ext cx="317500" cy="2540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F3FED61B-2D61-4216-BCD7-069FAA037472}"/>
              </a:ext>
            </a:extLst>
          </p:cNvPr>
          <p:cNvGrpSpPr/>
          <p:nvPr/>
        </p:nvGrpSpPr>
        <p:grpSpPr>
          <a:xfrm>
            <a:off x="4961036" y="4513750"/>
            <a:ext cx="970409" cy="599816"/>
            <a:chOff x="4982056" y="4889749"/>
            <a:chExt cx="970409" cy="599816"/>
          </a:xfrm>
        </p:grpSpPr>
        <p:grpSp>
          <p:nvGrpSpPr>
            <p:cNvPr id="16" name="Group 15">
              <a:extLst>
                <a:ext uri="{FF2B5EF4-FFF2-40B4-BE49-F238E27FC236}">
                  <a16:creationId xmlns:a16="http://schemas.microsoft.com/office/drawing/2014/main" id="{5A2B4EA8-220D-4E1B-A015-E88C2080208A}"/>
                </a:ext>
              </a:extLst>
            </p:cNvPr>
            <p:cNvGrpSpPr>
              <a:grpSpLocks/>
            </p:cNvGrpSpPr>
            <p:nvPr/>
          </p:nvGrpSpPr>
          <p:grpSpPr bwMode="auto">
            <a:xfrm rot="13989022" flipH="1">
              <a:off x="4940823" y="4930982"/>
              <a:ext cx="599816" cy="517350"/>
              <a:chOff x="845" y="5469"/>
              <a:chExt cx="290" cy="360"/>
            </a:xfrm>
          </p:grpSpPr>
          <p:sp>
            <p:nvSpPr>
              <p:cNvPr id="18" name="AutoShape 1920">
                <a:extLst>
                  <a:ext uri="{FF2B5EF4-FFF2-40B4-BE49-F238E27FC236}">
                    <a16:creationId xmlns:a16="http://schemas.microsoft.com/office/drawing/2014/main" id="{9E6F0220-E90C-4D44-8469-17B9FCCF2665}"/>
                  </a:ext>
                </a:extLst>
              </p:cNvPr>
              <p:cNvSpPr>
                <a:spLocks/>
              </p:cNvSpPr>
              <p:nvPr/>
            </p:nvSpPr>
            <p:spPr bwMode="auto">
              <a:xfrm flipV="1">
                <a:off x="845" y="5539"/>
                <a:ext cx="290" cy="290"/>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00B05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a:effectLst/>
                    <a:latin typeface="Calibri"/>
                    <a:ea typeface="MS Mincho"/>
                    <a:cs typeface="Times New Roman"/>
                  </a:rPr>
                  <a:t> </a:t>
                </a:r>
              </a:p>
            </p:txBody>
          </p:sp>
          <p:cxnSp>
            <p:nvCxnSpPr>
              <p:cNvPr id="19" name="AutoShape 1919">
                <a:extLst>
                  <a:ext uri="{FF2B5EF4-FFF2-40B4-BE49-F238E27FC236}">
                    <a16:creationId xmlns:a16="http://schemas.microsoft.com/office/drawing/2014/main" id="{1DE8FD29-C54B-42B4-A95E-82F292C250BE}"/>
                  </a:ext>
                </a:extLst>
              </p:cNvPr>
              <p:cNvCxnSpPr>
                <a:cxnSpLocks noChangeShapeType="1"/>
              </p:cNvCxnSpPr>
              <p:nvPr/>
            </p:nvCxnSpPr>
            <p:spPr bwMode="auto">
              <a:xfrm flipV="1">
                <a:off x="1135" y="5469"/>
                <a:ext cx="0" cy="70"/>
              </a:xfrm>
              <a:prstGeom prst="straightConnector1">
                <a:avLst/>
              </a:prstGeom>
              <a:noFill/>
              <a:ln w="28575">
                <a:solidFill>
                  <a:srgbClr val="00B050"/>
                </a:solidFill>
                <a:round/>
                <a:headEnd/>
                <a:tailEnd type="triangle" w="med" len="med"/>
              </a:ln>
              <a:extLst>
                <a:ext uri="{909E8E84-426E-40DD-AFC4-6F175D3DCCD1}">
                  <a14:hiddenFill xmlns:a14="http://schemas.microsoft.com/office/drawing/2010/main">
                    <a:noFill/>
                  </a14:hiddenFill>
                </a:ext>
              </a:extLst>
            </p:spPr>
          </p:cxnSp>
        </p:grpSp>
        <p:graphicFrame>
          <p:nvGraphicFramePr>
            <p:cNvPr id="17" name="Object 16">
              <a:extLst>
                <a:ext uri="{FF2B5EF4-FFF2-40B4-BE49-F238E27FC236}">
                  <a16:creationId xmlns:a16="http://schemas.microsoft.com/office/drawing/2014/main" id="{06903BCC-A761-4128-88AD-9D667E2CABC9}"/>
                </a:ext>
              </a:extLst>
            </p:cNvPr>
            <p:cNvGraphicFramePr>
              <a:graphicFrameLocks noChangeAspect="1"/>
            </p:cNvGraphicFramePr>
            <p:nvPr/>
          </p:nvGraphicFramePr>
          <p:xfrm>
            <a:off x="5634965" y="5020453"/>
            <a:ext cx="317500" cy="254000"/>
          </p:xfrm>
          <a:graphic>
            <a:graphicData uri="http://schemas.openxmlformats.org/presentationml/2006/ole">
              <mc:AlternateContent xmlns:mc="http://schemas.openxmlformats.org/markup-compatibility/2006">
                <mc:Choice xmlns:v="urn:schemas-microsoft-com:vml" Requires="v">
                  <p:oleObj spid="_x0000_s32807" name="Equation" r:id="rId6" imgW="317160" imgH="253800" progId="Equation.DSMT4">
                    <p:embed/>
                  </p:oleObj>
                </mc:Choice>
                <mc:Fallback>
                  <p:oleObj name="Equation" r:id="rId6" imgW="317160" imgH="253800" progId="Equation.DSMT4">
                    <p:embed/>
                    <p:pic>
                      <p:nvPicPr>
                        <p:cNvPr id="17" name="Object 16">
                          <a:extLst>
                            <a:ext uri="{FF2B5EF4-FFF2-40B4-BE49-F238E27FC236}">
                              <a16:creationId xmlns:a16="http://schemas.microsoft.com/office/drawing/2014/main" id="{06903BCC-A761-4128-88AD-9D667E2CABC9}"/>
                            </a:ext>
                          </a:extLst>
                        </p:cNvPr>
                        <p:cNvPicPr>
                          <a:picLocks noChangeAspect="1" noChangeArrowheads="1"/>
                        </p:cNvPicPr>
                        <p:nvPr/>
                      </p:nvPicPr>
                      <p:blipFill>
                        <a:blip r:embed="rId7"/>
                        <a:srcRect/>
                        <a:stretch>
                          <a:fillRect/>
                        </a:stretch>
                      </p:blipFill>
                      <p:spPr bwMode="auto">
                        <a:xfrm>
                          <a:off x="5634965" y="5020453"/>
                          <a:ext cx="317500" cy="254000"/>
                        </a:xfrm>
                        <a:prstGeom prst="rect">
                          <a:avLst/>
                        </a:prstGeom>
                        <a:noFill/>
                        <a:ln>
                          <a:noFill/>
                        </a:ln>
                      </p:spPr>
                    </p:pic>
                  </p:oleObj>
                </mc:Fallback>
              </mc:AlternateContent>
            </a:graphicData>
          </a:graphic>
        </p:graphicFrame>
      </p:grpSp>
      <p:grpSp>
        <p:nvGrpSpPr>
          <p:cNvPr id="3" name="Group 2">
            <a:extLst>
              <a:ext uri="{FF2B5EF4-FFF2-40B4-BE49-F238E27FC236}">
                <a16:creationId xmlns:a16="http://schemas.microsoft.com/office/drawing/2014/main" id="{FC9BF3B7-17DE-49CB-A08C-A7B943A13ED3}"/>
              </a:ext>
            </a:extLst>
          </p:cNvPr>
          <p:cNvGrpSpPr/>
          <p:nvPr/>
        </p:nvGrpSpPr>
        <p:grpSpPr>
          <a:xfrm>
            <a:off x="760363" y="1618652"/>
            <a:ext cx="7828837" cy="1949112"/>
            <a:chOff x="760363" y="1618652"/>
            <a:chExt cx="7828837" cy="1949112"/>
          </a:xfrm>
        </p:grpSpPr>
        <p:sp>
          <p:nvSpPr>
            <p:cNvPr id="4" name="TextBox 3">
              <a:extLst>
                <a:ext uri="{FF2B5EF4-FFF2-40B4-BE49-F238E27FC236}">
                  <a16:creationId xmlns:a16="http://schemas.microsoft.com/office/drawing/2014/main" id="{4190416D-4818-4E1C-85E5-E3126A9BFFCE}"/>
                </a:ext>
              </a:extLst>
            </p:cNvPr>
            <p:cNvSpPr txBox="1"/>
            <p:nvPr/>
          </p:nvSpPr>
          <p:spPr>
            <a:xfrm>
              <a:off x="1075765" y="3136877"/>
              <a:ext cx="6938681" cy="430887"/>
            </a:xfrm>
            <a:prstGeom prst="rect">
              <a:avLst/>
            </a:prstGeom>
            <a:ln w="12700">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200" i="1" dirty="0">
                  <a:solidFill>
                    <a:srgbClr val="0000FF"/>
                  </a:solidFill>
                  <a:latin typeface="Verdana" panose="020B0604030504040204" pitchFamily="34" charset="0"/>
                  <a:ea typeface="Verdana" panose="020B0604030504040204" pitchFamily="34" charset="0"/>
                </a:rPr>
                <a:t>Why are the ratios of </a:t>
              </a:r>
              <a:r>
                <a:rPr lang="en-US" sz="2200" b="1" i="1" dirty="0">
                  <a:solidFill>
                    <a:schemeClr val="accent6">
                      <a:lumMod val="75000"/>
                    </a:schemeClr>
                  </a:solidFill>
                  <a:latin typeface="Verdana" panose="020B0604030504040204" pitchFamily="34" charset="0"/>
                  <a:ea typeface="Verdana" panose="020B0604030504040204" pitchFamily="34" charset="0"/>
                </a:rPr>
                <a:t>fish</a:t>
              </a:r>
              <a:r>
                <a:rPr lang="en-US" sz="2200" i="1" dirty="0">
                  <a:solidFill>
                    <a:srgbClr val="0000FF"/>
                  </a:solidFill>
                  <a:latin typeface="Verdana" panose="020B0604030504040204" pitchFamily="34" charset="0"/>
                  <a:ea typeface="Verdana" panose="020B0604030504040204" pitchFamily="34" charset="0"/>
                </a:rPr>
                <a:t> to </a:t>
              </a:r>
              <a:r>
                <a:rPr lang="en-US" sz="2200" b="1" i="1" dirty="0">
                  <a:solidFill>
                    <a:srgbClr val="00B050"/>
                  </a:solidFill>
                  <a:latin typeface="Verdana" panose="020B0604030504040204" pitchFamily="34" charset="0"/>
                  <a:ea typeface="Verdana" panose="020B0604030504040204" pitchFamily="34" charset="0"/>
                </a:rPr>
                <a:t>frogs</a:t>
              </a:r>
              <a:r>
                <a:rPr lang="en-US" sz="2200" i="1" dirty="0">
                  <a:solidFill>
                    <a:srgbClr val="0000FF"/>
                  </a:solidFill>
                  <a:latin typeface="Verdana" panose="020B0604030504040204" pitchFamily="34" charset="0"/>
                  <a:ea typeface="Verdana" panose="020B0604030504040204" pitchFamily="34" charset="0"/>
                </a:rPr>
                <a:t> equivalent?</a:t>
              </a:r>
            </a:p>
          </p:txBody>
        </p:sp>
        <p:grpSp>
          <p:nvGrpSpPr>
            <p:cNvPr id="20" name="Group 19">
              <a:extLst>
                <a:ext uri="{FF2B5EF4-FFF2-40B4-BE49-F238E27FC236}">
                  <a16:creationId xmlns:a16="http://schemas.microsoft.com/office/drawing/2014/main" id="{75C164D4-3536-4101-A84A-6A1F15C741F6}"/>
                </a:ext>
              </a:extLst>
            </p:cNvPr>
            <p:cNvGrpSpPr/>
            <p:nvPr/>
          </p:nvGrpSpPr>
          <p:grpSpPr>
            <a:xfrm>
              <a:off x="760363" y="1618652"/>
              <a:ext cx="1294538" cy="461665"/>
              <a:chOff x="815094" y="2123128"/>
              <a:chExt cx="1294538" cy="461665"/>
            </a:xfrm>
          </p:grpSpPr>
          <p:sp>
            <p:nvSpPr>
              <p:cNvPr id="21" name="TextBox 20">
                <a:extLst>
                  <a:ext uri="{FF2B5EF4-FFF2-40B4-BE49-F238E27FC236}">
                    <a16:creationId xmlns:a16="http://schemas.microsoft.com/office/drawing/2014/main" id="{AF58AA22-67C1-4FCD-B7DC-8958E229C16F}"/>
                  </a:ext>
                </a:extLst>
              </p:cNvPr>
              <p:cNvSpPr txBox="1"/>
              <p:nvPr/>
            </p:nvSpPr>
            <p:spPr>
              <a:xfrm>
                <a:off x="815094" y="2123128"/>
                <a:ext cx="879065" cy="461665"/>
              </a:xfrm>
              <a:prstGeom prst="rect">
                <a:avLst/>
              </a:prstGeom>
              <a:noFill/>
            </p:spPr>
            <p:txBody>
              <a:bodyPr wrap="square" rtlCol="0">
                <a:spAutoFit/>
              </a:bodyPr>
              <a:lstStyle/>
              <a:p>
                <a:r>
                  <a:rPr lang="en-US" sz="2400" dirty="0">
                    <a:solidFill>
                      <a:schemeClr val="accent6">
                        <a:lumMod val="75000"/>
                      </a:schemeClr>
                    </a:solidFill>
                    <a:latin typeface="Verdana" panose="020B0604030504040204" pitchFamily="34" charset="0"/>
                    <a:ea typeface="Verdana" panose="020B0604030504040204" pitchFamily="34" charset="0"/>
                  </a:rPr>
                  <a:t>3</a:t>
                </a:r>
                <a:r>
                  <a:rPr lang="en-US" sz="2400" dirty="0">
                    <a:latin typeface="Verdana" panose="020B0604030504040204" pitchFamily="34" charset="0"/>
                    <a:ea typeface="Verdana" panose="020B0604030504040204" pitchFamily="34" charset="0"/>
                  </a:rPr>
                  <a:t>:</a:t>
                </a:r>
                <a:r>
                  <a:rPr lang="en-US" sz="2400" dirty="0">
                    <a:solidFill>
                      <a:srgbClr val="00B050"/>
                    </a:solidFill>
                    <a:latin typeface="Verdana" panose="020B0604030504040204" pitchFamily="34" charset="0"/>
                    <a:ea typeface="Verdana" panose="020B0604030504040204" pitchFamily="34" charset="0"/>
                  </a:rPr>
                  <a:t>2</a:t>
                </a:r>
              </a:p>
            </p:txBody>
          </p:sp>
          <p:cxnSp>
            <p:nvCxnSpPr>
              <p:cNvPr id="22" name="Straight Arrow Connector 21">
                <a:extLst>
                  <a:ext uri="{FF2B5EF4-FFF2-40B4-BE49-F238E27FC236}">
                    <a16:creationId xmlns:a16="http://schemas.microsoft.com/office/drawing/2014/main" id="{691D81A3-2F53-4326-A053-A7B6F1A8E29B}"/>
                  </a:ext>
                </a:extLst>
              </p:cNvPr>
              <p:cNvCxnSpPr>
                <a:cxnSpLocks/>
              </p:cNvCxnSpPr>
              <p:nvPr/>
            </p:nvCxnSpPr>
            <p:spPr>
              <a:xfrm>
                <a:off x="1555503" y="2354092"/>
                <a:ext cx="55412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23" name="Group 22">
              <a:extLst>
                <a:ext uri="{FF2B5EF4-FFF2-40B4-BE49-F238E27FC236}">
                  <a16:creationId xmlns:a16="http://schemas.microsoft.com/office/drawing/2014/main" id="{1FF9D158-D697-445A-BE2D-F8975800DD36}"/>
                </a:ext>
              </a:extLst>
            </p:cNvPr>
            <p:cNvGrpSpPr/>
            <p:nvPr/>
          </p:nvGrpSpPr>
          <p:grpSpPr>
            <a:xfrm>
              <a:off x="7070543" y="1618652"/>
              <a:ext cx="1518657" cy="461665"/>
              <a:chOff x="6988643" y="2123859"/>
              <a:chExt cx="1518657" cy="461665"/>
            </a:xfrm>
          </p:grpSpPr>
          <p:sp>
            <p:nvSpPr>
              <p:cNvPr id="24" name="TextBox 23">
                <a:extLst>
                  <a:ext uri="{FF2B5EF4-FFF2-40B4-BE49-F238E27FC236}">
                    <a16:creationId xmlns:a16="http://schemas.microsoft.com/office/drawing/2014/main" id="{17454A0C-820D-43A2-B816-903CADFA48E1}"/>
                  </a:ext>
                </a:extLst>
              </p:cNvPr>
              <p:cNvSpPr txBox="1"/>
              <p:nvPr/>
            </p:nvSpPr>
            <p:spPr>
              <a:xfrm>
                <a:off x="7628235" y="2123859"/>
                <a:ext cx="879065" cy="461665"/>
              </a:xfrm>
              <a:prstGeom prst="rect">
                <a:avLst/>
              </a:prstGeom>
              <a:noFill/>
            </p:spPr>
            <p:txBody>
              <a:bodyPr wrap="square" rtlCol="0">
                <a:spAutoFit/>
              </a:bodyPr>
              <a:lstStyle/>
              <a:p>
                <a:r>
                  <a:rPr lang="en-US" sz="2400" dirty="0">
                    <a:solidFill>
                      <a:schemeClr val="accent6">
                        <a:lumMod val="75000"/>
                      </a:schemeClr>
                    </a:solidFill>
                    <a:latin typeface="Verdana" panose="020B0604030504040204" pitchFamily="34" charset="0"/>
                    <a:ea typeface="Verdana" panose="020B0604030504040204" pitchFamily="34" charset="0"/>
                  </a:rPr>
                  <a:t>9</a:t>
                </a:r>
                <a:r>
                  <a:rPr lang="en-US" sz="2400" dirty="0">
                    <a:latin typeface="Verdana" panose="020B0604030504040204" pitchFamily="34" charset="0"/>
                    <a:ea typeface="Verdana" panose="020B0604030504040204" pitchFamily="34" charset="0"/>
                  </a:rPr>
                  <a:t>:</a:t>
                </a:r>
                <a:r>
                  <a:rPr lang="en-US" sz="2400" dirty="0">
                    <a:solidFill>
                      <a:srgbClr val="00B050"/>
                    </a:solidFill>
                    <a:latin typeface="Verdana" panose="020B0604030504040204" pitchFamily="34" charset="0"/>
                    <a:ea typeface="Verdana" panose="020B0604030504040204" pitchFamily="34" charset="0"/>
                  </a:rPr>
                  <a:t>6</a:t>
                </a:r>
              </a:p>
            </p:txBody>
          </p:sp>
          <p:cxnSp>
            <p:nvCxnSpPr>
              <p:cNvPr id="25" name="Straight Arrow Connector 24">
                <a:extLst>
                  <a:ext uri="{FF2B5EF4-FFF2-40B4-BE49-F238E27FC236}">
                    <a16:creationId xmlns:a16="http://schemas.microsoft.com/office/drawing/2014/main" id="{744F78C5-EF12-4547-88B3-939A31ABE05C}"/>
                  </a:ext>
                </a:extLst>
              </p:cNvPr>
              <p:cNvCxnSpPr>
                <a:cxnSpLocks/>
                <a:stCxn id="24" idx="1"/>
              </p:cNvCxnSpPr>
              <p:nvPr/>
            </p:nvCxnSpPr>
            <p:spPr>
              <a:xfrm flipH="1">
                <a:off x="6988643" y="2354692"/>
                <a:ext cx="639592" cy="75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sp>
        <p:nvSpPr>
          <p:cNvPr id="57" name="TextBox 56">
            <a:extLst>
              <a:ext uri="{FF2B5EF4-FFF2-40B4-BE49-F238E27FC236}">
                <a16:creationId xmlns:a16="http://schemas.microsoft.com/office/drawing/2014/main" id="{0B6B1D29-510F-423F-AEE7-18CA7B68229C}"/>
              </a:ext>
            </a:extLst>
          </p:cNvPr>
          <p:cNvSpPr txBox="1"/>
          <p:nvPr/>
        </p:nvSpPr>
        <p:spPr>
          <a:xfrm>
            <a:off x="1979407" y="5890093"/>
            <a:ext cx="5314278" cy="430887"/>
          </a:xfrm>
          <a:prstGeom prst="rect">
            <a:avLst/>
          </a:prstGeom>
          <a:noFill/>
        </p:spPr>
        <p:txBody>
          <a:bodyPr wrap="square" rtlCol="0">
            <a:spAutoFit/>
          </a:bodyPr>
          <a:lstStyle/>
          <a:p>
            <a:r>
              <a:rPr lang="en-US" sz="2200" dirty="0">
                <a:latin typeface="Verdana" panose="020B0604030504040204" pitchFamily="34" charset="0"/>
                <a:ea typeface="Verdana" panose="020B0604030504040204" pitchFamily="34" charset="0"/>
              </a:rPr>
              <a:t>We will call this an “arrow diagram.”</a:t>
            </a:r>
          </a:p>
        </p:txBody>
      </p:sp>
      <p:sp>
        <p:nvSpPr>
          <p:cNvPr id="66" name="TextBox 65">
            <a:extLst>
              <a:ext uri="{FF2B5EF4-FFF2-40B4-BE49-F238E27FC236}">
                <a16:creationId xmlns:a16="http://schemas.microsoft.com/office/drawing/2014/main" id="{4AD44815-DE07-4874-A337-179208DF6245}"/>
              </a:ext>
            </a:extLst>
          </p:cNvPr>
          <p:cNvSpPr txBox="1"/>
          <p:nvPr/>
        </p:nvSpPr>
        <p:spPr>
          <a:xfrm>
            <a:off x="3512109" y="5468593"/>
            <a:ext cx="2419336"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same multiplier</a:t>
            </a:r>
          </a:p>
        </p:txBody>
      </p:sp>
      <p:grpSp>
        <p:nvGrpSpPr>
          <p:cNvPr id="61" name="Group 60">
            <a:extLst>
              <a:ext uri="{FF2B5EF4-FFF2-40B4-BE49-F238E27FC236}">
                <a16:creationId xmlns:a16="http://schemas.microsoft.com/office/drawing/2014/main" id="{FCEB3B93-AEB2-9A40-956D-214BEECFE5FC}"/>
              </a:ext>
            </a:extLst>
          </p:cNvPr>
          <p:cNvGrpSpPr>
            <a:grpSpLocks noChangeAspect="1"/>
          </p:cNvGrpSpPr>
          <p:nvPr/>
        </p:nvGrpSpPr>
        <p:grpSpPr>
          <a:xfrm>
            <a:off x="2286000" y="1096689"/>
            <a:ext cx="4572000" cy="1916655"/>
            <a:chOff x="1165594" y="1879858"/>
            <a:chExt cx="6812812" cy="2856039"/>
          </a:xfrm>
        </p:grpSpPr>
        <p:pic>
          <p:nvPicPr>
            <p:cNvPr id="62" name="Picture 61">
              <a:extLst>
                <a:ext uri="{FF2B5EF4-FFF2-40B4-BE49-F238E27FC236}">
                  <a16:creationId xmlns:a16="http://schemas.microsoft.com/office/drawing/2014/main" id="{C73F3AD5-518A-A047-AF43-43917B540344}"/>
                </a:ext>
              </a:extLst>
            </p:cNvPr>
            <p:cNvPicPr>
              <a:picLocks noChangeAspect="1"/>
            </p:cNvPicPr>
            <p:nvPr/>
          </p:nvPicPr>
          <p:blipFill>
            <a:blip r:embed="rId8"/>
            <a:stretch>
              <a:fillRect/>
            </a:stretch>
          </p:blipFill>
          <p:spPr>
            <a:xfrm>
              <a:off x="1679367" y="3095000"/>
              <a:ext cx="469900" cy="381000"/>
            </a:xfrm>
            <a:prstGeom prst="rect">
              <a:avLst/>
            </a:prstGeom>
          </p:spPr>
        </p:pic>
        <p:pic>
          <p:nvPicPr>
            <p:cNvPr id="63" name="Picture 62">
              <a:extLst>
                <a:ext uri="{FF2B5EF4-FFF2-40B4-BE49-F238E27FC236}">
                  <a16:creationId xmlns:a16="http://schemas.microsoft.com/office/drawing/2014/main" id="{C59ED719-2AAA-0941-B7D9-8B5E4FD2EE17}"/>
                </a:ext>
              </a:extLst>
            </p:cNvPr>
            <p:cNvPicPr>
              <a:picLocks noChangeAspect="1"/>
            </p:cNvPicPr>
            <p:nvPr/>
          </p:nvPicPr>
          <p:blipFill>
            <a:blip r:embed="rId9"/>
            <a:stretch>
              <a:fillRect/>
            </a:stretch>
          </p:blipFill>
          <p:spPr>
            <a:xfrm>
              <a:off x="2015255" y="2342832"/>
              <a:ext cx="381000" cy="444500"/>
            </a:xfrm>
            <a:prstGeom prst="rect">
              <a:avLst/>
            </a:prstGeom>
          </p:spPr>
        </p:pic>
        <p:pic>
          <p:nvPicPr>
            <p:cNvPr id="64" name="Picture 63">
              <a:extLst>
                <a:ext uri="{FF2B5EF4-FFF2-40B4-BE49-F238E27FC236}">
                  <a16:creationId xmlns:a16="http://schemas.microsoft.com/office/drawing/2014/main" id="{B63E9A52-FF24-2547-A1BC-EBB818B1C834}"/>
                </a:ext>
              </a:extLst>
            </p:cNvPr>
            <p:cNvPicPr>
              <a:picLocks noChangeAspect="1"/>
            </p:cNvPicPr>
            <p:nvPr/>
          </p:nvPicPr>
          <p:blipFill>
            <a:blip r:embed="rId9"/>
            <a:stretch>
              <a:fillRect/>
            </a:stretch>
          </p:blipFill>
          <p:spPr>
            <a:xfrm>
              <a:off x="3133603" y="2613802"/>
              <a:ext cx="381000" cy="444500"/>
            </a:xfrm>
            <a:prstGeom prst="rect">
              <a:avLst/>
            </a:prstGeom>
          </p:spPr>
        </p:pic>
        <p:pic>
          <p:nvPicPr>
            <p:cNvPr id="65" name="Picture 64">
              <a:extLst>
                <a:ext uri="{FF2B5EF4-FFF2-40B4-BE49-F238E27FC236}">
                  <a16:creationId xmlns:a16="http://schemas.microsoft.com/office/drawing/2014/main" id="{4ECB723B-0CF9-8946-91F5-36950089D5EE}"/>
                </a:ext>
              </a:extLst>
            </p:cNvPr>
            <p:cNvPicPr>
              <a:picLocks noChangeAspect="1"/>
            </p:cNvPicPr>
            <p:nvPr/>
          </p:nvPicPr>
          <p:blipFill>
            <a:blip r:embed="rId8"/>
            <a:stretch>
              <a:fillRect/>
            </a:stretch>
          </p:blipFill>
          <p:spPr>
            <a:xfrm>
              <a:off x="2476568" y="2846255"/>
              <a:ext cx="469900" cy="381000"/>
            </a:xfrm>
            <a:prstGeom prst="rect">
              <a:avLst/>
            </a:prstGeom>
          </p:spPr>
        </p:pic>
        <p:pic>
          <p:nvPicPr>
            <p:cNvPr id="67" name="Picture 66">
              <a:extLst>
                <a:ext uri="{FF2B5EF4-FFF2-40B4-BE49-F238E27FC236}">
                  <a16:creationId xmlns:a16="http://schemas.microsoft.com/office/drawing/2014/main" id="{9E2770BF-C10B-894F-9EA2-A203530CF57A}"/>
                </a:ext>
              </a:extLst>
            </p:cNvPr>
            <p:cNvPicPr>
              <a:picLocks noChangeAspect="1"/>
            </p:cNvPicPr>
            <p:nvPr/>
          </p:nvPicPr>
          <p:blipFill>
            <a:blip r:embed="rId8"/>
            <a:stretch>
              <a:fillRect/>
            </a:stretch>
          </p:blipFill>
          <p:spPr>
            <a:xfrm>
              <a:off x="3658158" y="3278155"/>
              <a:ext cx="469900" cy="381000"/>
            </a:xfrm>
            <a:prstGeom prst="rect">
              <a:avLst/>
            </a:prstGeom>
          </p:spPr>
        </p:pic>
        <p:grpSp>
          <p:nvGrpSpPr>
            <p:cNvPr id="68" name="Group 67">
              <a:extLst>
                <a:ext uri="{FF2B5EF4-FFF2-40B4-BE49-F238E27FC236}">
                  <a16:creationId xmlns:a16="http://schemas.microsoft.com/office/drawing/2014/main" id="{C5D291ED-4939-0641-8ED8-74A4A3ABC6AF}"/>
                </a:ext>
              </a:extLst>
            </p:cNvPr>
            <p:cNvGrpSpPr/>
            <p:nvPr/>
          </p:nvGrpSpPr>
          <p:grpSpPr>
            <a:xfrm>
              <a:off x="5044514" y="2206340"/>
              <a:ext cx="2716575" cy="1643490"/>
              <a:chOff x="5206485" y="2237915"/>
              <a:chExt cx="2716575" cy="1643490"/>
            </a:xfrm>
          </p:grpSpPr>
          <p:pic>
            <p:nvPicPr>
              <p:cNvPr id="74" name="Picture 73">
                <a:extLst>
                  <a:ext uri="{FF2B5EF4-FFF2-40B4-BE49-F238E27FC236}">
                    <a16:creationId xmlns:a16="http://schemas.microsoft.com/office/drawing/2014/main" id="{E8F4C775-5407-6C48-A70F-B623894B4A0C}"/>
                  </a:ext>
                </a:extLst>
              </p:cNvPr>
              <p:cNvPicPr>
                <a:picLocks noChangeAspect="1"/>
              </p:cNvPicPr>
              <p:nvPr/>
            </p:nvPicPr>
            <p:blipFill>
              <a:blip r:embed="rId9"/>
              <a:stretch>
                <a:fillRect/>
              </a:stretch>
            </p:blipFill>
            <p:spPr>
              <a:xfrm>
                <a:off x="6418723" y="2237915"/>
                <a:ext cx="381000" cy="444500"/>
              </a:xfrm>
              <a:prstGeom prst="rect">
                <a:avLst/>
              </a:prstGeom>
            </p:spPr>
          </p:pic>
          <p:pic>
            <p:nvPicPr>
              <p:cNvPr id="75" name="Picture 74">
                <a:extLst>
                  <a:ext uri="{FF2B5EF4-FFF2-40B4-BE49-F238E27FC236}">
                    <a16:creationId xmlns:a16="http://schemas.microsoft.com/office/drawing/2014/main" id="{D047C5B7-4047-7B46-84AA-2E3350058005}"/>
                  </a:ext>
                </a:extLst>
              </p:cNvPr>
              <p:cNvPicPr>
                <a:picLocks noChangeAspect="1"/>
              </p:cNvPicPr>
              <p:nvPr/>
            </p:nvPicPr>
            <p:blipFill>
              <a:blip r:embed="rId9"/>
              <a:stretch>
                <a:fillRect/>
              </a:stretch>
            </p:blipFill>
            <p:spPr>
              <a:xfrm>
                <a:off x="6418723" y="2842643"/>
                <a:ext cx="381000" cy="444500"/>
              </a:xfrm>
              <a:prstGeom prst="rect">
                <a:avLst/>
              </a:prstGeom>
            </p:spPr>
          </p:pic>
          <p:pic>
            <p:nvPicPr>
              <p:cNvPr id="76" name="Picture 75">
                <a:extLst>
                  <a:ext uri="{FF2B5EF4-FFF2-40B4-BE49-F238E27FC236}">
                    <a16:creationId xmlns:a16="http://schemas.microsoft.com/office/drawing/2014/main" id="{6CF4F239-A5B2-A24E-8001-F46966448FEA}"/>
                  </a:ext>
                </a:extLst>
              </p:cNvPr>
              <p:cNvPicPr>
                <a:picLocks noChangeAspect="1"/>
              </p:cNvPicPr>
              <p:nvPr/>
            </p:nvPicPr>
            <p:blipFill>
              <a:blip r:embed="rId9"/>
              <a:stretch>
                <a:fillRect/>
              </a:stretch>
            </p:blipFill>
            <p:spPr>
              <a:xfrm>
                <a:off x="6418723" y="3436905"/>
                <a:ext cx="381000" cy="444500"/>
              </a:xfrm>
              <a:prstGeom prst="rect">
                <a:avLst/>
              </a:prstGeom>
            </p:spPr>
          </p:pic>
          <p:pic>
            <p:nvPicPr>
              <p:cNvPr id="77" name="Picture 76">
                <a:extLst>
                  <a:ext uri="{FF2B5EF4-FFF2-40B4-BE49-F238E27FC236}">
                    <a16:creationId xmlns:a16="http://schemas.microsoft.com/office/drawing/2014/main" id="{BDF8E682-1B63-B944-998A-36C8E647FA2F}"/>
                  </a:ext>
                </a:extLst>
              </p:cNvPr>
              <p:cNvPicPr>
                <a:picLocks noChangeAspect="1"/>
              </p:cNvPicPr>
              <p:nvPr/>
            </p:nvPicPr>
            <p:blipFill>
              <a:blip r:embed="rId9"/>
              <a:stretch>
                <a:fillRect/>
              </a:stretch>
            </p:blipFill>
            <p:spPr>
              <a:xfrm>
                <a:off x="7542060" y="2237915"/>
                <a:ext cx="381000" cy="444500"/>
              </a:xfrm>
              <a:prstGeom prst="rect">
                <a:avLst/>
              </a:prstGeom>
            </p:spPr>
          </p:pic>
          <p:pic>
            <p:nvPicPr>
              <p:cNvPr id="78" name="Picture 77">
                <a:extLst>
                  <a:ext uri="{FF2B5EF4-FFF2-40B4-BE49-F238E27FC236}">
                    <a16:creationId xmlns:a16="http://schemas.microsoft.com/office/drawing/2014/main" id="{4822F0D1-0389-3C42-AA38-30F8EB96CA49}"/>
                  </a:ext>
                </a:extLst>
              </p:cNvPr>
              <p:cNvPicPr>
                <a:picLocks noChangeAspect="1"/>
              </p:cNvPicPr>
              <p:nvPr/>
            </p:nvPicPr>
            <p:blipFill>
              <a:blip r:embed="rId9"/>
              <a:stretch>
                <a:fillRect/>
              </a:stretch>
            </p:blipFill>
            <p:spPr>
              <a:xfrm>
                <a:off x="7542060" y="2842643"/>
                <a:ext cx="381000" cy="444500"/>
              </a:xfrm>
              <a:prstGeom prst="rect">
                <a:avLst/>
              </a:prstGeom>
            </p:spPr>
          </p:pic>
          <p:pic>
            <p:nvPicPr>
              <p:cNvPr id="79" name="Picture 78">
                <a:extLst>
                  <a:ext uri="{FF2B5EF4-FFF2-40B4-BE49-F238E27FC236}">
                    <a16:creationId xmlns:a16="http://schemas.microsoft.com/office/drawing/2014/main" id="{29CC26B1-993A-D340-8DC5-843E295FF119}"/>
                  </a:ext>
                </a:extLst>
              </p:cNvPr>
              <p:cNvPicPr>
                <a:picLocks noChangeAspect="1"/>
              </p:cNvPicPr>
              <p:nvPr/>
            </p:nvPicPr>
            <p:blipFill>
              <a:blip r:embed="rId9"/>
              <a:stretch>
                <a:fillRect/>
              </a:stretch>
            </p:blipFill>
            <p:spPr>
              <a:xfrm>
                <a:off x="7542060" y="3436905"/>
                <a:ext cx="381000" cy="444500"/>
              </a:xfrm>
              <a:prstGeom prst="rect">
                <a:avLst/>
              </a:prstGeom>
            </p:spPr>
          </p:pic>
          <p:pic>
            <p:nvPicPr>
              <p:cNvPr id="80" name="Picture 79">
                <a:extLst>
                  <a:ext uri="{FF2B5EF4-FFF2-40B4-BE49-F238E27FC236}">
                    <a16:creationId xmlns:a16="http://schemas.microsoft.com/office/drawing/2014/main" id="{CBE61598-1F0F-D347-8386-D479694F6A5D}"/>
                  </a:ext>
                </a:extLst>
              </p:cNvPr>
              <p:cNvPicPr>
                <a:picLocks noChangeAspect="1"/>
              </p:cNvPicPr>
              <p:nvPr/>
            </p:nvPicPr>
            <p:blipFill>
              <a:blip r:embed="rId8"/>
              <a:stretch>
                <a:fillRect/>
              </a:stretch>
            </p:blipFill>
            <p:spPr>
              <a:xfrm>
                <a:off x="5206485" y="2301415"/>
                <a:ext cx="469900" cy="381000"/>
              </a:xfrm>
              <a:prstGeom prst="rect">
                <a:avLst/>
              </a:prstGeom>
            </p:spPr>
          </p:pic>
          <p:pic>
            <p:nvPicPr>
              <p:cNvPr id="81" name="Picture 80">
                <a:extLst>
                  <a:ext uri="{FF2B5EF4-FFF2-40B4-BE49-F238E27FC236}">
                    <a16:creationId xmlns:a16="http://schemas.microsoft.com/office/drawing/2014/main" id="{0D9602A3-9C7F-4949-9527-3122CD47D68F}"/>
                  </a:ext>
                </a:extLst>
              </p:cNvPr>
              <p:cNvPicPr>
                <a:picLocks noChangeAspect="1"/>
              </p:cNvPicPr>
              <p:nvPr/>
            </p:nvPicPr>
            <p:blipFill>
              <a:blip r:embed="rId8"/>
              <a:stretch>
                <a:fillRect/>
              </a:stretch>
            </p:blipFill>
            <p:spPr>
              <a:xfrm>
                <a:off x="5812604" y="2301415"/>
                <a:ext cx="469900" cy="381000"/>
              </a:xfrm>
              <a:prstGeom prst="rect">
                <a:avLst/>
              </a:prstGeom>
            </p:spPr>
          </p:pic>
          <p:pic>
            <p:nvPicPr>
              <p:cNvPr id="82" name="Picture 81">
                <a:extLst>
                  <a:ext uri="{FF2B5EF4-FFF2-40B4-BE49-F238E27FC236}">
                    <a16:creationId xmlns:a16="http://schemas.microsoft.com/office/drawing/2014/main" id="{0ECE9456-2119-3140-A9D7-0A8D792F32BD}"/>
                  </a:ext>
                </a:extLst>
              </p:cNvPr>
              <p:cNvPicPr>
                <a:picLocks noChangeAspect="1"/>
              </p:cNvPicPr>
              <p:nvPr/>
            </p:nvPicPr>
            <p:blipFill>
              <a:blip r:embed="rId8"/>
              <a:stretch>
                <a:fillRect/>
              </a:stretch>
            </p:blipFill>
            <p:spPr>
              <a:xfrm>
                <a:off x="5206485" y="2900910"/>
                <a:ext cx="469900" cy="381000"/>
              </a:xfrm>
              <a:prstGeom prst="rect">
                <a:avLst/>
              </a:prstGeom>
            </p:spPr>
          </p:pic>
          <p:pic>
            <p:nvPicPr>
              <p:cNvPr id="83" name="Picture 82">
                <a:extLst>
                  <a:ext uri="{FF2B5EF4-FFF2-40B4-BE49-F238E27FC236}">
                    <a16:creationId xmlns:a16="http://schemas.microsoft.com/office/drawing/2014/main" id="{E200B2C9-4798-D24C-B816-0099D88EF2CB}"/>
                  </a:ext>
                </a:extLst>
              </p:cNvPr>
              <p:cNvPicPr>
                <a:picLocks noChangeAspect="1"/>
              </p:cNvPicPr>
              <p:nvPr/>
            </p:nvPicPr>
            <p:blipFill>
              <a:blip r:embed="rId8"/>
              <a:stretch>
                <a:fillRect/>
              </a:stretch>
            </p:blipFill>
            <p:spPr>
              <a:xfrm>
                <a:off x="5812604" y="2900910"/>
                <a:ext cx="469900" cy="381000"/>
              </a:xfrm>
              <a:prstGeom prst="rect">
                <a:avLst/>
              </a:prstGeom>
            </p:spPr>
          </p:pic>
          <p:pic>
            <p:nvPicPr>
              <p:cNvPr id="84" name="Picture 83">
                <a:extLst>
                  <a:ext uri="{FF2B5EF4-FFF2-40B4-BE49-F238E27FC236}">
                    <a16:creationId xmlns:a16="http://schemas.microsoft.com/office/drawing/2014/main" id="{5E149AB8-A030-E54C-AD68-BDCCB303DC2D}"/>
                  </a:ext>
                </a:extLst>
              </p:cNvPr>
              <p:cNvPicPr>
                <a:picLocks noChangeAspect="1"/>
              </p:cNvPicPr>
              <p:nvPr/>
            </p:nvPicPr>
            <p:blipFill>
              <a:blip r:embed="rId8"/>
              <a:stretch>
                <a:fillRect/>
              </a:stretch>
            </p:blipFill>
            <p:spPr>
              <a:xfrm>
                <a:off x="5206485" y="3500405"/>
                <a:ext cx="469900" cy="381000"/>
              </a:xfrm>
              <a:prstGeom prst="rect">
                <a:avLst/>
              </a:prstGeom>
            </p:spPr>
          </p:pic>
          <p:pic>
            <p:nvPicPr>
              <p:cNvPr id="85" name="Picture 84">
                <a:extLst>
                  <a:ext uri="{FF2B5EF4-FFF2-40B4-BE49-F238E27FC236}">
                    <a16:creationId xmlns:a16="http://schemas.microsoft.com/office/drawing/2014/main" id="{879C0BD3-10A2-904A-A054-69B33FFABBDA}"/>
                  </a:ext>
                </a:extLst>
              </p:cNvPr>
              <p:cNvPicPr>
                <a:picLocks noChangeAspect="1"/>
              </p:cNvPicPr>
              <p:nvPr/>
            </p:nvPicPr>
            <p:blipFill>
              <a:blip r:embed="rId8"/>
              <a:stretch>
                <a:fillRect/>
              </a:stretch>
            </p:blipFill>
            <p:spPr>
              <a:xfrm>
                <a:off x="5812604" y="3500405"/>
                <a:ext cx="469900" cy="381000"/>
              </a:xfrm>
              <a:prstGeom prst="rect">
                <a:avLst/>
              </a:prstGeom>
            </p:spPr>
          </p:pic>
          <p:pic>
            <p:nvPicPr>
              <p:cNvPr id="86" name="Picture 85">
                <a:extLst>
                  <a:ext uri="{FF2B5EF4-FFF2-40B4-BE49-F238E27FC236}">
                    <a16:creationId xmlns:a16="http://schemas.microsoft.com/office/drawing/2014/main" id="{11B67B97-85FF-7C4C-AEF6-ADBC5A15E978}"/>
                  </a:ext>
                </a:extLst>
              </p:cNvPr>
              <p:cNvPicPr>
                <a:picLocks noChangeAspect="1"/>
              </p:cNvPicPr>
              <p:nvPr/>
            </p:nvPicPr>
            <p:blipFill>
              <a:blip r:embed="rId8"/>
              <a:stretch>
                <a:fillRect/>
              </a:stretch>
            </p:blipFill>
            <p:spPr>
              <a:xfrm>
                <a:off x="6935942" y="2301415"/>
                <a:ext cx="469900" cy="381000"/>
              </a:xfrm>
              <a:prstGeom prst="rect">
                <a:avLst/>
              </a:prstGeom>
            </p:spPr>
          </p:pic>
          <p:pic>
            <p:nvPicPr>
              <p:cNvPr id="87" name="Picture 86">
                <a:extLst>
                  <a:ext uri="{FF2B5EF4-FFF2-40B4-BE49-F238E27FC236}">
                    <a16:creationId xmlns:a16="http://schemas.microsoft.com/office/drawing/2014/main" id="{A1D7D212-BFF6-D246-9EA2-0B8E49DC7F25}"/>
                  </a:ext>
                </a:extLst>
              </p:cNvPr>
              <p:cNvPicPr>
                <a:picLocks noChangeAspect="1"/>
              </p:cNvPicPr>
              <p:nvPr/>
            </p:nvPicPr>
            <p:blipFill>
              <a:blip r:embed="rId8"/>
              <a:stretch>
                <a:fillRect/>
              </a:stretch>
            </p:blipFill>
            <p:spPr>
              <a:xfrm>
                <a:off x="6935942" y="2900910"/>
                <a:ext cx="469900" cy="381000"/>
              </a:xfrm>
              <a:prstGeom prst="rect">
                <a:avLst/>
              </a:prstGeom>
            </p:spPr>
          </p:pic>
          <p:pic>
            <p:nvPicPr>
              <p:cNvPr id="88" name="Picture 87">
                <a:extLst>
                  <a:ext uri="{FF2B5EF4-FFF2-40B4-BE49-F238E27FC236}">
                    <a16:creationId xmlns:a16="http://schemas.microsoft.com/office/drawing/2014/main" id="{232CCC69-541B-144C-BA18-3E9D43D6D428}"/>
                  </a:ext>
                </a:extLst>
              </p:cNvPr>
              <p:cNvPicPr>
                <a:picLocks noChangeAspect="1"/>
              </p:cNvPicPr>
              <p:nvPr/>
            </p:nvPicPr>
            <p:blipFill>
              <a:blip r:embed="rId8"/>
              <a:stretch>
                <a:fillRect/>
              </a:stretch>
            </p:blipFill>
            <p:spPr>
              <a:xfrm>
                <a:off x="6935942" y="3500405"/>
                <a:ext cx="469900" cy="381000"/>
              </a:xfrm>
              <a:prstGeom prst="rect">
                <a:avLst/>
              </a:prstGeom>
            </p:spPr>
          </p:pic>
        </p:grpSp>
        <p:grpSp>
          <p:nvGrpSpPr>
            <p:cNvPr id="69" name="Group 68">
              <a:extLst>
                <a:ext uri="{FF2B5EF4-FFF2-40B4-BE49-F238E27FC236}">
                  <a16:creationId xmlns:a16="http://schemas.microsoft.com/office/drawing/2014/main" id="{8727F89F-D495-DE4E-8186-DEC0DA148B31}"/>
                </a:ext>
              </a:extLst>
            </p:cNvPr>
            <p:cNvGrpSpPr/>
            <p:nvPr/>
          </p:nvGrpSpPr>
          <p:grpSpPr>
            <a:xfrm>
              <a:off x="1165594" y="1879858"/>
              <a:ext cx="6812812" cy="2856039"/>
              <a:chOff x="1157213" y="1698617"/>
              <a:chExt cx="6384677" cy="3311166"/>
            </a:xfrm>
          </p:grpSpPr>
          <p:sp>
            <p:nvSpPr>
              <p:cNvPr id="70" name="Rectangle: Rounded Corners 20">
                <a:extLst>
                  <a:ext uri="{FF2B5EF4-FFF2-40B4-BE49-F238E27FC236}">
                    <a16:creationId xmlns:a16="http://schemas.microsoft.com/office/drawing/2014/main" id="{07120FA8-E2E7-8742-A3FC-BF620327F983}"/>
                  </a:ext>
                </a:extLst>
              </p:cNvPr>
              <p:cNvSpPr/>
              <p:nvPr/>
            </p:nvSpPr>
            <p:spPr>
              <a:xfrm>
                <a:off x="4581457" y="1698617"/>
                <a:ext cx="2960433" cy="2671306"/>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Rectangle: Rounded Corners 60">
                <a:extLst>
                  <a:ext uri="{FF2B5EF4-FFF2-40B4-BE49-F238E27FC236}">
                    <a16:creationId xmlns:a16="http://schemas.microsoft.com/office/drawing/2014/main" id="{BD2E601E-7DE3-7C42-B333-F5323E33C08C}"/>
                  </a:ext>
                </a:extLst>
              </p:cNvPr>
              <p:cNvSpPr/>
              <p:nvPr/>
            </p:nvSpPr>
            <p:spPr>
              <a:xfrm>
                <a:off x="1157213" y="1698617"/>
                <a:ext cx="2960433" cy="2671306"/>
              </a:xfrm>
              <a:prstGeom prst="roundRect">
                <a:avLst/>
              </a:prstGeom>
              <a:no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0855EBDE-6095-8A45-BA57-020A33C7554B}"/>
                  </a:ext>
                </a:extLst>
              </p:cNvPr>
              <p:cNvSpPr txBox="1"/>
              <p:nvPr/>
            </p:nvSpPr>
            <p:spPr>
              <a:xfrm>
                <a:off x="1792153" y="4371734"/>
                <a:ext cx="1690554" cy="638049"/>
              </a:xfrm>
              <a:prstGeom prst="rect">
                <a:avLst/>
              </a:prstGeom>
              <a:noFill/>
            </p:spPr>
            <p:txBody>
              <a:bodyPr wrap="non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Picture 1</a:t>
                </a:r>
              </a:p>
            </p:txBody>
          </p:sp>
          <p:sp>
            <p:nvSpPr>
              <p:cNvPr id="73" name="TextBox 72">
                <a:extLst>
                  <a:ext uri="{FF2B5EF4-FFF2-40B4-BE49-F238E27FC236}">
                    <a16:creationId xmlns:a16="http://schemas.microsoft.com/office/drawing/2014/main" id="{7B030700-90E7-4D46-90BB-AED37E08DE4D}"/>
                  </a:ext>
                </a:extLst>
              </p:cNvPr>
              <p:cNvSpPr txBox="1"/>
              <p:nvPr/>
            </p:nvSpPr>
            <p:spPr>
              <a:xfrm>
                <a:off x="5216397" y="4361023"/>
                <a:ext cx="1690554" cy="638049"/>
              </a:xfrm>
              <a:prstGeom prst="rect">
                <a:avLst/>
              </a:prstGeom>
              <a:noFill/>
            </p:spPr>
            <p:txBody>
              <a:bodyPr wrap="none" rtlCol="0">
                <a:spAutoFit/>
              </a:bodyPr>
              <a:lstStyle/>
              <a:p>
                <a:pPr algn="ctr"/>
                <a:r>
                  <a:rPr lang="en-US" dirty="0">
                    <a:latin typeface="Verdana" panose="020B0604030504040204" pitchFamily="34" charset="0"/>
                    <a:ea typeface="Verdana" panose="020B0604030504040204" pitchFamily="34" charset="0"/>
                    <a:cs typeface="Verdana" panose="020B0604030504040204" pitchFamily="34" charset="0"/>
                  </a:rPr>
                  <a:t>Picture 2</a:t>
                </a:r>
              </a:p>
            </p:txBody>
          </p:sp>
        </p:grpSp>
      </p:grpSp>
    </p:spTree>
    <p:extLst>
      <p:ext uri="{BB962C8B-B14F-4D97-AF65-F5344CB8AC3E}">
        <p14:creationId xmlns:p14="http://schemas.microsoft.com/office/powerpoint/2010/main" val="99298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57" grpId="0"/>
      <p:bldP spid="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FB9FB-AFCC-4146-B91F-8AE22A581F69}"/>
              </a:ext>
            </a:extLst>
          </p:cNvPr>
          <p:cNvSpPr>
            <a:spLocks noGrp="1"/>
          </p:cNvSpPr>
          <p:nvPr>
            <p:ph type="title"/>
          </p:nvPr>
        </p:nvSpPr>
        <p:spPr/>
        <p:txBody>
          <a:bodyPr>
            <a:normAutofit/>
          </a:bodyPr>
          <a:lstStyle/>
          <a:p>
            <a:r>
              <a:rPr lang="en-US" sz="3200" dirty="0"/>
              <a:t>RATIO OF PIGS TO PANDAS</a:t>
            </a:r>
          </a:p>
        </p:txBody>
      </p:sp>
      <p:sp>
        <p:nvSpPr>
          <p:cNvPr id="10" name="TextBox 9">
            <a:extLst>
              <a:ext uri="{FF2B5EF4-FFF2-40B4-BE49-F238E27FC236}">
                <a16:creationId xmlns:a16="http://schemas.microsoft.com/office/drawing/2014/main" id="{0F7728BF-ACEF-408C-8882-92B46BFC167D}"/>
              </a:ext>
            </a:extLst>
          </p:cNvPr>
          <p:cNvSpPr txBox="1"/>
          <p:nvPr/>
        </p:nvSpPr>
        <p:spPr>
          <a:xfrm>
            <a:off x="1277858" y="3418174"/>
            <a:ext cx="6588284" cy="430887"/>
          </a:xfrm>
          <a:prstGeom prst="rect">
            <a:avLst/>
          </a:prstGeom>
          <a:noFill/>
        </p:spPr>
        <p:txBody>
          <a:bodyPr wrap="square" rtlCol="0">
            <a:spAutoFit/>
          </a:bodyPr>
          <a:lstStyle/>
          <a:p>
            <a:pPr algn="ctr"/>
            <a:r>
              <a:rPr lang="en-US" sz="2200" i="1" dirty="0">
                <a:solidFill>
                  <a:srgbClr val="0000FF"/>
                </a:solidFill>
                <a:latin typeface="Verdana" panose="020B0604030504040204" pitchFamily="34" charset="0"/>
                <a:ea typeface="Verdana" panose="020B0604030504040204" pitchFamily="34" charset="0"/>
              </a:rPr>
              <a:t>Are the ratios of </a:t>
            </a:r>
            <a:r>
              <a:rPr lang="en-US" sz="2200" b="1" i="1" dirty="0">
                <a:solidFill>
                  <a:srgbClr val="FF3399"/>
                </a:solidFill>
                <a:latin typeface="Verdana" panose="020B0604030504040204" pitchFamily="34" charset="0"/>
                <a:ea typeface="Verdana" panose="020B0604030504040204" pitchFamily="34" charset="0"/>
              </a:rPr>
              <a:t>pigs</a:t>
            </a:r>
            <a:r>
              <a:rPr lang="en-US" sz="2200" i="1" dirty="0">
                <a:solidFill>
                  <a:srgbClr val="0000FF"/>
                </a:solidFill>
                <a:latin typeface="Verdana" panose="020B0604030504040204" pitchFamily="34" charset="0"/>
                <a:ea typeface="Verdana" panose="020B0604030504040204" pitchFamily="34" charset="0"/>
              </a:rPr>
              <a:t> to </a:t>
            </a:r>
            <a:r>
              <a:rPr lang="en-US" sz="2200" b="1" i="1" dirty="0">
                <a:solidFill>
                  <a:schemeClr val="tx1">
                    <a:lumMod val="50000"/>
                    <a:lumOff val="50000"/>
                  </a:schemeClr>
                </a:solidFill>
                <a:latin typeface="Verdana" panose="020B0604030504040204" pitchFamily="34" charset="0"/>
                <a:ea typeface="Verdana" panose="020B0604030504040204" pitchFamily="34" charset="0"/>
              </a:rPr>
              <a:t>pandas</a:t>
            </a:r>
            <a:r>
              <a:rPr lang="en-US" sz="2200" i="1" dirty="0">
                <a:solidFill>
                  <a:srgbClr val="0000FF"/>
                </a:solidFill>
                <a:latin typeface="Verdana" panose="020B0604030504040204" pitchFamily="34" charset="0"/>
                <a:ea typeface="Verdana" panose="020B0604030504040204" pitchFamily="34" charset="0"/>
              </a:rPr>
              <a:t> equivalent?</a:t>
            </a:r>
          </a:p>
        </p:txBody>
      </p:sp>
      <p:grpSp>
        <p:nvGrpSpPr>
          <p:cNvPr id="7" name="Group 6">
            <a:extLst>
              <a:ext uri="{FF2B5EF4-FFF2-40B4-BE49-F238E27FC236}">
                <a16:creationId xmlns:a16="http://schemas.microsoft.com/office/drawing/2014/main" id="{AA5FBD9F-9370-4C60-A6B3-74CD2F7E3A51}"/>
              </a:ext>
            </a:extLst>
          </p:cNvPr>
          <p:cNvGrpSpPr/>
          <p:nvPr/>
        </p:nvGrpSpPr>
        <p:grpSpPr>
          <a:xfrm>
            <a:off x="1898750" y="4842010"/>
            <a:ext cx="920944" cy="634700"/>
            <a:chOff x="2077421" y="4789460"/>
            <a:chExt cx="873262" cy="599816"/>
          </a:xfrm>
        </p:grpSpPr>
        <p:grpSp>
          <p:nvGrpSpPr>
            <p:cNvPr id="18" name="Group 17">
              <a:extLst>
                <a:ext uri="{FF2B5EF4-FFF2-40B4-BE49-F238E27FC236}">
                  <a16:creationId xmlns:a16="http://schemas.microsoft.com/office/drawing/2014/main" id="{49AE651A-407A-42EB-8A3B-14F8DB995088}"/>
                </a:ext>
              </a:extLst>
            </p:cNvPr>
            <p:cNvGrpSpPr>
              <a:grpSpLocks/>
            </p:cNvGrpSpPr>
            <p:nvPr/>
          </p:nvGrpSpPr>
          <p:grpSpPr bwMode="auto">
            <a:xfrm rot="7610978">
              <a:off x="2392100" y="4830693"/>
              <a:ext cx="599816" cy="517350"/>
              <a:chOff x="845" y="5469"/>
              <a:chExt cx="290" cy="360"/>
            </a:xfrm>
          </p:grpSpPr>
          <p:sp>
            <p:nvSpPr>
              <p:cNvPr id="19" name="AutoShape 1923">
                <a:extLst>
                  <a:ext uri="{FF2B5EF4-FFF2-40B4-BE49-F238E27FC236}">
                    <a16:creationId xmlns:a16="http://schemas.microsoft.com/office/drawing/2014/main" id="{3741903F-BB10-4914-99EA-0EB41EAC6654}"/>
                  </a:ext>
                </a:extLst>
              </p:cNvPr>
              <p:cNvSpPr>
                <a:spLocks/>
              </p:cNvSpPr>
              <p:nvPr/>
            </p:nvSpPr>
            <p:spPr bwMode="auto">
              <a:xfrm flipV="1">
                <a:off x="845" y="5539"/>
                <a:ext cx="290" cy="290"/>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rgbClr val="FF3399"/>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dirty="0">
                    <a:effectLst/>
                    <a:latin typeface="Calibri"/>
                    <a:ea typeface="MS Mincho"/>
                    <a:cs typeface="Times New Roman"/>
                  </a:rPr>
                  <a:t> </a:t>
                </a:r>
              </a:p>
            </p:txBody>
          </p:sp>
          <p:cxnSp>
            <p:nvCxnSpPr>
              <p:cNvPr id="20" name="AutoShape 1922">
                <a:extLst>
                  <a:ext uri="{FF2B5EF4-FFF2-40B4-BE49-F238E27FC236}">
                    <a16:creationId xmlns:a16="http://schemas.microsoft.com/office/drawing/2014/main" id="{52A810F0-E3C3-407A-A5AA-A96739ED1BD4}"/>
                  </a:ext>
                </a:extLst>
              </p:cNvPr>
              <p:cNvCxnSpPr>
                <a:cxnSpLocks noChangeShapeType="1"/>
              </p:cNvCxnSpPr>
              <p:nvPr/>
            </p:nvCxnSpPr>
            <p:spPr bwMode="auto">
              <a:xfrm flipV="1">
                <a:off x="1135" y="5469"/>
                <a:ext cx="0" cy="70"/>
              </a:xfrm>
              <a:prstGeom prst="straightConnector1">
                <a:avLst/>
              </a:prstGeom>
              <a:noFill/>
              <a:ln w="28575">
                <a:solidFill>
                  <a:srgbClr val="FF3399"/>
                </a:solidFill>
                <a:round/>
                <a:headEnd/>
                <a:tailEnd type="triangle" w="med" len="med"/>
              </a:ln>
              <a:extLst>
                <a:ext uri="{909E8E84-426E-40DD-AFC4-6F175D3DCCD1}">
                  <a14:hiddenFill xmlns:a14="http://schemas.microsoft.com/office/drawing/2010/main">
                    <a:noFill/>
                  </a14:hiddenFill>
                </a:ext>
              </a:extLst>
            </p:spPr>
          </p:cxnSp>
        </p:grpSp>
        <p:graphicFrame>
          <p:nvGraphicFramePr>
            <p:cNvPr id="21" name="Object 20">
              <a:extLst>
                <a:ext uri="{FF2B5EF4-FFF2-40B4-BE49-F238E27FC236}">
                  <a16:creationId xmlns:a16="http://schemas.microsoft.com/office/drawing/2014/main" id="{4941B502-BF24-48E0-A4F0-64CE2DF73EA2}"/>
                </a:ext>
              </a:extLst>
            </p:cNvPr>
            <p:cNvGraphicFramePr>
              <a:graphicFrameLocks noChangeAspect="1"/>
            </p:cNvGraphicFramePr>
            <p:nvPr/>
          </p:nvGraphicFramePr>
          <p:xfrm>
            <a:off x="2077421" y="4942392"/>
            <a:ext cx="352336" cy="257248"/>
          </p:xfrm>
          <a:graphic>
            <a:graphicData uri="http://schemas.openxmlformats.org/presentationml/2006/ole">
              <mc:AlternateContent xmlns:mc="http://schemas.openxmlformats.org/markup-compatibility/2006">
                <mc:Choice xmlns:v="urn:schemas-microsoft-com:vml" Requires="v">
                  <p:oleObj spid="_x0000_s33830" name="Equation" r:id="rId4" imgW="330120" imgH="241200" progId="Equation.DSMT4">
                    <p:embed/>
                  </p:oleObj>
                </mc:Choice>
                <mc:Fallback>
                  <p:oleObj name="Equation" r:id="rId4" imgW="330120" imgH="241200" progId="Equation.DSMT4">
                    <p:embed/>
                    <p:pic>
                      <p:nvPicPr>
                        <p:cNvPr id="21" name="Object 20">
                          <a:extLst>
                            <a:ext uri="{FF2B5EF4-FFF2-40B4-BE49-F238E27FC236}">
                              <a16:creationId xmlns:a16="http://schemas.microsoft.com/office/drawing/2014/main" id="{4941B502-BF24-48E0-A4F0-64CE2DF73EA2}"/>
                            </a:ext>
                          </a:extLst>
                        </p:cNvPr>
                        <p:cNvPicPr/>
                        <p:nvPr/>
                      </p:nvPicPr>
                      <p:blipFill>
                        <a:blip r:embed="rId5"/>
                        <a:stretch>
                          <a:fillRect/>
                        </a:stretch>
                      </p:blipFill>
                      <p:spPr>
                        <a:xfrm>
                          <a:off x="2077421" y="4942392"/>
                          <a:ext cx="352336" cy="257248"/>
                        </a:xfrm>
                        <a:prstGeom prst="rect">
                          <a:avLst/>
                        </a:prstGeom>
                      </p:spPr>
                    </p:pic>
                  </p:oleObj>
                </mc:Fallback>
              </mc:AlternateContent>
            </a:graphicData>
          </a:graphic>
        </p:graphicFrame>
      </p:grpSp>
      <p:grpSp>
        <p:nvGrpSpPr>
          <p:cNvPr id="8" name="Group 7">
            <a:extLst>
              <a:ext uri="{FF2B5EF4-FFF2-40B4-BE49-F238E27FC236}">
                <a16:creationId xmlns:a16="http://schemas.microsoft.com/office/drawing/2014/main" id="{511A9F88-D247-478C-BCC2-02AC29889B4F}"/>
              </a:ext>
            </a:extLst>
          </p:cNvPr>
          <p:cNvGrpSpPr/>
          <p:nvPr/>
        </p:nvGrpSpPr>
        <p:grpSpPr>
          <a:xfrm>
            <a:off x="3544918" y="4806340"/>
            <a:ext cx="1056682" cy="670370"/>
            <a:chOff x="3513388" y="4748053"/>
            <a:chExt cx="1056682" cy="670370"/>
          </a:xfrm>
        </p:grpSpPr>
        <p:grpSp>
          <p:nvGrpSpPr>
            <p:cNvPr id="15" name="Group 14">
              <a:extLst>
                <a:ext uri="{FF2B5EF4-FFF2-40B4-BE49-F238E27FC236}">
                  <a16:creationId xmlns:a16="http://schemas.microsoft.com/office/drawing/2014/main" id="{01D4E196-84E4-4472-867B-7621101A82E7}"/>
                </a:ext>
              </a:extLst>
            </p:cNvPr>
            <p:cNvGrpSpPr>
              <a:grpSpLocks/>
            </p:cNvGrpSpPr>
            <p:nvPr/>
          </p:nvGrpSpPr>
          <p:grpSpPr bwMode="auto">
            <a:xfrm rot="13989022" flipH="1">
              <a:off x="3472155" y="4859840"/>
              <a:ext cx="599816" cy="517350"/>
              <a:chOff x="845" y="5469"/>
              <a:chExt cx="290" cy="360"/>
            </a:xfrm>
          </p:grpSpPr>
          <p:sp>
            <p:nvSpPr>
              <p:cNvPr id="16" name="AutoShape 1920">
                <a:extLst>
                  <a:ext uri="{FF2B5EF4-FFF2-40B4-BE49-F238E27FC236}">
                    <a16:creationId xmlns:a16="http://schemas.microsoft.com/office/drawing/2014/main" id="{82A73035-60B6-43B8-A816-9BA2EC282549}"/>
                  </a:ext>
                </a:extLst>
              </p:cNvPr>
              <p:cNvSpPr>
                <a:spLocks/>
              </p:cNvSpPr>
              <p:nvPr/>
            </p:nvSpPr>
            <p:spPr bwMode="auto">
              <a:xfrm flipV="1">
                <a:off x="845" y="5539"/>
                <a:ext cx="290" cy="290"/>
              </a:xfrm>
              <a:custGeom>
                <a:avLst/>
                <a:gdLst>
                  <a:gd name="T0" fmla="*/ 0 w 21600"/>
                  <a:gd name="T1" fmla="*/ 0 h 21600"/>
                  <a:gd name="T2" fmla="*/ 4 w 21600"/>
                  <a:gd name="T3" fmla="*/ 4 h 21600"/>
                  <a:gd name="T4" fmla="*/ 0 w 21600"/>
                  <a:gd name="T5" fmla="*/ 4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lumMod val="50000"/>
                    <a:lumOff val="50000"/>
                  </a:schemeClr>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100">
                    <a:effectLst/>
                    <a:latin typeface="Calibri"/>
                    <a:ea typeface="MS Mincho"/>
                    <a:cs typeface="Times New Roman"/>
                  </a:rPr>
                  <a:t> </a:t>
                </a:r>
              </a:p>
            </p:txBody>
          </p:sp>
          <p:cxnSp>
            <p:nvCxnSpPr>
              <p:cNvPr id="17" name="AutoShape 1919">
                <a:extLst>
                  <a:ext uri="{FF2B5EF4-FFF2-40B4-BE49-F238E27FC236}">
                    <a16:creationId xmlns:a16="http://schemas.microsoft.com/office/drawing/2014/main" id="{0E016768-962E-4BFE-BC20-7811B2C40B3D}"/>
                  </a:ext>
                </a:extLst>
              </p:cNvPr>
              <p:cNvCxnSpPr>
                <a:cxnSpLocks noChangeShapeType="1"/>
              </p:cNvCxnSpPr>
              <p:nvPr/>
            </p:nvCxnSpPr>
            <p:spPr bwMode="auto">
              <a:xfrm flipV="1">
                <a:off x="1135" y="5469"/>
                <a:ext cx="0" cy="70"/>
              </a:xfrm>
              <a:prstGeom prst="straightConnector1">
                <a:avLst/>
              </a:prstGeom>
              <a:noFill/>
              <a:ln w="28575">
                <a:solidFill>
                  <a:schemeClr val="tx1">
                    <a:lumMod val="50000"/>
                    <a:lumOff val="50000"/>
                  </a:schemeClr>
                </a:solidFill>
                <a:round/>
                <a:headEnd/>
                <a:tailEnd type="triangle" w="med" len="med"/>
              </a:ln>
              <a:extLst>
                <a:ext uri="{909E8E84-426E-40DD-AFC4-6F175D3DCCD1}">
                  <a14:hiddenFill xmlns:a14="http://schemas.microsoft.com/office/drawing/2010/main">
                    <a:noFill/>
                  </a14:hiddenFill>
                </a:ext>
              </a:extLst>
            </p:spPr>
          </p:cxnSp>
        </p:grpSp>
        <p:graphicFrame>
          <p:nvGraphicFramePr>
            <p:cNvPr id="22" name="Object 21">
              <a:extLst>
                <a:ext uri="{FF2B5EF4-FFF2-40B4-BE49-F238E27FC236}">
                  <a16:creationId xmlns:a16="http://schemas.microsoft.com/office/drawing/2014/main" id="{60489D5E-A785-4013-B722-811BDDE41ACC}"/>
                </a:ext>
              </a:extLst>
            </p:cNvPr>
            <p:cNvGraphicFramePr>
              <a:graphicFrameLocks noChangeAspect="1"/>
            </p:cNvGraphicFramePr>
            <p:nvPr/>
          </p:nvGraphicFramePr>
          <p:xfrm>
            <a:off x="4036670" y="4748053"/>
            <a:ext cx="533400" cy="622300"/>
          </p:xfrm>
          <a:graphic>
            <a:graphicData uri="http://schemas.openxmlformats.org/presentationml/2006/ole">
              <mc:AlternateContent xmlns:mc="http://schemas.openxmlformats.org/markup-compatibility/2006">
                <mc:Choice xmlns:v="urn:schemas-microsoft-com:vml" Requires="v">
                  <p:oleObj spid="_x0000_s33831" name="Equation" r:id="rId6" imgW="533160" imgH="622080" progId="Equation.DSMT4">
                    <p:embed/>
                  </p:oleObj>
                </mc:Choice>
                <mc:Fallback>
                  <p:oleObj name="Equation" r:id="rId6" imgW="533160" imgH="622080" progId="Equation.DSMT4">
                    <p:embed/>
                    <p:pic>
                      <p:nvPicPr>
                        <p:cNvPr id="22" name="Object 21">
                          <a:extLst>
                            <a:ext uri="{FF2B5EF4-FFF2-40B4-BE49-F238E27FC236}">
                              <a16:creationId xmlns:a16="http://schemas.microsoft.com/office/drawing/2014/main" id="{60489D5E-A785-4013-B722-811BDDE41ACC}"/>
                            </a:ext>
                          </a:extLst>
                        </p:cNvPr>
                        <p:cNvPicPr>
                          <a:picLocks noChangeAspect="1" noChangeArrowheads="1"/>
                        </p:cNvPicPr>
                        <p:nvPr/>
                      </p:nvPicPr>
                      <p:blipFill>
                        <a:blip r:embed="rId7"/>
                        <a:srcRect/>
                        <a:stretch>
                          <a:fillRect/>
                        </a:stretch>
                      </p:blipFill>
                      <p:spPr bwMode="auto">
                        <a:xfrm>
                          <a:off x="4036670" y="4748053"/>
                          <a:ext cx="533400" cy="622300"/>
                        </a:xfrm>
                        <a:prstGeom prst="rect">
                          <a:avLst/>
                        </a:prstGeom>
                        <a:noFill/>
                        <a:ln>
                          <a:noFill/>
                        </a:ln>
                      </p:spPr>
                    </p:pic>
                  </p:oleObj>
                </mc:Fallback>
              </mc:AlternateContent>
            </a:graphicData>
          </a:graphic>
        </p:graphicFrame>
      </p:grpSp>
      <p:grpSp>
        <p:nvGrpSpPr>
          <p:cNvPr id="36" name="Group 35">
            <a:extLst>
              <a:ext uri="{FF2B5EF4-FFF2-40B4-BE49-F238E27FC236}">
                <a16:creationId xmlns:a16="http://schemas.microsoft.com/office/drawing/2014/main" id="{6B7AAB8D-FFAC-1B41-9B91-D24973B8AD5F}"/>
              </a:ext>
            </a:extLst>
          </p:cNvPr>
          <p:cNvGrpSpPr/>
          <p:nvPr/>
        </p:nvGrpSpPr>
        <p:grpSpPr>
          <a:xfrm>
            <a:off x="2254502" y="1259974"/>
            <a:ext cx="4634996" cy="1959935"/>
            <a:chOff x="2254502" y="1259974"/>
            <a:chExt cx="4634996" cy="1959935"/>
          </a:xfrm>
        </p:grpSpPr>
        <p:pic>
          <p:nvPicPr>
            <p:cNvPr id="33" name="Picture 32">
              <a:extLst>
                <a:ext uri="{FF2B5EF4-FFF2-40B4-BE49-F238E27FC236}">
                  <a16:creationId xmlns:a16="http://schemas.microsoft.com/office/drawing/2014/main" id="{22972C4A-90C2-C84D-AE9A-E4DBD7507209}"/>
                </a:ext>
              </a:extLst>
            </p:cNvPr>
            <p:cNvPicPr>
              <a:picLocks noChangeAspect="1"/>
            </p:cNvPicPr>
            <p:nvPr/>
          </p:nvPicPr>
          <p:blipFill>
            <a:blip r:embed="rId8"/>
            <a:stretch>
              <a:fillRect/>
            </a:stretch>
          </p:blipFill>
          <p:spPr>
            <a:xfrm>
              <a:off x="3011858" y="2193242"/>
              <a:ext cx="431800" cy="444500"/>
            </a:xfrm>
            <a:prstGeom prst="rect">
              <a:avLst/>
            </a:prstGeom>
          </p:spPr>
        </p:pic>
        <p:pic>
          <p:nvPicPr>
            <p:cNvPr id="35" name="Picture 34">
              <a:extLst>
                <a:ext uri="{FF2B5EF4-FFF2-40B4-BE49-F238E27FC236}">
                  <a16:creationId xmlns:a16="http://schemas.microsoft.com/office/drawing/2014/main" id="{6B47F6EF-D90D-064B-9779-850F6353CC4D}"/>
                </a:ext>
              </a:extLst>
            </p:cNvPr>
            <p:cNvPicPr>
              <a:picLocks noChangeAspect="1"/>
            </p:cNvPicPr>
            <p:nvPr/>
          </p:nvPicPr>
          <p:blipFill>
            <a:blip r:embed="rId9"/>
            <a:stretch>
              <a:fillRect/>
            </a:stretch>
          </p:blipFill>
          <p:spPr>
            <a:xfrm>
              <a:off x="2890028" y="1482905"/>
              <a:ext cx="393700" cy="431800"/>
            </a:xfrm>
            <a:prstGeom prst="rect">
              <a:avLst/>
            </a:prstGeom>
          </p:spPr>
        </p:pic>
        <p:pic>
          <p:nvPicPr>
            <p:cNvPr id="63" name="Picture 62">
              <a:extLst>
                <a:ext uri="{FF2B5EF4-FFF2-40B4-BE49-F238E27FC236}">
                  <a16:creationId xmlns:a16="http://schemas.microsoft.com/office/drawing/2014/main" id="{463E9C7E-C18A-B849-9995-6CF1218F3381}"/>
                </a:ext>
              </a:extLst>
            </p:cNvPr>
            <p:cNvPicPr>
              <a:picLocks noChangeAspect="1"/>
            </p:cNvPicPr>
            <p:nvPr/>
          </p:nvPicPr>
          <p:blipFill>
            <a:blip r:embed="rId9"/>
            <a:stretch>
              <a:fillRect/>
            </a:stretch>
          </p:blipFill>
          <p:spPr>
            <a:xfrm>
              <a:off x="4987713" y="1473067"/>
              <a:ext cx="393700" cy="431800"/>
            </a:xfrm>
            <a:prstGeom prst="rect">
              <a:avLst/>
            </a:prstGeom>
          </p:spPr>
        </p:pic>
        <p:pic>
          <p:nvPicPr>
            <p:cNvPr id="71" name="Picture 70">
              <a:extLst>
                <a:ext uri="{FF2B5EF4-FFF2-40B4-BE49-F238E27FC236}">
                  <a16:creationId xmlns:a16="http://schemas.microsoft.com/office/drawing/2014/main" id="{E8C10EE9-B088-BA49-BE91-0624BE2673B6}"/>
                </a:ext>
              </a:extLst>
            </p:cNvPr>
            <p:cNvPicPr>
              <a:picLocks noChangeAspect="1"/>
            </p:cNvPicPr>
            <p:nvPr/>
          </p:nvPicPr>
          <p:blipFill>
            <a:blip r:embed="rId9"/>
            <a:stretch>
              <a:fillRect/>
            </a:stretch>
          </p:blipFill>
          <p:spPr>
            <a:xfrm>
              <a:off x="6364286" y="1501337"/>
              <a:ext cx="393700" cy="431800"/>
            </a:xfrm>
            <a:prstGeom prst="rect">
              <a:avLst/>
            </a:prstGeom>
          </p:spPr>
        </p:pic>
        <p:pic>
          <p:nvPicPr>
            <p:cNvPr id="73" name="Picture 72">
              <a:extLst>
                <a:ext uri="{FF2B5EF4-FFF2-40B4-BE49-F238E27FC236}">
                  <a16:creationId xmlns:a16="http://schemas.microsoft.com/office/drawing/2014/main" id="{F8AA23E2-402C-F24C-B25C-8F15613DF556}"/>
                </a:ext>
              </a:extLst>
            </p:cNvPr>
            <p:cNvPicPr>
              <a:picLocks noChangeAspect="1"/>
            </p:cNvPicPr>
            <p:nvPr/>
          </p:nvPicPr>
          <p:blipFill>
            <a:blip r:embed="rId8"/>
            <a:stretch>
              <a:fillRect/>
            </a:stretch>
          </p:blipFill>
          <p:spPr>
            <a:xfrm>
              <a:off x="3574472" y="1519409"/>
              <a:ext cx="431800" cy="444500"/>
            </a:xfrm>
            <a:prstGeom prst="rect">
              <a:avLst/>
            </a:prstGeom>
          </p:spPr>
        </p:pic>
        <p:pic>
          <p:nvPicPr>
            <p:cNvPr id="75" name="Picture 74">
              <a:extLst>
                <a:ext uri="{FF2B5EF4-FFF2-40B4-BE49-F238E27FC236}">
                  <a16:creationId xmlns:a16="http://schemas.microsoft.com/office/drawing/2014/main" id="{CFAC8AB5-D2AF-1648-961A-A7D3036856F6}"/>
                </a:ext>
              </a:extLst>
            </p:cNvPr>
            <p:cNvPicPr>
              <a:picLocks noChangeAspect="1"/>
            </p:cNvPicPr>
            <p:nvPr/>
          </p:nvPicPr>
          <p:blipFill>
            <a:blip r:embed="rId8"/>
            <a:stretch>
              <a:fillRect/>
            </a:stretch>
          </p:blipFill>
          <p:spPr>
            <a:xfrm>
              <a:off x="5675381" y="1474460"/>
              <a:ext cx="431800" cy="444500"/>
            </a:xfrm>
            <a:prstGeom prst="rect">
              <a:avLst/>
            </a:prstGeom>
          </p:spPr>
        </p:pic>
        <p:pic>
          <p:nvPicPr>
            <p:cNvPr id="79" name="Picture 78">
              <a:extLst>
                <a:ext uri="{FF2B5EF4-FFF2-40B4-BE49-F238E27FC236}">
                  <a16:creationId xmlns:a16="http://schemas.microsoft.com/office/drawing/2014/main" id="{7DC7C625-48FA-5948-8A06-F24EED02865E}"/>
                </a:ext>
              </a:extLst>
            </p:cNvPr>
            <p:cNvPicPr>
              <a:picLocks noChangeAspect="1"/>
            </p:cNvPicPr>
            <p:nvPr/>
          </p:nvPicPr>
          <p:blipFill>
            <a:blip r:embed="rId8"/>
            <a:stretch>
              <a:fillRect/>
            </a:stretch>
          </p:blipFill>
          <p:spPr>
            <a:xfrm>
              <a:off x="5122948" y="2136589"/>
              <a:ext cx="431800" cy="444500"/>
            </a:xfrm>
            <a:prstGeom prst="rect">
              <a:avLst/>
            </a:prstGeom>
          </p:spPr>
        </p:pic>
        <p:pic>
          <p:nvPicPr>
            <p:cNvPr id="80" name="Picture 79">
              <a:extLst>
                <a:ext uri="{FF2B5EF4-FFF2-40B4-BE49-F238E27FC236}">
                  <a16:creationId xmlns:a16="http://schemas.microsoft.com/office/drawing/2014/main" id="{57F41914-0D41-1743-BCC2-02CF9309CA83}"/>
                </a:ext>
              </a:extLst>
            </p:cNvPr>
            <p:cNvPicPr>
              <a:picLocks noChangeAspect="1"/>
            </p:cNvPicPr>
            <p:nvPr/>
          </p:nvPicPr>
          <p:blipFill>
            <a:blip r:embed="rId8"/>
            <a:stretch>
              <a:fillRect/>
            </a:stretch>
          </p:blipFill>
          <p:spPr>
            <a:xfrm>
              <a:off x="6025937" y="2170523"/>
              <a:ext cx="431800" cy="444500"/>
            </a:xfrm>
            <a:prstGeom prst="rect">
              <a:avLst/>
            </a:prstGeom>
          </p:spPr>
        </p:pic>
        <p:grpSp>
          <p:nvGrpSpPr>
            <p:cNvPr id="59" name="Group 58">
              <a:extLst>
                <a:ext uri="{FF2B5EF4-FFF2-40B4-BE49-F238E27FC236}">
                  <a16:creationId xmlns:a16="http://schemas.microsoft.com/office/drawing/2014/main" id="{44D0E506-9BB9-4F1E-B5E5-89803E9292CC}"/>
                </a:ext>
              </a:extLst>
            </p:cNvPr>
            <p:cNvGrpSpPr/>
            <p:nvPr/>
          </p:nvGrpSpPr>
          <p:grpSpPr>
            <a:xfrm>
              <a:off x="2254502" y="1259974"/>
              <a:ext cx="4634996" cy="1959935"/>
              <a:chOff x="-6119102" y="280007"/>
              <a:chExt cx="4634996" cy="1959935"/>
            </a:xfrm>
          </p:grpSpPr>
          <p:sp>
            <p:nvSpPr>
              <p:cNvPr id="51" name="Rectangle: Rounded Corners 50">
                <a:extLst>
                  <a:ext uri="{FF2B5EF4-FFF2-40B4-BE49-F238E27FC236}">
                    <a16:creationId xmlns:a16="http://schemas.microsoft.com/office/drawing/2014/main" id="{0B0707EA-71CC-4392-BDD7-BFF0D8A4D4C7}"/>
                  </a:ext>
                </a:extLst>
              </p:cNvPr>
              <p:cNvSpPr/>
              <p:nvPr/>
            </p:nvSpPr>
            <p:spPr>
              <a:xfrm>
                <a:off x="-3633251" y="280007"/>
                <a:ext cx="2149145" cy="1567580"/>
              </a:xfrm>
              <a:prstGeom prst="roundRect">
                <a:avLst/>
              </a:prstGeom>
              <a:no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3" name="Rectangle: Rounded Corners 52">
                <a:extLst>
                  <a:ext uri="{FF2B5EF4-FFF2-40B4-BE49-F238E27FC236}">
                    <a16:creationId xmlns:a16="http://schemas.microsoft.com/office/drawing/2014/main" id="{213237BB-DAB5-430B-BAD3-29E97C2C681E}"/>
                  </a:ext>
                </a:extLst>
              </p:cNvPr>
              <p:cNvSpPr/>
              <p:nvPr/>
            </p:nvSpPr>
            <p:spPr>
              <a:xfrm>
                <a:off x="-6119102" y="280007"/>
                <a:ext cx="2149145" cy="1567580"/>
              </a:xfrm>
              <a:prstGeom prst="roundRect">
                <a:avLst/>
              </a:prstGeom>
              <a:noFill/>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EF3CDC83-42BD-4269-8BC8-05DF51B85A60}"/>
                  </a:ext>
                </a:extLst>
              </p:cNvPr>
              <p:cNvSpPr txBox="1"/>
              <p:nvPr/>
            </p:nvSpPr>
            <p:spPr>
              <a:xfrm>
                <a:off x="-5796126" y="1870610"/>
                <a:ext cx="1566015" cy="369332"/>
              </a:xfrm>
              <a:prstGeom prst="rect">
                <a:avLst/>
              </a:prstGeom>
              <a:noFill/>
            </p:spPr>
            <p:txBody>
              <a:bodyPr wrap="square" rtlCol="0">
                <a:spAutoFit/>
              </a:bodyPr>
              <a:lstStyle/>
              <a:p>
                <a:pPr algn="ctr"/>
                <a:r>
                  <a:rPr lang="en-US" dirty="0"/>
                  <a:t>Picture 3</a:t>
                </a:r>
              </a:p>
            </p:txBody>
          </p:sp>
          <p:sp>
            <p:nvSpPr>
              <p:cNvPr id="55" name="TextBox 54">
                <a:extLst>
                  <a:ext uri="{FF2B5EF4-FFF2-40B4-BE49-F238E27FC236}">
                    <a16:creationId xmlns:a16="http://schemas.microsoft.com/office/drawing/2014/main" id="{B23639E3-1FD9-4992-87C7-AB7C240F7B50}"/>
                  </a:ext>
                </a:extLst>
              </p:cNvPr>
              <p:cNvSpPr txBox="1"/>
              <p:nvPr/>
            </p:nvSpPr>
            <p:spPr>
              <a:xfrm>
                <a:off x="-3307259" y="1842365"/>
                <a:ext cx="1566015" cy="369332"/>
              </a:xfrm>
              <a:prstGeom prst="rect">
                <a:avLst/>
              </a:prstGeom>
              <a:noFill/>
            </p:spPr>
            <p:txBody>
              <a:bodyPr wrap="square" rtlCol="0">
                <a:spAutoFit/>
              </a:bodyPr>
              <a:lstStyle/>
              <a:p>
                <a:pPr algn="ctr"/>
                <a:r>
                  <a:rPr lang="en-US" dirty="0"/>
                  <a:t>Picture 4</a:t>
                </a:r>
              </a:p>
            </p:txBody>
          </p:sp>
        </p:grpSp>
      </p:grpSp>
      <p:grpSp>
        <p:nvGrpSpPr>
          <p:cNvPr id="9" name="Group 8">
            <a:extLst>
              <a:ext uri="{FF2B5EF4-FFF2-40B4-BE49-F238E27FC236}">
                <a16:creationId xmlns:a16="http://schemas.microsoft.com/office/drawing/2014/main" id="{9A19D76E-E8D3-45F7-9094-56F3C2084F90}"/>
              </a:ext>
            </a:extLst>
          </p:cNvPr>
          <p:cNvGrpSpPr/>
          <p:nvPr/>
        </p:nvGrpSpPr>
        <p:grpSpPr>
          <a:xfrm>
            <a:off x="678663" y="1839350"/>
            <a:ext cx="8073886" cy="461665"/>
            <a:chOff x="678663" y="1839350"/>
            <a:chExt cx="8073886" cy="461665"/>
          </a:xfrm>
        </p:grpSpPr>
        <p:grpSp>
          <p:nvGrpSpPr>
            <p:cNvPr id="5" name="Group 4">
              <a:extLst>
                <a:ext uri="{FF2B5EF4-FFF2-40B4-BE49-F238E27FC236}">
                  <a16:creationId xmlns:a16="http://schemas.microsoft.com/office/drawing/2014/main" id="{FEA9DCED-6276-4823-B585-750B12D76ACB}"/>
                </a:ext>
              </a:extLst>
            </p:cNvPr>
            <p:cNvGrpSpPr/>
            <p:nvPr/>
          </p:nvGrpSpPr>
          <p:grpSpPr>
            <a:xfrm>
              <a:off x="678663" y="1839350"/>
              <a:ext cx="1441479" cy="461665"/>
              <a:chOff x="668153" y="2123128"/>
              <a:chExt cx="1441479" cy="461665"/>
            </a:xfrm>
          </p:grpSpPr>
          <p:sp>
            <p:nvSpPr>
              <p:cNvPr id="23" name="TextBox 22">
                <a:extLst>
                  <a:ext uri="{FF2B5EF4-FFF2-40B4-BE49-F238E27FC236}">
                    <a16:creationId xmlns:a16="http://schemas.microsoft.com/office/drawing/2014/main" id="{4EC35294-21B6-48EE-9986-8B8F6E93BDFF}"/>
                  </a:ext>
                </a:extLst>
              </p:cNvPr>
              <p:cNvSpPr txBox="1"/>
              <p:nvPr/>
            </p:nvSpPr>
            <p:spPr>
              <a:xfrm>
                <a:off x="668153" y="2123128"/>
                <a:ext cx="998373" cy="461665"/>
              </a:xfrm>
              <a:prstGeom prst="rect">
                <a:avLst/>
              </a:prstGeom>
              <a:noFill/>
              <a:ln>
                <a:noFill/>
              </a:ln>
            </p:spPr>
            <p:txBody>
              <a:bodyPr wrap="square" rtlCol="0">
                <a:spAutoFit/>
              </a:bodyPr>
              <a:lstStyle/>
              <a:p>
                <a:r>
                  <a:rPr lang="en-US" sz="2400" dirty="0">
                    <a:solidFill>
                      <a:srgbClr val="FF3399"/>
                    </a:solidFill>
                    <a:latin typeface="Verdana" panose="020B0604030504040204" pitchFamily="34" charset="0"/>
                    <a:ea typeface="Verdana" panose="020B0604030504040204" pitchFamily="34" charset="0"/>
                  </a:rPr>
                  <a:t>1 </a:t>
                </a:r>
                <a:r>
                  <a:rPr lang="en-US" sz="2400" dirty="0">
                    <a:solidFill>
                      <a:schemeClr val="accent2">
                        <a:lumMod val="75000"/>
                      </a:schemeClr>
                    </a:solidFill>
                    <a:latin typeface="Verdana" panose="020B0604030504040204" pitchFamily="34" charset="0"/>
                    <a:ea typeface="Verdana" panose="020B0604030504040204" pitchFamily="34" charset="0"/>
                  </a:rPr>
                  <a:t>: </a:t>
                </a:r>
                <a:r>
                  <a:rPr lang="en-US" sz="2400" dirty="0">
                    <a:solidFill>
                      <a:schemeClr val="tx1">
                        <a:lumMod val="50000"/>
                        <a:lumOff val="50000"/>
                      </a:schemeClr>
                    </a:solidFill>
                    <a:latin typeface="Verdana" panose="020B0604030504040204" pitchFamily="34" charset="0"/>
                    <a:ea typeface="Verdana" panose="020B0604030504040204" pitchFamily="34" charset="0"/>
                  </a:rPr>
                  <a:t>2</a:t>
                </a:r>
              </a:p>
            </p:txBody>
          </p:sp>
          <p:cxnSp>
            <p:nvCxnSpPr>
              <p:cNvPr id="24" name="Straight Arrow Connector 23">
                <a:extLst>
                  <a:ext uri="{FF2B5EF4-FFF2-40B4-BE49-F238E27FC236}">
                    <a16:creationId xmlns:a16="http://schemas.microsoft.com/office/drawing/2014/main" id="{EB231915-6DC6-47A1-B4FA-EB2C7CEA29E2}"/>
                  </a:ext>
                </a:extLst>
              </p:cNvPr>
              <p:cNvCxnSpPr>
                <a:cxnSpLocks/>
              </p:cNvCxnSpPr>
              <p:nvPr/>
            </p:nvCxnSpPr>
            <p:spPr>
              <a:xfrm>
                <a:off x="1555503" y="2354092"/>
                <a:ext cx="554129"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BB062021-3445-4ED3-92E9-536101D8719C}"/>
                </a:ext>
              </a:extLst>
            </p:cNvPr>
            <p:cNvGrpSpPr/>
            <p:nvPr/>
          </p:nvGrpSpPr>
          <p:grpSpPr>
            <a:xfrm>
              <a:off x="7020173" y="1839350"/>
              <a:ext cx="1732376" cy="461665"/>
              <a:chOff x="6988643" y="2123859"/>
              <a:chExt cx="1732376" cy="461665"/>
            </a:xfrm>
          </p:grpSpPr>
          <p:cxnSp>
            <p:nvCxnSpPr>
              <p:cNvPr id="26" name="Straight Arrow Connector 25">
                <a:extLst>
                  <a:ext uri="{FF2B5EF4-FFF2-40B4-BE49-F238E27FC236}">
                    <a16:creationId xmlns:a16="http://schemas.microsoft.com/office/drawing/2014/main" id="{6ED43CF3-9511-42FC-BDBE-1FAE83883319}"/>
                  </a:ext>
                </a:extLst>
              </p:cNvPr>
              <p:cNvCxnSpPr>
                <a:cxnSpLocks/>
              </p:cNvCxnSpPr>
              <p:nvPr/>
            </p:nvCxnSpPr>
            <p:spPr>
              <a:xfrm flipH="1">
                <a:off x="6988643" y="2354692"/>
                <a:ext cx="639592" cy="751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76" name="TextBox 75">
                <a:extLst>
                  <a:ext uri="{FF2B5EF4-FFF2-40B4-BE49-F238E27FC236}">
                    <a16:creationId xmlns:a16="http://schemas.microsoft.com/office/drawing/2014/main" id="{CE501260-A173-41C1-B045-59392BB576F1}"/>
                  </a:ext>
                </a:extLst>
              </p:cNvPr>
              <p:cNvSpPr txBox="1"/>
              <p:nvPr/>
            </p:nvSpPr>
            <p:spPr>
              <a:xfrm>
                <a:off x="7722646" y="2123859"/>
                <a:ext cx="998373" cy="461665"/>
              </a:xfrm>
              <a:prstGeom prst="rect">
                <a:avLst/>
              </a:prstGeom>
              <a:noFill/>
              <a:ln>
                <a:noFill/>
              </a:ln>
            </p:spPr>
            <p:txBody>
              <a:bodyPr wrap="square" rtlCol="0">
                <a:spAutoFit/>
              </a:bodyPr>
              <a:lstStyle/>
              <a:p>
                <a:r>
                  <a:rPr lang="en-US" sz="2400" dirty="0">
                    <a:solidFill>
                      <a:srgbClr val="FF3399"/>
                    </a:solidFill>
                    <a:latin typeface="Verdana" panose="020B0604030504040204" pitchFamily="34" charset="0"/>
                    <a:ea typeface="Verdana" panose="020B0604030504040204" pitchFamily="34" charset="0"/>
                  </a:rPr>
                  <a:t>2 </a:t>
                </a:r>
                <a:r>
                  <a:rPr lang="en-US" sz="2400" dirty="0">
                    <a:solidFill>
                      <a:schemeClr val="accent2">
                        <a:lumMod val="75000"/>
                      </a:schemeClr>
                    </a:solidFill>
                    <a:latin typeface="Verdana" panose="020B0604030504040204" pitchFamily="34" charset="0"/>
                    <a:ea typeface="Verdana" panose="020B0604030504040204" pitchFamily="34" charset="0"/>
                  </a:rPr>
                  <a:t>: </a:t>
                </a:r>
                <a:r>
                  <a:rPr lang="en-US" sz="2400" dirty="0">
                    <a:solidFill>
                      <a:schemeClr val="tx1">
                        <a:lumMod val="50000"/>
                        <a:lumOff val="50000"/>
                      </a:schemeClr>
                    </a:solidFill>
                    <a:latin typeface="Verdana" panose="020B0604030504040204" pitchFamily="34" charset="0"/>
                    <a:ea typeface="Verdana" panose="020B0604030504040204" pitchFamily="34" charset="0"/>
                  </a:rPr>
                  <a:t>3</a:t>
                </a:r>
              </a:p>
            </p:txBody>
          </p:sp>
        </p:grpSp>
      </p:grpSp>
      <p:grpSp>
        <p:nvGrpSpPr>
          <p:cNvPr id="28" name="Group 27">
            <a:extLst>
              <a:ext uri="{FF2B5EF4-FFF2-40B4-BE49-F238E27FC236}">
                <a16:creationId xmlns:a16="http://schemas.microsoft.com/office/drawing/2014/main" id="{49E7A635-F9AE-482F-B54B-B59158D79430}"/>
              </a:ext>
            </a:extLst>
          </p:cNvPr>
          <p:cNvGrpSpPr/>
          <p:nvPr/>
        </p:nvGrpSpPr>
        <p:grpSpPr>
          <a:xfrm>
            <a:off x="1843077" y="4246327"/>
            <a:ext cx="6115059" cy="2044596"/>
            <a:chOff x="1928571" y="4335898"/>
            <a:chExt cx="6115059" cy="2044596"/>
          </a:xfrm>
        </p:grpSpPr>
        <p:grpSp>
          <p:nvGrpSpPr>
            <p:cNvPr id="68" name="Group 67">
              <a:extLst>
                <a:ext uri="{FF2B5EF4-FFF2-40B4-BE49-F238E27FC236}">
                  <a16:creationId xmlns:a16="http://schemas.microsoft.com/office/drawing/2014/main" id="{F9FC7562-F472-4E4C-B2BB-C4DAAC05B068}"/>
                </a:ext>
              </a:extLst>
            </p:cNvPr>
            <p:cNvGrpSpPr/>
            <p:nvPr/>
          </p:nvGrpSpPr>
          <p:grpSpPr>
            <a:xfrm>
              <a:off x="6449780" y="4335898"/>
              <a:ext cx="1593850" cy="1351699"/>
              <a:chOff x="5824210" y="3845575"/>
              <a:chExt cx="1593850" cy="1351699"/>
            </a:xfrm>
          </p:grpSpPr>
          <p:sp>
            <p:nvSpPr>
              <p:cNvPr id="77" name="Explosion: 8 Points 76">
                <a:extLst>
                  <a:ext uri="{FF2B5EF4-FFF2-40B4-BE49-F238E27FC236}">
                    <a16:creationId xmlns:a16="http://schemas.microsoft.com/office/drawing/2014/main" id="{6F41E4AA-61EE-4216-AA99-375D2D508A74}"/>
                  </a:ext>
                </a:extLst>
              </p:cNvPr>
              <p:cNvSpPr/>
              <p:nvPr/>
            </p:nvSpPr>
            <p:spPr>
              <a:xfrm>
                <a:off x="5824210" y="3845575"/>
                <a:ext cx="1593850" cy="1351699"/>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4B1E1D1F-D384-4B7B-B458-3FF7A7E191AF}"/>
                  </a:ext>
                </a:extLst>
              </p:cNvPr>
              <p:cNvSpPr txBox="1"/>
              <p:nvPr/>
            </p:nvSpPr>
            <p:spPr>
              <a:xfrm>
                <a:off x="6264961" y="4291829"/>
                <a:ext cx="692150" cy="369332"/>
              </a:xfrm>
              <a:prstGeom prst="rect">
                <a:avLst/>
              </a:prstGeom>
              <a:noFill/>
            </p:spPr>
            <p:txBody>
              <a:bodyPr wrap="square" rtlCol="0">
                <a:spAutoFit/>
              </a:bodyPr>
              <a:lstStyle/>
              <a:p>
                <a:r>
                  <a:rPr lang="en-US" dirty="0"/>
                  <a:t>NO!</a:t>
                </a:r>
              </a:p>
            </p:txBody>
          </p:sp>
        </p:grpSp>
        <p:sp>
          <p:nvSpPr>
            <p:cNvPr id="85" name="TextBox 84">
              <a:extLst>
                <a:ext uri="{FF2B5EF4-FFF2-40B4-BE49-F238E27FC236}">
                  <a16:creationId xmlns:a16="http://schemas.microsoft.com/office/drawing/2014/main" id="{6D1D8245-EC04-4B75-ABFB-74575E919DF6}"/>
                </a:ext>
              </a:extLst>
            </p:cNvPr>
            <p:cNvSpPr txBox="1"/>
            <p:nvPr/>
          </p:nvSpPr>
          <p:spPr>
            <a:xfrm>
              <a:off x="1928571" y="5949607"/>
              <a:ext cx="2811782" cy="430887"/>
            </a:xfrm>
            <a:prstGeom prst="rect">
              <a:avLst/>
            </a:prstGeom>
            <a:noFill/>
          </p:spPr>
          <p:txBody>
            <a:bodyPr wrap="square" rtlCol="0">
              <a:spAutoFit/>
            </a:bodyPr>
            <a:lstStyle/>
            <a:p>
              <a:r>
                <a:rPr lang="en-US" sz="2200" dirty="0">
                  <a:solidFill>
                    <a:srgbClr val="FF0000"/>
                  </a:solidFill>
                  <a:latin typeface="Verdana" panose="020B0604030504040204" pitchFamily="34" charset="0"/>
                  <a:ea typeface="Verdana" panose="020B0604030504040204" pitchFamily="34" charset="0"/>
                </a:rPr>
                <a:t>different multiplier</a:t>
              </a:r>
            </a:p>
          </p:txBody>
        </p:sp>
      </p:grpSp>
      <p:grpSp>
        <p:nvGrpSpPr>
          <p:cNvPr id="42" name="Group 41">
            <a:extLst>
              <a:ext uri="{FF2B5EF4-FFF2-40B4-BE49-F238E27FC236}">
                <a16:creationId xmlns:a16="http://schemas.microsoft.com/office/drawing/2014/main" id="{BFD50960-B507-3A49-A7DC-CD7605CB267D}"/>
              </a:ext>
            </a:extLst>
          </p:cNvPr>
          <p:cNvGrpSpPr/>
          <p:nvPr/>
        </p:nvGrpSpPr>
        <p:grpSpPr>
          <a:xfrm>
            <a:off x="1061788" y="3990697"/>
            <a:ext cx="4503846" cy="1865265"/>
            <a:chOff x="1061788" y="3990697"/>
            <a:chExt cx="4503846" cy="1865265"/>
          </a:xfrm>
        </p:grpSpPr>
        <p:grpSp>
          <p:nvGrpSpPr>
            <p:cNvPr id="40" name="Group 39">
              <a:extLst>
                <a:ext uri="{FF2B5EF4-FFF2-40B4-BE49-F238E27FC236}">
                  <a16:creationId xmlns:a16="http://schemas.microsoft.com/office/drawing/2014/main" id="{5E73D496-7762-5C4B-AF64-AF8609673E85}"/>
                </a:ext>
              </a:extLst>
            </p:cNvPr>
            <p:cNvGrpSpPr>
              <a:grpSpLocks noChangeAspect="1"/>
            </p:cNvGrpSpPr>
            <p:nvPr/>
          </p:nvGrpSpPr>
          <p:grpSpPr>
            <a:xfrm>
              <a:off x="1061788" y="4806340"/>
              <a:ext cx="594360" cy="748621"/>
              <a:chOff x="693942" y="2265392"/>
              <a:chExt cx="3327400" cy="4191000"/>
            </a:xfrm>
          </p:grpSpPr>
          <p:pic>
            <p:nvPicPr>
              <p:cNvPr id="38" name="Picture 37">
                <a:extLst>
                  <a:ext uri="{FF2B5EF4-FFF2-40B4-BE49-F238E27FC236}">
                    <a16:creationId xmlns:a16="http://schemas.microsoft.com/office/drawing/2014/main" id="{174EC672-418F-DE43-BBEB-1F7CF3A0FB27}"/>
                  </a:ext>
                </a:extLst>
              </p:cNvPr>
              <p:cNvPicPr>
                <a:picLocks noChangeAspect="1"/>
              </p:cNvPicPr>
              <p:nvPr/>
            </p:nvPicPr>
            <p:blipFill>
              <a:blip r:embed="rId10"/>
              <a:stretch>
                <a:fillRect/>
              </a:stretch>
            </p:blipFill>
            <p:spPr>
              <a:xfrm>
                <a:off x="693942" y="2265392"/>
                <a:ext cx="3327400" cy="4191000"/>
              </a:xfrm>
              <a:prstGeom prst="rect">
                <a:avLst/>
              </a:prstGeom>
            </p:spPr>
          </p:pic>
          <p:sp>
            <p:nvSpPr>
              <p:cNvPr id="39" name="Oval 38">
                <a:extLst>
                  <a:ext uri="{FF2B5EF4-FFF2-40B4-BE49-F238E27FC236}">
                    <a16:creationId xmlns:a16="http://schemas.microsoft.com/office/drawing/2014/main" id="{77BD69CA-8E8A-3E45-A776-CE057ABA8221}"/>
                  </a:ext>
                </a:extLst>
              </p:cNvPr>
              <p:cNvSpPr/>
              <p:nvPr/>
            </p:nvSpPr>
            <p:spPr>
              <a:xfrm>
                <a:off x="3510033" y="2348852"/>
                <a:ext cx="511309" cy="493969"/>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1FDDACC5-76F1-465D-A77F-16BA64E059A1}"/>
                </a:ext>
              </a:extLst>
            </p:cNvPr>
            <p:cNvGrpSpPr/>
            <p:nvPr/>
          </p:nvGrpSpPr>
          <p:grpSpPr>
            <a:xfrm>
              <a:off x="1367071" y="3990697"/>
              <a:ext cx="4198563" cy="1865265"/>
              <a:chOff x="1356185" y="3990697"/>
              <a:chExt cx="4198563" cy="1865265"/>
            </a:xfrm>
          </p:grpSpPr>
          <p:grpSp>
            <p:nvGrpSpPr>
              <p:cNvPr id="82" name="Group 81">
                <a:extLst>
                  <a:ext uri="{FF2B5EF4-FFF2-40B4-BE49-F238E27FC236}">
                    <a16:creationId xmlns:a16="http://schemas.microsoft.com/office/drawing/2014/main" id="{E4BF616D-0544-4ECF-97FB-49C90BFD5A11}"/>
                  </a:ext>
                </a:extLst>
              </p:cNvPr>
              <p:cNvGrpSpPr/>
              <p:nvPr/>
            </p:nvGrpSpPr>
            <p:grpSpPr>
              <a:xfrm>
                <a:off x="1356185" y="3990697"/>
                <a:ext cx="4198563" cy="464959"/>
                <a:chOff x="629530" y="4108756"/>
                <a:chExt cx="4198563" cy="464959"/>
              </a:xfrm>
            </p:grpSpPr>
            <p:sp>
              <p:nvSpPr>
                <p:cNvPr id="13" name="TextBox 12">
                  <a:extLst>
                    <a:ext uri="{FF2B5EF4-FFF2-40B4-BE49-F238E27FC236}">
                      <a16:creationId xmlns:a16="http://schemas.microsoft.com/office/drawing/2014/main" id="{3A89E4CA-A443-49E4-84E2-8E957C03C18C}"/>
                    </a:ext>
                  </a:extLst>
                </p:cNvPr>
                <p:cNvSpPr txBox="1"/>
                <p:nvPr/>
              </p:nvSpPr>
              <p:spPr>
                <a:xfrm>
                  <a:off x="2663313" y="4142828"/>
                  <a:ext cx="2164780" cy="430887"/>
                </a:xfrm>
                <a:prstGeom prst="rect">
                  <a:avLst/>
                </a:prstGeom>
                <a:noFill/>
              </p:spPr>
              <p:txBody>
                <a:bodyPr wrap="square" rtlCol="0">
                  <a:spAutoFit/>
                </a:bodyPr>
                <a:lstStyle/>
                <a:p>
                  <a:pPr algn="ctr"/>
                  <a:r>
                    <a:rPr lang="en-US" sz="2200" b="1"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rPr>
                    <a:t># of pandas</a:t>
                  </a:r>
                </a:p>
              </p:txBody>
            </p:sp>
            <p:sp>
              <p:nvSpPr>
                <p:cNvPr id="14" name="TextBox 13">
                  <a:extLst>
                    <a:ext uri="{FF2B5EF4-FFF2-40B4-BE49-F238E27FC236}">
                      <a16:creationId xmlns:a16="http://schemas.microsoft.com/office/drawing/2014/main" id="{AAA1CDB6-5BF2-49AC-B6BD-A6A7ECE5A407}"/>
                    </a:ext>
                  </a:extLst>
                </p:cNvPr>
                <p:cNvSpPr txBox="1"/>
                <p:nvPr/>
              </p:nvSpPr>
              <p:spPr>
                <a:xfrm>
                  <a:off x="629530" y="4108756"/>
                  <a:ext cx="1995620" cy="430887"/>
                </a:xfrm>
                <a:prstGeom prst="rect">
                  <a:avLst/>
                </a:prstGeom>
                <a:noFill/>
              </p:spPr>
              <p:txBody>
                <a:bodyPr wrap="square" rtlCol="0">
                  <a:spAutoFit/>
                </a:bodyPr>
                <a:lstStyle/>
                <a:p>
                  <a:pPr algn="ctr"/>
                  <a:r>
                    <a:rPr lang="en-US" sz="2200" b="1" dirty="0">
                      <a:solidFill>
                        <a:srgbClr val="FF3399"/>
                      </a:solidFill>
                      <a:latin typeface="Verdana" panose="020B0604030504040204" pitchFamily="34" charset="0"/>
                      <a:ea typeface="Verdana" panose="020B0604030504040204" pitchFamily="34" charset="0"/>
                      <a:cs typeface="Verdana" panose="020B0604030504040204" pitchFamily="34" charset="0"/>
                    </a:rPr>
                    <a:t># of pigs   </a:t>
                  </a:r>
                  <a:r>
                    <a:rPr lang="en-US" sz="2200" b="1" dirty="0">
                      <a:latin typeface="Verdana" panose="020B0604030504040204" pitchFamily="34" charset="0"/>
                      <a:ea typeface="Verdana" panose="020B0604030504040204" pitchFamily="34" charset="0"/>
                      <a:cs typeface="Verdana" panose="020B0604030504040204" pitchFamily="34" charset="0"/>
                    </a:rPr>
                    <a:t>:</a:t>
                  </a:r>
                </a:p>
              </p:txBody>
            </p:sp>
          </p:grpSp>
          <p:grpSp>
            <p:nvGrpSpPr>
              <p:cNvPr id="25" name="Group 24">
                <a:extLst>
                  <a:ext uri="{FF2B5EF4-FFF2-40B4-BE49-F238E27FC236}">
                    <a16:creationId xmlns:a16="http://schemas.microsoft.com/office/drawing/2014/main" id="{AD61B8EC-8AE0-4AFB-90B2-23C8629F5BF1}"/>
                  </a:ext>
                </a:extLst>
              </p:cNvPr>
              <p:cNvGrpSpPr/>
              <p:nvPr/>
            </p:nvGrpSpPr>
            <p:grpSpPr>
              <a:xfrm>
                <a:off x="2359813" y="4473125"/>
                <a:ext cx="1623366" cy="1382837"/>
                <a:chOff x="2359813" y="4473125"/>
                <a:chExt cx="1623366" cy="1382837"/>
              </a:xfrm>
            </p:grpSpPr>
            <p:sp>
              <p:nvSpPr>
                <p:cNvPr id="11" name="TextBox 10">
                  <a:extLst>
                    <a:ext uri="{FF2B5EF4-FFF2-40B4-BE49-F238E27FC236}">
                      <a16:creationId xmlns:a16="http://schemas.microsoft.com/office/drawing/2014/main" id="{523AA539-DE64-41A4-9217-50BEDDF668AA}"/>
                    </a:ext>
                  </a:extLst>
                </p:cNvPr>
                <p:cNvSpPr txBox="1"/>
                <p:nvPr/>
              </p:nvSpPr>
              <p:spPr>
                <a:xfrm>
                  <a:off x="2359813" y="4473125"/>
                  <a:ext cx="1623366"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1   :   2</a:t>
                  </a:r>
                </a:p>
              </p:txBody>
            </p:sp>
            <p:sp>
              <p:nvSpPr>
                <p:cNvPr id="12" name="TextBox 11">
                  <a:extLst>
                    <a:ext uri="{FF2B5EF4-FFF2-40B4-BE49-F238E27FC236}">
                      <a16:creationId xmlns:a16="http://schemas.microsoft.com/office/drawing/2014/main" id="{1DA3321C-F682-4F4D-AD6B-CE7F51E909C1}"/>
                    </a:ext>
                  </a:extLst>
                </p:cNvPr>
                <p:cNvSpPr txBox="1"/>
                <p:nvPr/>
              </p:nvSpPr>
              <p:spPr>
                <a:xfrm>
                  <a:off x="2402685" y="5455852"/>
                  <a:ext cx="1537623" cy="400110"/>
                </a:xfrm>
                <a:prstGeom prst="rect">
                  <a:avLst/>
                </a:prstGeom>
                <a:noFill/>
              </p:spPr>
              <p:txBody>
                <a:bodyPr wrap="square" rtlCol="0">
                  <a:spAutoFit/>
                </a:bodyPr>
                <a:lstStyle/>
                <a:p>
                  <a:pPr algn="ctr"/>
                  <a:r>
                    <a:rPr lang="en-US" sz="2000" dirty="0">
                      <a:latin typeface="Verdana" panose="020B0604030504040204" pitchFamily="34" charset="0"/>
                      <a:ea typeface="Verdana" panose="020B0604030504040204" pitchFamily="34" charset="0"/>
                      <a:cs typeface="Verdana" panose="020B0604030504040204" pitchFamily="34" charset="0"/>
                    </a:rPr>
                    <a:t>2   :    3</a:t>
                  </a:r>
                </a:p>
              </p:txBody>
            </p:sp>
          </p:grpSp>
        </p:grpSp>
      </p:grpSp>
    </p:spTree>
    <p:extLst>
      <p:ext uri="{BB962C8B-B14F-4D97-AF65-F5344CB8AC3E}">
        <p14:creationId xmlns:p14="http://schemas.microsoft.com/office/powerpoint/2010/main" val="78963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rmAutofit/>
          </a:bodyPr>
          <a:lstStyle/>
          <a:p>
            <a:pPr lvl="0"/>
            <a:r>
              <a:rPr lang="en-US" sz="2800" dirty="0"/>
              <a:t>AGENDA</a:t>
            </a:r>
            <a:endParaRPr lang="en-US" sz="3200" dirty="0"/>
          </a:p>
        </p:txBody>
      </p:sp>
      <p:sp>
        <p:nvSpPr>
          <p:cNvPr id="4" name="TextBox 3">
            <a:extLst>
              <a:ext uri="{FF2B5EF4-FFF2-40B4-BE49-F238E27FC236}">
                <a16:creationId xmlns:a16="http://schemas.microsoft.com/office/drawing/2014/main" id="{52B52A35-54C7-496E-B6D5-0580A38D2AA3}"/>
              </a:ext>
            </a:extLst>
          </p:cNvPr>
          <p:cNvSpPr txBox="1"/>
          <p:nvPr/>
        </p:nvSpPr>
        <p:spPr>
          <a:xfrm>
            <a:off x="1379621" y="1443841"/>
            <a:ext cx="6588493" cy="3108543"/>
          </a:xfrm>
          <a:prstGeom prst="rect">
            <a:avLst/>
          </a:prstGeom>
          <a:noFill/>
          <a:ln>
            <a:solidFill>
              <a:srgbClr val="0070C0"/>
            </a:solidFill>
          </a:ln>
        </p:spPr>
        <p:txBody>
          <a:bodyPr wrap="square" rtlCol="0">
            <a:spAutoFit/>
          </a:bodyPr>
          <a:lstStyle/>
          <a:p>
            <a:pPr marL="457200" indent="-457200">
              <a:buFont typeface="Wingdings" panose="05000000000000000000" pitchFamily="2" charset="2"/>
              <a:buChar char="q"/>
            </a:pPr>
            <a:r>
              <a:rPr lang="en-US" sz="2800" dirty="0">
                <a:solidFill>
                  <a:srgbClr val="FF0000"/>
                </a:solidFill>
                <a:latin typeface="Verdana" panose="020B0604030504040204" pitchFamily="34" charset="0"/>
                <a:ea typeface="Verdana" panose="020B0604030504040204" pitchFamily="34" charset="0"/>
              </a:rPr>
              <a:t>An Intervention Plan</a:t>
            </a:r>
          </a:p>
          <a:p>
            <a:endParaRPr lang="en-US" sz="2800" dirty="0">
              <a:solidFill>
                <a:srgbClr val="FF0000"/>
              </a:solidFill>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en-US" sz="2800" dirty="0">
                <a:solidFill>
                  <a:srgbClr val="0070C0"/>
                </a:solidFill>
                <a:latin typeface="Verdana" panose="020B0604030504040204" pitchFamily="34" charset="0"/>
                <a:ea typeface="Verdana" panose="020B0604030504040204" pitchFamily="34" charset="0"/>
              </a:rPr>
              <a:t>Experiences and Research</a:t>
            </a:r>
          </a:p>
          <a:p>
            <a:endParaRPr lang="en-US" sz="2800" dirty="0">
              <a:solidFill>
                <a:srgbClr val="00B050"/>
              </a:solidFill>
              <a:latin typeface="Verdana" panose="020B0604030504040204" pitchFamily="34" charset="0"/>
              <a:ea typeface="Verdana" panose="020B0604030504040204" pitchFamily="34" charset="0"/>
            </a:endParaRPr>
          </a:p>
          <a:p>
            <a:pPr marL="457200" indent="-457200">
              <a:buFont typeface="Wingdings" panose="05000000000000000000" pitchFamily="2" charset="2"/>
              <a:buChar char="q"/>
            </a:pPr>
            <a:r>
              <a:rPr lang="en-US" sz="2800" dirty="0">
                <a:solidFill>
                  <a:srgbClr val="00B050"/>
                </a:solidFill>
                <a:latin typeface="Verdana" panose="020B0604030504040204" pitchFamily="34" charset="0"/>
                <a:ea typeface="Verdana" panose="020B0604030504040204" pitchFamily="34" charset="0"/>
              </a:rPr>
              <a:t>How the </a:t>
            </a:r>
            <a:r>
              <a:rPr lang="en-US" sz="2800" i="1" dirty="0" err="1">
                <a:solidFill>
                  <a:srgbClr val="00B050"/>
                </a:solidFill>
                <a:latin typeface="Verdana" panose="020B0604030504040204" pitchFamily="34" charset="0"/>
                <a:ea typeface="Verdana" panose="020B0604030504040204" pitchFamily="34" charset="0"/>
              </a:rPr>
              <a:t>MathLinks</a:t>
            </a:r>
            <a:r>
              <a:rPr lang="en-US" sz="2800" i="1" dirty="0">
                <a:solidFill>
                  <a:srgbClr val="00B050"/>
                </a:solidFill>
                <a:latin typeface="Verdana" panose="020B0604030504040204" pitchFamily="34" charset="0"/>
                <a:ea typeface="Verdana" panose="020B0604030504040204" pitchFamily="34" charset="0"/>
              </a:rPr>
              <a:t> </a:t>
            </a:r>
            <a:r>
              <a:rPr lang="en-US" sz="2800" dirty="0">
                <a:solidFill>
                  <a:srgbClr val="00B050"/>
                </a:solidFill>
                <a:latin typeface="Verdana" panose="020B0604030504040204" pitchFamily="34" charset="0"/>
                <a:ea typeface="Verdana" panose="020B0604030504040204" pitchFamily="34" charset="0"/>
              </a:rPr>
              <a:t>Essentials Proportional Reasoning</a:t>
            </a:r>
          </a:p>
          <a:p>
            <a:pPr marL="461963" indent="-461963"/>
            <a:r>
              <a:rPr lang="en-US" sz="2800" dirty="0">
                <a:solidFill>
                  <a:srgbClr val="00B050"/>
                </a:solidFill>
                <a:latin typeface="Verdana" panose="020B0604030504040204" pitchFamily="34" charset="0"/>
                <a:ea typeface="Verdana" panose="020B0604030504040204" pitchFamily="34" charset="0"/>
              </a:rPr>
              <a:t>	fits into the plan</a:t>
            </a:r>
          </a:p>
        </p:txBody>
      </p:sp>
    </p:spTree>
    <p:extLst>
      <p:ext uri="{BB962C8B-B14F-4D97-AF65-F5344CB8AC3E}">
        <p14:creationId xmlns:p14="http://schemas.microsoft.com/office/powerpoint/2010/main" val="4071206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400" dirty="0"/>
              <a:t>REHEARSAL IS IMPORTANT</a:t>
            </a:r>
          </a:p>
        </p:txBody>
      </p:sp>
      <p:pic>
        <p:nvPicPr>
          <p:cNvPr id="4" name="Picture 3">
            <a:extLst>
              <a:ext uri="{FF2B5EF4-FFF2-40B4-BE49-F238E27FC236}">
                <a16:creationId xmlns:a16="http://schemas.microsoft.com/office/drawing/2014/main" id="{E46F5FB0-BF96-483C-A7A5-4186019ECB3E}"/>
              </a:ext>
            </a:extLst>
          </p:cNvPr>
          <p:cNvPicPr>
            <a:picLocks noChangeAspect="1"/>
          </p:cNvPicPr>
          <p:nvPr/>
        </p:nvPicPr>
        <p:blipFill>
          <a:blip r:embed="rId3"/>
          <a:stretch>
            <a:fillRect/>
          </a:stretch>
        </p:blipFill>
        <p:spPr>
          <a:xfrm>
            <a:off x="4745182" y="1023341"/>
            <a:ext cx="3878118" cy="5200456"/>
          </a:xfrm>
          <a:prstGeom prst="rect">
            <a:avLst/>
          </a:prstGeom>
          <a:ln w="28575">
            <a:solidFill>
              <a:schemeClr val="accent4"/>
            </a:solidFill>
          </a:ln>
        </p:spPr>
      </p:pic>
      <p:pic>
        <p:nvPicPr>
          <p:cNvPr id="6" name="Picture 5">
            <a:extLst>
              <a:ext uri="{FF2B5EF4-FFF2-40B4-BE49-F238E27FC236}">
                <a16:creationId xmlns:a16="http://schemas.microsoft.com/office/drawing/2014/main" id="{43BE8EB0-2E95-4C59-ADDF-3875B620F317}"/>
              </a:ext>
            </a:extLst>
          </p:cNvPr>
          <p:cNvPicPr>
            <a:picLocks noChangeAspect="1"/>
          </p:cNvPicPr>
          <p:nvPr/>
        </p:nvPicPr>
        <p:blipFill>
          <a:blip r:embed="rId4"/>
          <a:stretch>
            <a:fillRect/>
          </a:stretch>
        </p:blipFill>
        <p:spPr>
          <a:xfrm>
            <a:off x="482370" y="1044314"/>
            <a:ext cx="4089630" cy="5158510"/>
          </a:xfrm>
          <a:prstGeom prst="rect">
            <a:avLst/>
          </a:prstGeom>
          <a:ln w="28575">
            <a:solidFill>
              <a:schemeClr val="accent4"/>
            </a:solidFill>
          </a:ln>
        </p:spPr>
      </p:pic>
    </p:spTree>
    <p:extLst>
      <p:ext uri="{BB962C8B-B14F-4D97-AF65-F5344CB8AC3E}">
        <p14:creationId xmlns:p14="http://schemas.microsoft.com/office/powerpoint/2010/main" val="124164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400" dirty="0"/>
              <a:t>UNIT REVIEW</a:t>
            </a:r>
          </a:p>
        </p:txBody>
      </p:sp>
      <p:pic>
        <p:nvPicPr>
          <p:cNvPr id="8" name="Picture 7">
            <a:extLst>
              <a:ext uri="{FF2B5EF4-FFF2-40B4-BE49-F238E27FC236}">
                <a16:creationId xmlns:a16="http://schemas.microsoft.com/office/drawing/2014/main" id="{C8954BEB-ACC0-4824-99E0-1335ACC564C6}"/>
              </a:ext>
            </a:extLst>
          </p:cNvPr>
          <p:cNvPicPr>
            <a:picLocks noChangeAspect="1"/>
          </p:cNvPicPr>
          <p:nvPr/>
        </p:nvPicPr>
        <p:blipFill>
          <a:blip r:embed="rId3"/>
          <a:stretch>
            <a:fillRect/>
          </a:stretch>
        </p:blipFill>
        <p:spPr>
          <a:xfrm>
            <a:off x="457200" y="1027137"/>
            <a:ext cx="4422598" cy="5192192"/>
          </a:xfrm>
          <a:prstGeom prst="rect">
            <a:avLst/>
          </a:prstGeom>
          <a:ln w="28575">
            <a:solidFill>
              <a:schemeClr val="accent4"/>
            </a:solidFill>
          </a:ln>
        </p:spPr>
      </p:pic>
      <p:pic>
        <p:nvPicPr>
          <p:cNvPr id="6" name="Picture 5">
            <a:extLst>
              <a:ext uri="{FF2B5EF4-FFF2-40B4-BE49-F238E27FC236}">
                <a16:creationId xmlns:a16="http://schemas.microsoft.com/office/drawing/2014/main" id="{BAA5D87B-1038-4AFF-8205-86596EC35DAF}"/>
              </a:ext>
            </a:extLst>
          </p:cNvPr>
          <p:cNvPicPr>
            <a:picLocks noChangeAspect="1"/>
          </p:cNvPicPr>
          <p:nvPr/>
        </p:nvPicPr>
        <p:blipFill>
          <a:blip r:embed="rId4"/>
          <a:stretch>
            <a:fillRect/>
          </a:stretch>
        </p:blipFill>
        <p:spPr>
          <a:xfrm>
            <a:off x="4770120" y="1027137"/>
            <a:ext cx="3985378" cy="5231423"/>
          </a:xfrm>
          <a:prstGeom prst="rect">
            <a:avLst/>
          </a:prstGeom>
          <a:ln w="28575">
            <a:solidFill>
              <a:schemeClr val="accent4"/>
            </a:solidFill>
          </a:ln>
        </p:spPr>
      </p:pic>
    </p:spTree>
    <p:extLst>
      <p:ext uri="{BB962C8B-B14F-4D97-AF65-F5344CB8AC3E}">
        <p14:creationId xmlns:p14="http://schemas.microsoft.com/office/powerpoint/2010/main" val="334516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400" dirty="0"/>
              <a:t>VOCABULARY SUPPORT</a:t>
            </a:r>
          </a:p>
        </p:txBody>
      </p:sp>
      <p:pic>
        <p:nvPicPr>
          <p:cNvPr id="5" name="Picture 4">
            <a:extLst>
              <a:ext uri="{FF2B5EF4-FFF2-40B4-BE49-F238E27FC236}">
                <a16:creationId xmlns:a16="http://schemas.microsoft.com/office/drawing/2014/main" id="{7141BB49-9AE5-4A22-B250-A4F9E2CE7640}"/>
              </a:ext>
            </a:extLst>
          </p:cNvPr>
          <p:cNvPicPr>
            <a:picLocks noChangeAspect="1"/>
          </p:cNvPicPr>
          <p:nvPr/>
        </p:nvPicPr>
        <p:blipFill>
          <a:blip r:embed="rId3"/>
          <a:stretch>
            <a:fillRect/>
          </a:stretch>
        </p:blipFill>
        <p:spPr>
          <a:xfrm>
            <a:off x="4488317" y="1051408"/>
            <a:ext cx="4198483" cy="5065938"/>
          </a:xfrm>
          <a:prstGeom prst="rect">
            <a:avLst/>
          </a:prstGeom>
          <a:ln w="28575">
            <a:solidFill>
              <a:schemeClr val="accent4"/>
            </a:solidFill>
          </a:ln>
        </p:spPr>
      </p:pic>
      <p:pic>
        <p:nvPicPr>
          <p:cNvPr id="7" name="Picture 6">
            <a:extLst>
              <a:ext uri="{FF2B5EF4-FFF2-40B4-BE49-F238E27FC236}">
                <a16:creationId xmlns:a16="http://schemas.microsoft.com/office/drawing/2014/main" id="{A5ACAA12-ED93-4318-9231-22C9703AB087}"/>
              </a:ext>
            </a:extLst>
          </p:cNvPr>
          <p:cNvPicPr>
            <a:picLocks noChangeAspect="1"/>
          </p:cNvPicPr>
          <p:nvPr/>
        </p:nvPicPr>
        <p:blipFill>
          <a:blip r:embed="rId4"/>
          <a:stretch>
            <a:fillRect/>
          </a:stretch>
        </p:blipFill>
        <p:spPr>
          <a:xfrm>
            <a:off x="457200" y="1051408"/>
            <a:ext cx="3982720" cy="5110632"/>
          </a:xfrm>
          <a:prstGeom prst="rect">
            <a:avLst/>
          </a:prstGeom>
          <a:ln w="28575">
            <a:solidFill>
              <a:schemeClr val="accent4"/>
            </a:solidFill>
          </a:ln>
        </p:spPr>
      </p:pic>
    </p:spTree>
    <p:extLst>
      <p:ext uri="{BB962C8B-B14F-4D97-AF65-F5344CB8AC3E}">
        <p14:creationId xmlns:p14="http://schemas.microsoft.com/office/powerpoint/2010/main" val="426036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400" dirty="0"/>
              <a:t>STUDENT RESOURCE SECTION</a:t>
            </a:r>
          </a:p>
        </p:txBody>
      </p:sp>
      <p:pic>
        <p:nvPicPr>
          <p:cNvPr id="5" name="Picture 4">
            <a:extLst>
              <a:ext uri="{FF2B5EF4-FFF2-40B4-BE49-F238E27FC236}">
                <a16:creationId xmlns:a16="http://schemas.microsoft.com/office/drawing/2014/main" id="{3E18F5CD-782F-4407-9F22-B4EC6B0120F4}"/>
              </a:ext>
            </a:extLst>
          </p:cNvPr>
          <p:cNvPicPr>
            <a:picLocks noChangeAspect="1"/>
          </p:cNvPicPr>
          <p:nvPr/>
        </p:nvPicPr>
        <p:blipFill>
          <a:blip r:embed="rId3"/>
          <a:stretch>
            <a:fillRect/>
          </a:stretch>
        </p:blipFill>
        <p:spPr>
          <a:xfrm>
            <a:off x="560070" y="1038926"/>
            <a:ext cx="3803650" cy="5115071"/>
          </a:xfrm>
          <a:prstGeom prst="rect">
            <a:avLst/>
          </a:prstGeom>
          <a:ln w="28575">
            <a:solidFill>
              <a:schemeClr val="accent4"/>
            </a:solidFill>
          </a:ln>
        </p:spPr>
      </p:pic>
      <p:pic>
        <p:nvPicPr>
          <p:cNvPr id="7" name="Picture 6">
            <a:extLst>
              <a:ext uri="{FF2B5EF4-FFF2-40B4-BE49-F238E27FC236}">
                <a16:creationId xmlns:a16="http://schemas.microsoft.com/office/drawing/2014/main" id="{EDE301A4-12A5-4760-B9C5-E51DD11DCC5A}"/>
              </a:ext>
            </a:extLst>
          </p:cNvPr>
          <p:cNvPicPr>
            <a:picLocks noChangeAspect="1"/>
          </p:cNvPicPr>
          <p:nvPr/>
        </p:nvPicPr>
        <p:blipFill>
          <a:blip r:embed="rId4"/>
          <a:stretch>
            <a:fillRect/>
          </a:stretch>
        </p:blipFill>
        <p:spPr>
          <a:xfrm>
            <a:off x="4434840" y="1065384"/>
            <a:ext cx="4297794" cy="5062153"/>
          </a:xfrm>
          <a:prstGeom prst="rect">
            <a:avLst/>
          </a:prstGeom>
          <a:ln w="28575">
            <a:solidFill>
              <a:schemeClr val="accent4"/>
            </a:solidFill>
          </a:ln>
        </p:spPr>
      </p:pic>
    </p:spTree>
    <p:extLst>
      <p:ext uri="{BB962C8B-B14F-4D97-AF65-F5344CB8AC3E}">
        <p14:creationId xmlns:p14="http://schemas.microsoft.com/office/powerpoint/2010/main" val="36776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E90430-BEE8-4A10-BEF2-8BB6EC63192B}"/>
              </a:ext>
            </a:extLst>
          </p:cNvPr>
          <p:cNvPicPr>
            <a:picLocks noChangeAspect="1"/>
          </p:cNvPicPr>
          <p:nvPr/>
        </p:nvPicPr>
        <p:blipFill>
          <a:blip r:embed="rId3"/>
          <a:stretch>
            <a:fillRect/>
          </a:stretch>
        </p:blipFill>
        <p:spPr>
          <a:xfrm>
            <a:off x="1955495" y="1431377"/>
            <a:ext cx="5250288" cy="1680687"/>
          </a:xfrm>
          <a:prstGeom prst="rect">
            <a:avLst/>
          </a:prstGeom>
          <a:ln w="57150">
            <a:solidFill>
              <a:srgbClr val="7030A0"/>
            </a:solidFill>
          </a:ln>
        </p:spPr>
      </p:pic>
      <p:sp>
        <p:nvSpPr>
          <p:cNvPr id="2" name="TextBox 1">
            <a:extLst>
              <a:ext uri="{FF2B5EF4-FFF2-40B4-BE49-F238E27FC236}">
                <a16:creationId xmlns:a16="http://schemas.microsoft.com/office/drawing/2014/main" id="{DA2FCC9B-0120-4CD5-97B7-82E9D1B6DD26}"/>
              </a:ext>
            </a:extLst>
          </p:cNvPr>
          <p:cNvSpPr txBox="1"/>
          <p:nvPr/>
        </p:nvSpPr>
        <p:spPr>
          <a:xfrm>
            <a:off x="1518920" y="3908124"/>
            <a:ext cx="6141720" cy="1384995"/>
          </a:xfrm>
          <a:prstGeom prst="rect">
            <a:avLst/>
          </a:prstGeom>
          <a:noFill/>
        </p:spPr>
        <p:txBody>
          <a:bodyPr wrap="square" rtlCol="0">
            <a:spAutoFit/>
          </a:bodyPr>
          <a:lstStyle/>
          <a:p>
            <a:pPr algn="ctr"/>
            <a:r>
              <a:rPr lang="en-US" sz="2800" dirty="0">
                <a:solidFill>
                  <a:srgbClr val="EB3FC6"/>
                </a:solidFill>
                <a:latin typeface="Arial" panose="020B0604020202020204" pitchFamily="34" charset="0"/>
                <a:cs typeface="Arial" panose="020B0604020202020204" pitchFamily="34" charset="0"/>
              </a:rPr>
              <a:t>Second Unit: “Packet 2”</a:t>
            </a:r>
          </a:p>
          <a:p>
            <a:pPr algn="ctr"/>
            <a:r>
              <a:rPr lang="en-US" sz="2800" dirty="0">
                <a:solidFill>
                  <a:schemeClr val="accent1"/>
                </a:solidFill>
                <a:latin typeface="Arial" panose="020B0604020202020204" pitchFamily="34" charset="0"/>
                <a:cs typeface="Arial" panose="020B0604020202020204" pitchFamily="34" charset="0"/>
              </a:rPr>
              <a:t>Percent</a:t>
            </a:r>
          </a:p>
          <a:p>
            <a:pPr algn="ctr"/>
            <a:r>
              <a:rPr lang="en-US" sz="2800" dirty="0">
                <a:solidFill>
                  <a:schemeClr val="accent3"/>
                </a:solidFill>
                <a:latin typeface="Arial" panose="020B0604020202020204" pitchFamily="34" charset="0"/>
                <a:cs typeface="Arial" panose="020B0604020202020204" pitchFamily="34" charset="0"/>
              </a:rPr>
              <a:t>Focus on Grades 6 and  7 content</a:t>
            </a:r>
          </a:p>
        </p:txBody>
      </p:sp>
      <p:sp>
        <p:nvSpPr>
          <p:cNvPr id="7" name="Title 1">
            <a:extLst>
              <a:ext uri="{FF2B5EF4-FFF2-40B4-BE49-F238E27FC236}">
                <a16:creationId xmlns:a16="http://schemas.microsoft.com/office/drawing/2014/main" id="{AA1C768F-5413-4517-9CA5-877D90EB66F1}"/>
              </a:ext>
            </a:extLst>
          </p:cNvPr>
          <p:cNvSpPr txBox="1">
            <a:spLocks/>
          </p:cNvSpPr>
          <p:nvPr/>
        </p:nvSpPr>
        <p:spPr>
          <a:xfrm>
            <a:off x="558800" y="347547"/>
            <a:ext cx="8229600" cy="685800"/>
          </a:xfrm>
          <a:prstGeom prst="rect">
            <a:avLst/>
          </a:prstGeom>
          <a:solidFill>
            <a:srgbClr val="2762AD"/>
          </a:solidFill>
        </p:spPr>
        <p:txBody>
          <a:bodyPr vert="horz" lIns="91440" tIns="45720" rIns="91440" bIns="45720" rtlCol="0" anchor="ctr">
            <a:noAutofit/>
          </a:bodyPr>
          <a:lstStyle>
            <a:lvl1pPr algn="ctr" defTabSz="457200" rtl="0" eaLnBrk="1" latinLnBrk="0" hangingPunct="1">
              <a:spcBef>
                <a:spcPct val="0"/>
              </a:spcBef>
              <a:buNone/>
              <a:defRPr sz="2200" kern="1200">
                <a:solidFill>
                  <a:schemeClr val="bg1"/>
                </a:solidFill>
                <a:latin typeface="Verdana"/>
                <a:ea typeface="+mj-ea"/>
                <a:cs typeface="Verdana"/>
              </a:defRPr>
            </a:lvl1pPr>
          </a:lstStyle>
          <a:p>
            <a:r>
              <a:rPr lang="en-US" sz="2800" i="1"/>
              <a:t>MathLinks</a:t>
            </a:r>
            <a:r>
              <a:rPr lang="en-US" sz="2800"/>
              <a:t>: PROPORTIONAL REASONING</a:t>
            </a:r>
            <a:endParaRPr lang="en-US" sz="2800" dirty="0"/>
          </a:p>
        </p:txBody>
      </p:sp>
    </p:spTree>
    <p:extLst>
      <p:ext uri="{BB962C8B-B14F-4D97-AF65-F5344CB8AC3E}">
        <p14:creationId xmlns:p14="http://schemas.microsoft.com/office/powerpoint/2010/main" val="1791837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21C9-5E93-4212-9BC2-F21328E8A56D}"/>
              </a:ext>
            </a:extLst>
          </p:cNvPr>
          <p:cNvSpPr>
            <a:spLocks noGrp="1"/>
          </p:cNvSpPr>
          <p:nvPr>
            <p:ph type="title"/>
          </p:nvPr>
        </p:nvSpPr>
        <p:spPr>
          <a:xfrm>
            <a:off x="443061" y="397186"/>
            <a:ext cx="8479410" cy="685800"/>
          </a:xfrm>
        </p:spPr>
        <p:txBody>
          <a:bodyPr>
            <a:noAutofit/>
          </a:bodyPr>
          <a:lstStyle/>
          <a:p>
            <a:r>
              <a:rPr lang="en-US" sz="2800" dirty="0"/>
              <a:t>WHY PROPORTIONAL REASONING?</a:t>
            </a:r>
          </a:p>
        </p:txBody>
      </p:sp>
      <p:sp>
        <p:nvSpPr>
          <p:cNvPr id="3" name="TextBox 2">
            <a:extLst>
              <a:ext uri="{FF2B5EF4-FFF2-40B4-BE49-F238E27FC236}">
                <a16:creationId xmlns:a16="http://schemas.microsoft.com/office/drawing/2014/main" id="{48D8C09B-7B44-40E5-93B3-3A5FC764B049}"/>
              </a:ext>
            </a:extLst>
          </p:cNvPr>
          <p:cNvSpPr txBox="1"/>
          <p:nvPr/>
        </p:nvSpPr>
        <p:spPr>
          <a:xfrm>
            <a:off x="2686688" y="2055377"/>
            <a:ext cx="2850893" cy="830997"/>
          </a:xfrm>
          <a:prstGeom prst="rect">
            <a:avLst/>
          </a:prstGeom>
          <a:noFill/>
        </p:spPr>
        <p:txBody>
          <a:bodyPr wrap="square" rtlCol="0">
            <a:spAutoFit/>
          </a:bodyPr>
          <a:lstStyle/>
          <a:p>
            <a:r>
              <a:rPr lang="en-US" sz="2400" dirty="0">
                <a:solidFill>
                  <a:schemeClr val="accent3">
                    <a:lumMod val="75000"/>
                  </a:schemeClr>
                </a:solidFill>
                <a:latin typeface="Verdana" panose="020B0604030504040204" pitchFamily="34" charset="0"/>
                <a:ea typeface="Verdana" panose="020B0604030504040204" pitchFamily="34" charset="0"/>
              </a:rPr>
              <a:t>In Electronics:</a:t>
            </a:r>
          </a:p>
          <a:p>
            <a:pPr marL="342900" indent="-342900">
              <a:buFont typeface="Arial" panose="020B0604020202020204" pitchFamily="34" charset="0"/>
              <a:buChar char="•"/>
            </a:pPr>
            <a:r>
              <a:rPr lang="en-US" sz="2400" dirty="0">
                <a:solidFill>
                  <a:schemeClr val="accent3">
                    <a:lumMod val="75000"/>
                  </a:schemeClr>
                </a:solidFill>
                <a:latin typeface="Verdana" panose="020B0604030504040204" pitchFamily="34" charset="0"/>
                <a:ea typeface="Verdana" panose="020B0604030504040204" pitchFamily="34" charset="0"/>
              </a:rPr>
              <a:t>Battery life</a:t>
            </a:r>
          </a:p>
        </p:txBody>
      </p:sp>
      <p:sp>
        <p:nvSpPr>
          <p:cNvPr id="8" name="TextBox 7">
            <a:extLst>
              <a:ext uri="{FF2B5EF4-FFF2-40B4-BE49-F238E27FC236}">
                <a16:creationId xmlns:a16="http://schemas.microsoft.com/office/drawing/2014/main" id="{01B05339-A85D-45BB-9348-8AA29E766070}"/>
              </a:ext>
            </a:extLst>
          </p:cNvPr>
          <p:cNvSpPr txBox="1"/>
          <p:nvPr/>
        </p:nvSpPr>
        <p:spPr>
          <a:xfrm>
            <a:off x="1463040" y="1231758"/>
            <a:ext cx="7120128" cy="461665"/>
          </a:xfrm>
          <a:prstGeom prst="rect">
            <a:avLst/>
          </a:prstGeom>
          <a:noFill/>
        </p:spPr>
        <p:txBody>
          <a:bodyPr wrap="square" rtlCol="0">
            <a:spAutoFit/>
          </a:bodyPr>
          <a:lstStyle/>
          <a:p>
            <a:r>
              <a:rPr lang="en-US" sz="2400" b="1" dirty="0">
                <a:solidFill>
                  <a:srgbClr val="FF0000"/>
                </a:solidFill>
                <a:latin typeface="Verdana" panose="020B0604030504040204" pitchFamily="34" charset="0"/>
                <a:ea typeface="Verdana" panose="020B0604030504040204" pitchFamily="34" charset="0"/>
              </a:rPr>
              <a:t>PERCENTAGES ARE EVERYWHERE TOO!</a:t>
            </a:r>
          </a:p>
        </p:txBody>
      </p:sp>
      <p:sp>
        <p:nvSpPr>
          <p:cNvPr id="9" name="TextBox 8">
            <a:extLst>
              <a:ext uri="{FF2B5EF4-FFF2-40B4-BE49-F238E27FC236}">
                <a16:creationId xmlns:a16="http://schemas.microsoft.com/office/drawing/2014/main" id="{C9A0C65D-E6BC-4F15-9CA4-0F4190872673}"/>
              </a:ext>
            </a:extLst>
          </p:cNvPr>
          <p:cNvSpPr txBox="1"/>
          <p:nvPr/>
        </p:nvSpPr>
        <p:spPr>
          <a:xfrm>
            <a:off x="622695" y="3794489"/>
            <a:ext cx="2242746" cy="1200329"/>
          </a:xfrm>
          <a:prstGeom prst="rect">
            <a:avLst/>
          </a:prstGeom>
          <a:noFill/>
        </p:spPr>
        <p:txBody>
          <a:bodyPr wrap="square" rtlCol="0">
            <a:spAutoFit/>
          </a:bodyPr>
          <a:lstStyle/>
          <a:p>
            <a:r>
              <a:rPr lang="en-US" sz="2400" dirty="0">
                <a:solidFill>
                  <a:schemeClr val="accent4">
                    <a:lumMod val="75000"/>
                  </a:schemeClr>
                </a:solidFill>
                <a:latin typeface="Verdana" panose="020B0604030504040204" pitchFamily="34" charset="0"/>
                <a:ea typeface="Verdana" panose="020B0604030504040204" pitchFamily="34" charset="0"/>
              </a:rPr>
              <a:t>Shopping</a:t>
            </a:r>
          </a:p>
          <a:p>
            <a:pPr marL="285750" indent="-285750">
              <a:buFont typeface="Arial" panose="020B0604020202020204" pitchFamily="34" charset="0"/>
              <a:buChar char="•"/>
            </a:pPr>
            <a:r>
              <a:rPr lang="en-US" sz="2400" dirty="0">
                <a:solidFill>
                  <a:schemeClr val="accent4">
                    <a:lumMod val="75000"/>
                  </a:schemeClr>
                </a:solidFill>
                <a:latin typeface="Verdana" panose="020B0604030504040204" pitchFamily="34" charset="0"/>
                <a:ea typeface="Verdana" panose="020B0604030504040204" pitchFamily="34" charset="0"/>
              </a:rPr>
              <a:t>Sales tax</a:t>
            </a:r>
          </a:p>
          <a:p>
            <a:pPr marL="285750" indent="-285750">
              <a:buFont typeface="Arial" panose="020B0604020202020204" pitchFamily="34" charset="0"/>
              <a:buChar char="•"/>
            </a:pPr>
            <a:r>
              <a:rPr lang="en-US" sz="2400" dirty="0">
                <a:solidFill>
                  <a:schemeClr val="accent4">
                    <a:lumMod val="75000"/>
                  </a:schemeClr>
                </a:solidFill>
                <a:latin typeface="Verdana" panose="020B0604030504040204" pitchFamily="34" charset="0"/>
                <a:ea typeface="Verdana" panose="020B0604030504040204" pitchFamily="34" charset="0"/>
              </a:rPr>
              <a:t>Discounts </a:t>
            </a:r>
          </a:p>
        </p:txBody>
      </p:sp>
      <p:sp>
        <p:nvSpPr>
          <p:cNvPr id="10" name="TextBox 9">
            <a:extLst>
              <a:ext uri="{FF2B5EF4-FFF2-40B4-BE49-F238E27FC236}">
                <a16:creationId xmlns:a16="http://schemas.microsoft.com/office/drawing/2014/main" id="{70F19306-57D4-4C68-929C-DAC7DA5E9B11}"/>
              </a:ext>
            </a:extLst>
          </p:cNvPr>
          <p:cNvSpPr txBox="1"/>
          <p:nvPr/>
        </p:nvSpPr>
        <p:spPr>
          <a:xfrm>
            <a:off x="5425034" y="4415971"/>
            <a:ext cx="3614292" cy="1569660"/>
          </a:xfrm>
          <a:prstGeom prst="rect">
            <a:avLst/>
          </a:prstGeom>
          <a:noFill/>
        </p:spPr>
        <p:txBody>
          <a:bodyPr wrap="square" rtlCol="0">
            <a:spAutoFit/>
          </a:bodyPr>
          <a:lstStyle/>
          <a:p>
            <a:r>
              <a:rPr lang="en-US" sz="2400" dirty="0">
                <a:solidFill>
                  <a:schemeClr val="accent5">
                    <a:lumMod val="75000"/>
                  </a:schemeClr>
                </a:solidFill>
                <a:latin typeface="Verdana" panose="020B0604030504040204" pitchFamily="34" charset="0"/>
                <a:ea typeface="Verdana" panose="020B0604030504040204" pitchFamily="34" charset="0"/>
              </a:rPr>
              <a:t>Money management</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Interest rates</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Commissions</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Taxes</a:t>
            </a:r>
          </a:p>
        </p:txBody>
      </p:sp>
      <p:pic>
        <p:nvPicPr>
          <p:cNvPr id="5" name="Picture 4">
            <a:extLst>
              <a:ext uri="{FF2B5EF4-FFF2-40B4-BE49-F238E27FC236}">
                <a16:creationId xmlns:a16="http://schemas.microsoft.com/office/drawing/2014/main" id="{43B49D54-A0F6-499A-B8AF-2A0F60992C3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2912" y="1941371"/>
            <a:ext cx="1911468" cy="1240421"/>
          </a:xfrm>
          <a:prstGeom prst="rect">
            <a:avLst/>
          </a:prstGeom>
        </p:spPr>
      </p:pic>
      <p:pic>
        <p:nvPicPr>
          <p:cNvPr id="12" name="Picture 11">
            <a:extLst>
              <a:ext uri="{FF2B5EF4-FFF2-40B4-BE49-F238E27FC236}">
                <a16:creationId xmlns:a16="http://schemas.microsoft.com/office/drawing/2014/main" id="{DEC5DC24-44C5-4E75-BEB6-087018DEA69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65441" y="4026089"/>
            <a:ext cx="1602827" cy="1525691"/>
          </a:xfrm>
          <a:prstGeom prst="rect">
            <a:avLst/>
          </a:prstGeom>
        </p:spPr>
      </p:pic>
      <p:pic>
        <p:nvPicPr>
          <p:cNvPr id="19" name="Picture 18">
            <a:extLst>
              <a:ext uri="{FF2B5EF4-FFF2-40B4-BE49-F238E27FC236}">
                <a16:creationId xmlns:a16="http://schemas.microsoft.com/office/drawing/2014/main" id="{D609AC5D-F0AF-4562-9AD6-3B728DD4028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864692" y="2451432"/>
            <a:ext cx="2173840" cy="1750383"/>
          </a:xfrm>
          <a:prstGeom prst="rect">
            <a:avLst/>
          </a:prstGeom>
        </p:spPr>
      </p:pic>
    </p:spTree>
    <p:extLst>
      <p:ext uri="{BB962C8B-B14F-4D97-AF65-F5344CB8AC3E}">
        <p14:creationId xmlns:p14="http://schemas.microsoft.com/office/powerpoint/2010/main" val="32662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SPURTS</a:t>
            </a:r>
          </a:p>
        </p:txBody>
      </p:sp>
      <p:sp>
        <p:nvSpPr>
          <p:cNvPr id="10" name="TextBox 9"/>
          <p:cNvSpPr txBox="1"/>
          <p:nvPr/>
        </p:nvSpPr>
        <p:spPr>
          <a:xfrm>
            <a:off x="830520" y="3969486"/>
            <a:ext cx="2206253" cy="369332"/>
          </a:xfrm>
          <a:prstGeom prst="rect">
            <a:avLst/>
          </a:prstGeom>
          <a:noFill/>
        </p:spPr>
        <p:txBody>
          <a:bodyPr wrap="none" rtlCol="0">
            <a:spAutoFit/>
          </a:bodyPr>
          <a:lstStyle/>
          <a:p>
            <a:pPr algn="ctr"/>
            <a:r>
              <a:rPr lang="en-US" dirty="0"/>
              <a:t>A plant then and now</a:t>
            </a:r>
          </a:p>
        </p:txBody>
      </p:sp>
      <p:sp>
        <p:nvSpPr>
          <p:cNvPr id="17" name="TextBox 16"/>
          <p:cNvSpPr txBox="1"/>
          <p:nvPr/>
        </p:nvSpPr>
        <p:spPr>
          <a:xfrm>
            <a:off x="4957435" y="3969486"/>
            <a:ext cx="2110336" cy="369332"/>
          </a:xfrm>
          <a:prstGeom prst="rect">
            <a:avLst/>
          </a:prstGeom>
          <a:noFill/>
        </p:spPr>
        <p:txBody>
          <a:bodyPr wrap="none" rtlCol="0">
            <a:spAutoFit/>
          </a:bodyPr>
          <a:lstStyle/>
          <a:p>
            <a:pPr algn="ctr"/>
            <a:r>
              <a:rPr lang="en-US" dirty="0"/>
              <a:t>A tree then and now</a:t>
            </a:r>
          </a:p>
        </p:txBody>
      </p:sp>
      <p:sp>
        <p:nvSpPr>
          <p:cNvPr id="18" name="TextBox 17"/>
          <p:cNvSpPr txBox="1"/>
          <p:nvPr/>
        </p:nvSpPr>
        <p:spPr>
          <a:xfrm>
            <a:off x="679540" y="5027729"/>
            <a:ext cx="2716962" cy="923330"/>
          </a:xfrm>
          <a:prstGeom prst="rect">
            <a:avLst/>
          </a:prstGeom>
          <a:noFill/>
        </p:spPr>
        <p:txBody>
          <a:bodyPr wrap="none" rtlCol="0">
            <a:spAutoFit/>
          </a:bodyPr>
          <a:lstStyle/>
          <a:p>
            <a:r>
              <a:rPr lang="en-US" dirty="0">
                <a:solidFill>
                  <a:srgbClr val="0000FF"/>
                </a:solidFill>
                <a:latin typeface="Verdana"/>
                <a:cs typeface="Verdana"/>
              </a:rPr>
              <a:t>What do we know?</a:t>
            </a:r>
          </a:p>
          <a:p>
            <a:endParaRPr lang="en-US" dirty="0">
              <a:solidFill>
                <a:srgbClr val="0000FF"/>
              </a:solidFill>
              <a:latin typeface="Verdana"/>
              <a:cs typeface="Verdana"/>
            </a:endParaRPr>
          </a:p>
          <a:p>
            <a:r>
              <a:rPr lang="en-US" dirty="0">
                <a:solidFill>
                  <a:srgbClr val="0000FF"/>
                </a:solidFill>
                <a:latin typeface="Verdana"/>
                <a:cs typeface="Verdana"/>
              </a:rPr>
              <a:t>What do you wonder?</a:t>
            </a:r>
          </a:p>
        </p:txBody>
      </p:sp>
      <p:sp>
        <p:nvSpPr>
          <p:cNvPr id="19" name="TextBox 18"/>
          <p:cNvSpPr txBox="1"/>
          <p:nvPr/>
        </p:nvSpPr>
        <p:spPr>
          <a:xfrm>
            <a:off x="830520" y="4338818"/>
            <a:ext cx="2206253" cy="369332"/>
          </a:xfrm>
          <a:prstGeom prst="rect">
            <a:avLst/>
          </a:prstGeom>
          <a:noFill/>
        </p:spPr>
        <p:txBody>
          <a:bodyPr wrap="square" rtlCol="0">
            <a:spAutoFit/>
          </a:bodyPr>
          <a:lstStyle/>
          <a:p>
            <a:pPr>
              <a:tabLst>
                <a:tab pos="346075" algn="ctr"/>
                <a:tab pos="1484313" algn="ctr"/>
              </a:tabLst>
            </a:pPr>
            <a:r>
              <a:rPr lang="en-US" dirty="0"/>
              <a:t>	2ft	4ft</a:t>
            </a:r>
          </a:p>
        </p:txBody>
      </p:sp>
      <p:sp>
        <p:nvSpPr>
          <p:cNvPr id="20" name="TextBox 19"/>
          <p:cNvSpPr txBox="1"/>
          <p:nvPr/>
        </p:nvSpPr>
        <p:spPr>
          <a:xfrm>
            <a:off x="4354482" y="4338818"/>
            <a:ext cx="3034942" cy="369332"/>
          </a:xfrm>
          <a:prstGeom prst="rect">
            <a:avLst/>
          </a:prstGeom>
          <a:noFill/>
        </p:spPr>
        <p:txBody>
          <a:bodyPr wrap="square" rtlCol="0">
            <a:spAutoFit/>
          </a:bodyPr>
          <a:lstStyle/>
          <a:p>
            <a:pPr>
              <a:tabLst>
                <a:tab pos="511175" algn="ctr"/>
                <a:tab pos="2622550" algn="ctr"/>
              </a:tabLst>
            </a:pPr>
            <a:r>
              <a:rPr lang="en-US" dirty="0"/>
              <a:t>	10 </a:t>
            </a:r>
            <a:r>
              <a:rPr lang="en-US" dirty="0" err="1"/>
              <a:t>ft</a:t>
            </a:r>
            <a:r>
              <a:rPr lang="en-US" dirty="0"/>
              <a:t>	12 </a:t>
            </a:r>
            <a:r>
              <a:rPr lang="en-US" dirty="0" err="1"/>
              <a:t>ft</a:t>
            </a:r>
            <a:endParaRPr lang="en-US" dirty="0"/>
          </a:p>
        </p:txBody>
      </p:sp>
      <p:grpSp>
        <p:nvGrpSpPr>
          <p:cNvPr id="12" name="Group 11"/>
          <p:cNvGrpSpPr/>
          <p:nvPr/>
        </p:nvGrpSpPr>
        <p:grpSpPr>
          <a:xfrm>
            <a:off x="1111206" y="1524000"/>
            <a:ext cx="6644070" cy="2441448"/>
            <a:chOff x="1111206" y="1524000"/>
            <a:chExt cx="6644070" cy="2441448"/>
          </a:xfrm>
        </p:grpSpPr>
        <p:pic>
          <p:nvPicPr>
            <p:cNvPr id="3" name="Picture 2" descr="whispytree-2400px (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524000"/>
              <a:ext cx="1278276" cy="2441448"/>
            </a:xfrm>
            <a:prstGeom prst="rect">
              <a:avLst/>
            </a:prstGeom>
          </p:spPr>
        </p:pic>
        <p:pic>
          <p:nvPicPr>
            <p:cNvPr id="15" name="Picture 14" descr="whispytree-2400px (1).png"/>
            <p:cNvPicPr>
              <a:picLocks/>
            </p:cNvPicPr>
            <p:nvPr/>
          </p:nvPicPr>
          <p:blipFill>
            <a:blip r:embed="rId3">
              <a:extLst>
                <a:ext uri="{28A0092B-C50C-407E-A947-70E740481C1C}">
                  <a14:useLocalDpi xmlns:a14="http://schemas.microsoft.com/office/drawing/2010/main" val="0"/>
                </a:ext>
              </a:extLst>
            </a:blip>
            <a:stretch>
              <a:fillRect/>
            </a:stretch>
          </p:blipFill>
          <p:spPr>
            <a:xfrm>
              <a:off x="4354482" y="1962912"/>
              <a:ext cx="1278276" cy="2002536"/>
            </a:xfrm>
            <a:prstGeom prst="rect">
              <a:avLst/>
            </a:prstGeom>
          </p:spPr>
        </p:pic>
        <p:pic>
          <p:nvPicPr>
            <p:cNvPr id="11" name="Picture 10" descr="nature-clipart-plant-9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206" y="3526536"/>
              <a:ext cx="328242" cy="438912"/>
            </a:xfrm>
            <a:prstGeom prst="rect">
              <a:avLst/>
            </a:prstGeom>
          </p:spPr>
        </p:pic>
        <p:pic>
          <p:nvPicPr>
            <p:cNvPr id="21" name="Picture 20" descr="nature-clipart-plant-9 (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3087624"/>
              <a:ext cx="656484" cy="877824"/>
            </a:xfrm>
            <a:prstGeom prst="rect">
              <a:avLst/>
            </a:prstGeom>
          </p:spPr>
        </p:pic>
      </p:grpSp>
      <p:sp>
        <p:nvSpPr>
          <p:cNvPr id="13" name="TextBox 12">
            <a:extLst>
              <a:ext uri="{FF2B5EF4-FFF2-40B4-BE49-F238E27FC236}">
                <a16:creationId xmlns:a16="http://schemas.microsoft.com/office/drawing/2014/main" id="{7F8C411A-0A68-4223-98BE-44D3A13AB578}"/>
              </a:ext>
            </a:extLst>
          </p:cNvPr>
          <p:cNvSpPr txBox="1"/>
          <p:nvPr/>
        </p:nvSpPr>
        <p:spPr>
          <a:xfrm>
            <a:off x="4494620" y="5077482"/>
            <a:ext cx="3359060" cy="923330"/>
          </a:xfrm>
          <a:prstGeom prst="rect">
            <a:avLst/>
          </a:prstGeom>
          <a:noFill/>
        </p:spPr>
        <p:txBody>
          <a:bodyPr wrap="square" rtlCol="0">
            <a:spAutoFit/>
          </a:bodyPr>
          <a:lstStyle/>
          <a:p>
            <a:pPr marL="457200" indent="-457200"/>
            <a:r>
              <a:rPr lang="en-US" dirty="0">
                <a:solidFill>
                  <a:srgbClr val="0000FF"/>
                </a:solidFill>
                <a:latin typeface="Verdana"/>
                <a:cs typeface="Verdana"/>
              </a:rPr>
              <a:t>Which do you think had the </a:t>
            </a:r>
          </a:p>
          <a:p>
            <a:pPr marL="457200" indent="-457200"/>
            <a:r>
              <a:rPr lang="en-US" dirty="0">
                <a:solidFill>
                  <a:srgbClr val="0000FF"/>
                </a:solidFill>
                <a:latin typeface="Verdana"/>
                <a:cs typeface="Verdana"/>
              </a:rPr>
              <a:t>greater growth spurt? </a:t>
            </a:r>
          </a:p>
          <a:p>
            <a:pPr marL="457200" indent="-457200"/>
            <a:r>
              <a:rPr lang="en-US" dirty="0">
                <a:solidFill>
                  <a:srgbClr val="0000FF"/>
                </a:solidFill>
                <a:latin typeface="Verdana"/>
                <a:cs typeface="Verdana"/>
              </a:rPr>
              <a:t>Defend your thinking.</a:t>
            </a:r>
          </a:p>
        </p:txBody>
      </p:sp>
    </p:spTree>
    <p:extLst>
      <p:ext uri="{BB962C8B-B14F-4D97-AF65-F5344CB8AC3E}">
        <p14:creationId xmlns:p14="http://schemas.microsoft.com/office/powerpoint/2010/main" val="253993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a:xfrm>
            <a:off x="457200" y="274638"/>
            <a:ext cx="8229600" cy="685800"/>
          </a:xfrm>
        </p:spPr>
        <p:txBody>
          <a:bodyPr>
            <a:normAutofit/>
          </a:bodyPr>
          <a:lstStyle/>
          <a:p>
            <a:r>
              <a:rPr lang="en-US" sz="2800" dirty="0"/>
              <a:t>TEACHER SUPPORT IN </a:t>
            </a:r>
            <a:r>
              <a:rPr lang="en-US" sz="2800" i="1" dirty="0" err="1"/>
              <a:t>MathLinks</a:t>
            </a:r>
            <a:endParaRPr lang="en-US" sz="2800" i="1" dirty="0"/>
          </a:p>
        </p:txBody>
      </p:sp>
      <p:pic>
        <p:nvPicPr>
          <p:cNvPr id="4" name="Picture 3">
            <a:extLst>
              <a:ext uri="{FF2B5EF4-FFF2-40B4-BE49-F238E27FC236}">
                <a16:creationId xmlns:a16="http://schemas.microsoft.com/office/drawing/2014/main" id="{7621DA2B-17ED-42CD-A92B-EFC4A6901B1A}"/>
              </a:ext>
            </a:extLst>
          </p:cNvPr>
          <p:cNvPicPr>
            <a:picLocks noChangeAspect="1"/>
          </p:cNvPicPr>
          <p:nvPr/>
        </p:nvPicPr>
        <p:blipFill>
          <a:blip r:embed="rId3"/>
          <a:stretch>
            <a:fillRect/>
          </a:stretch>
        </p:blipFill>
        <p:spPr>
          <a:xfrm>
            <a:off x="2169160" y="1097640"/>
            <a:ext cx="5177932" cy="5023898"/>
          </a:xfrm>
          <a:prstGeom prst="rect">
            <a:avLst/>
          </a:prstGeom>
        </p:spPr>
      </p:pic>
    </p:spTree>
    <p:extLst>
      <p:ext uri="{BB962C8B-B14F-4D97-AF65-F5344CB8AC3E}">
        <p14:creationId xmlns:p14="http://schemas.microsoft.com/office/powerpoint/2010/main" val="3836731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4B83-DB40-437F-9CF6-F2764E3FBCF6}"/>
              </a:ext>
            </a:extLst>
          </p:cNvPr>
          <p:cNvSpPr>
            <a:spLocks noGrp="1"/>
          </p:cNvSpPr>
          <p:nvPr>
            <p:ph type="title"/>
          </p:nvPr>
        </p:nvSpPr>
        <p:spPr>
          <a:xfrm>
            <a:off x="457200" y="274638"/>
            <a:ext cx="8229600" cy="827722"/>
          </a:xfrm>
        </p:spPr>
        <p:txBody>
          <a:bodyPr>
            <a:noAutofit/>
          </a:bodyPr>
          <a:lstStyle/>
          <a:p>
            <a:r>
              <a:rPr lang="en-US" sz="2800" dirty="0"/>
              <a:t>MONEY STRATEGY FOR PERCENT CONVERSIONS</a:t>
            </a:r>
          </a:p>
        </p:txBody>
      </p:sp>
      <p:pic>
        <p:nvPicPr>
          <p:cNvPr id="7" name="Content Placeholder 6">
            <a:extLst>
              <a:ext uri="{FF2B5EF4-FFF2-40B4-BE49-F238E27FC236}">
                <a16:creationId xmlns:a16="http://schemas.microsoft.com/office/drawing/2014/main" id="{7E391554-415F-40CF-AF60-CC946B7C39A2}"/>
              </a:ext>
            </a:extLst>
          </p:cNvPr>
          <p:cNvPicPr>
            <a:picLocks noGrp="1" noChangeAspect="1"/>
          </p:cNvPicPr>
          <p:nvPr>
            <p:ph idx="1"/>
          </p:nvPr>
        </p:nvPicPr>
        <p:blipFill>
          <a:blip r:embed="rId3"/>
          <a:stretch>
            <a:fillRect/>
          </a:stretch>
        </p:blipFill>
        <p:spPr>
          <a:xfrm>
            <a:off x="457200" y="1452555"/>
            <a:ext cx="8229600" cy="4524389"/>
          </a:xfrm>
          <a:prstGeom prst="rect">
            <a:avLst/>
          </a:prstGeom>
        </p:spPr>
      </p:pic>
    </p:spTree>
    <p:extLst>
      <p:ext uri="{BB962C8B-B14F-4D97-AF65-F5344CB8AC3E}">
        <p14:creationId xmlns:p14="http://schemas.microsoft.com/office/powerpoint/2010/main" val="15520072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PERCENTS AND </a:t>
            </a:r>
            <a:br>
              <a:rPr lang="en-US" sz="3600" dirty="0"/>
            </a:br>
            <a:r>
              <a:rPr lang="en-US" sz="3600" dirty="0"/>
              <a:t>DOUBLE NUMBER LINES</a:t>
            </a:r>
          </a:p>
        </p:txBody>
      </p:sp>
      <p:sp>
        <p:nvSpPr>
          <p:cNvPr id="4" name="TextBox 3"/>
          <p:cNvSpPr txBox="1"/>
          <p:nvPr/>
        </p:nvSpPr>
        <p:spPr>
          <a:xfrm>
            <a:off x="457200" y="1589618"/>
            <a:ext cx="8229600" cy="369332"/>
          </a:xfrm>
          <a:prstGeom prst="rect">
            <a:avLst/>
          </a:prstGeom>
          <a:noFill/>
        </p:spPr>
        <p:txBody>
          <a:bodyPr wrap="square" rtlCol="0">
            <a:spAutoFit/>
          </a:bodyPr>
          <a:lstStyle/>
          <a:p>
            <a:pPr algn="ctr"/>
            <a:r>
              <a:rPr lang="en-US" dirty="0">
                <a:solidFill>
                  <a:srgbClr val="0000FF"/>
                </a:solidFill>
                <a:latin typeface="Verdana"/>
                <a:cs typeface="Verdana"/>
              </a:rPr>
              <a:t>What is 40% of 60?</a:t>
            </a:r>
          </a:p>
        </p:txBody>
      </p:sp>
      <p:sp>
        <p:nvSpPr>
          <p:cNvPr id="5" name="TextBox 4"/>
          <p:cNvSpPr txBox="1"/>
          <p:nvPr/>
        </p:nvSpPr>
        <p:spPr>
          <a:xfrm>
            <a:off x="457200" y="2417248"/>
            <a:ext cx="7805782" cy="369332"/>
          </a:xfrm>
          <a:prstGeom prst="rect">
            <a:avLst/>
          </a:prstGeom>
          <a:noFill/>
        </p:spPr>
        <p:txBody>
          <a:bodyPr wrap="square" rtlCol="0">
            <a:spAutoFit/>
          </a:bodyPr>
          <a:lstStyle/>
          <a:p>
            <a:r>
              <a:rPr lang="en-US" dirty="0">
                <a:solidFill>
                  <a:srgbClr val="0000FF"/>
                </a:solidFill>
                <a:latin typeface="Verdana"/>
                <a:cs typeface="Verdana"/>
              </a:rPr>
              <a:t>Show how to solve the problem with a double number line.</a:t>
            </a:r>
          </a:p>
        </p:txBody>
      </p:sp>
      <p:sp>
        <p:nvSpPr>
          <p:cNvPr id="7" name="Text Box 1659"/>
          <p:cNvSpPr txBox="1">
            <a:spLocks noChangeArrowheads="1"/>
          </p:cNvSpPr>
          <p:nvPr/>
        </p:nvSpPr>
        <p:spPr bwMode="auto">
          <a:xfrm>
            <a:off x="2094746"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10</a:t>
            </a:r>
            <a:endParaRPr kumimoji="0" lang="en-US" sz="1600" b="0" i="0" u="none" strike="noStrike" cap="none" normalizeH="0" baseline="0" dirty="0">
              <a:ln>
                <a:noFill/>
              </a:ln>
              <a:solidFill>
                <a:srgbClr val="FF0000"/>
              </a:solidFill>
              <a:effectLst/>
              <a:latin typeface="Verdana"/>
              <a:cs typeface="Verdana"/>
            </a:endParaRPr>
          </a:p>
        </p:txBody>
      </p:sp>
      <p:sp>
        <p:nvSpPr>
          <p:cNvPr id="8" name="Text Box 1659"/>
          <p:cNvSpPr txBox="1">
            <a:spLocks noChangeArrowheads="1"/>
          </p:cNvSpPr>
          <p:nvPr/>
        </p:nvSpPr>
        <p:spPr bwMode="auto">
          <a:xfrm>
            <a:off x="2705796"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20</a:t>
            </a:r>
            <a:endParaRPr kumimoji="0" lang="en-US" sz="1600" b="0" i="0" u="none" strike="noStrike" cap="none" normalizeH="0" baseline="0" dirty="0">
              <a:ln>
                <a:noFill/>
              </a:ln>
              <a:solidFill>
                <a:srgbClr val="FF0000"/>
              </a:solidFill>
              <a:effectLst/>
              <a:latin typeface="Verdana"/>
              <a:cs typeface="Verdana"/>
            </a:endParaRPr>
          </a:p>
        </p:txBody>
      </p:sp>
      <p:sp>
        <p:nvSpPr>
          <p:cNvPr id="9" name="Text Box 1659"/>
          <p:cNvSpPr txBox="1">
            <a:spLocks noChangeArrowheads="1"/>
          </p:cNvSpPr>
          <p:nvPr/>
        </p:nvSpPr>
        <p:spPr bwMode="auto">
          <a:xfrm>
            <a:off x="3266981"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30</a:t>
            </a:r>
            <a:endParaRPr kumimoji="0" lang="en-US" sz="1600" b="0" i="0" u="none" strike="noStrike" cap="none" normalizeH="0" baseline="0" dirty="0">
              <a:ln>
                <a:noFill/>
              </a:ln>
              <a:solidFill>
                <a:srgbClr val="FF0000"/>
              </a:solidFill>
              <a:effectLst/>
              <a:latin typeface="Verdana"/>
              <a:cs typeface="Verdana"/>
            </a:endParaRPr>
          </a:p>
        </p:txBody>
      </p:sp>
      <p:sp>
        <p:nvSpPr>
          <p:cNvPr id="10" name="Text Box 1659"/>
          <p:cNvSpPr txBox="1">
            <a:spLocks noChangeArrowheads="1"/>
          </p:cNvSpPr>
          <p:nvPr/>
        </p:nvSpPr>
        <p:spPr bwMode="auto">
          <a:xfrm flipH="1">
            <a:off x="3852126" y="4586927"/>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40</a:t>
            </a:r>
            <a:endParaRPr kumimoji="0" lang="en-US" sz="1600" b="0" i="0" u="none" strike="noStrike" cap="none" normalizeH="0" baseline="0" dirty="0">
              <a:ln>
                <a:noFill/>
              </a:ln>
              <a:solidFill>
                <a:srgbClr val="FF0000"/>
              </a:solidFill>
              <a:effectLst/>
              <a:latin typeface="Verdana"/>
              <a:cs typeface="Verdana"/>
            </a:endParaRPr>
          </a:p>
        </p:txBody>
      </p:sp>
      <p:sp>
        <p:nvSpPr>
          <p:cNvPr id="11" name="Text Box 1659"/>
          <p:cNvSpPr txBox="1">
            <a:spLocks noChangeArrowheads="1"/>
          </p:cNvSpPr>
          <p:nvPr/>
        </p:nvSpPr>
        <p:spPr bwMode="auto">
          <a:xfrm>
            <a:off x="5008872"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60</a:t>
            </a:r>
            <a:endParaRPr kumimoji="0" lang="en-US" sz="1600" b="0" i="0" u="none" strike="noStrike" cap="none" normalizeH="0" baseline="0" dirty="0">
              <a:ln>
                <a:noFill/>
              </a:ln>
              <a:solidFill>
                <a:srgbClr val="FF0000"/>
              </a:solidFill>
              <a:effectLst/>
              <a:latin typeface="Verdana"/>
              <a:cs typeface="Verdana"/>
            </a:endParaRPr>
          </a:p>
        </p:txBody>
      </p:sp>
      <p:sp>
        <p:nvSpPr>
          <p:cNvPr id="12" name="Text Box 1659"/>
          <p:cNvSpPr txBox="1">
            <a:spLocks noChangeArrowheads="1"/>
          </p:cNvSpPr>
          <p:nvPr/>
        </p:nvSpPr>
        <p:spPr bwMode="auto">
          <a:xfrm>
            <a:off x="5569147"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70</a:t>
            </a:r>
            <a:endParaRPr kumimoji="0" lang="en-US" sz="1600" b="0" i="0" u="none" strike="noStrike" cap="none" normalizeH="0" baseline="0" dirty="0">
              <a:ln>
                <a:noFill/>
              </a:ln>
              <a:solidFill>
                <a:srgbClr val="FF0000"/>
              </a:solidFill>
              <a:effectLst/>
              <a:latin typeface="Verdana"/>
              <a:cs typeface="Verdana"/>
            </a:endParaRPr>
          </a:p>
        </p:txBody>
      </p:sp>
      <p:sp>
        <p:nvSpPr>
          <p:cNvPr id="13" name="Text Box 1659"/>
          <p:cNvSpPr txBox="1">
            <a:spLocks noChangeArrowheads="1"/>
          </p:cNvSpPr>
          <p:nvPr/>
        </p:nvSpPr>
        <p:spPr bwMode="auto">
          <a:xfrm>
            <a:off x="6160411"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80</a:t>
            </a:r>
            <a:endParaRPr kumimoji="0" lang="en-US" sz="1600" b="0" i="0" u="none" strike="noStrike" cap="none" normalizeH="0" baseline="0" dirty="0">
              <a:ln>
                <a:noFill/>
              </a:ln>
              <a:solidFill>
                <a:srgbClr val="FF0000"/>
              </a:solidFill>
              <a:effectLst/>
              <a:latin typeface="Verdana"/>
              <a:cs typeface="Verdana"/>
            </a:endParaRPr>
          </a:p>
        </p:txBody>
      </p:sp>
      <p:sp>
        <p:nvSpPr>
          <p:cNvPr id="14" name="Text Box 1659"/>
          <p:cNvSpPr txBox="1">
            <a:spLocks noChangeArrowheads="1"/>
          </p:cNvSpPr>
          <p:nvPr/>
        </p:nvSpPr>
        <p:spPr bwMode="auto">
          <a:xfrm>
            <a:off x="6736180"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9</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5" name="Text Box 1659"/>
          <p:cNvSpPr txBox="1">
            <a:spLocks noChangeArrowheads="1"/>
          </p:cNvSpPr>
          <p:nvPr/>
        </p:nvSpPr>
        <p:spPr bwMode="auto">
          <a:xfrm>
            <a:off x="1368265" y="4586927"/>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   </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6" name="Text Box 1659"/>
          <p:cNvSpPr txBox="1">
            <a:spLocks noChangeArrowheads="1"/>
          </p:cNvSpPr>
          <p:nvPr/>
        </p:nvSpPr>
        <p:spPr bwMode="auto">
          <a:xfrm flipH="1">
            <a:off x="7270094" y="4586927"/>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10</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7" name="Text Box 1659"/>
          <p:cNvSpPr txBox="1">
            <a:spLocks noChangeArrowheads="1"/>
          </p:cNvSpPr>
          <p:nvPr/>
        </p:nvSpPr>
        <p:spPr bwMode="auto">
          <a:xfrm flipH="1">
            <a:off x="4426591" y="4586927"/>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5</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8" name="Text Box 1642"/>
          <p:cNvSpPr txBox="1">
            <a:spLocks noChangeArrowheads="1"/>
          </p:cNvSpPr>
          <p:nvPr/>
        </p:nvSpPr>
        <p:spPr bwMode="auto">
          <a:xfrm>
            <a:off x="2193340"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6</a:t>
            </a:r>
            <a:endParaRPr kumimoji="0" lang="en-US" sz="1600" b="0" i="0" u="none" strike="noStrike" cap="none" normalizeH="0" baseline="0" dirty="0">
              <a:ln>
                <a:noFill/>
              </a:ln>
              <a:solidFill>
                <a:srgbClr val="00B050"/>
              </a:solidFill>
              <a:effectLst/>
              <a:latin typeface="Verdana"/>
              <a:cs typeface="Verdana"/>
            </a:endParaRPr>
          </a:p>
        </p:txBody>
      </p:sp>
      <p:sp>
        <p:nvSpPr>
          <p:cNvPr id="19" name="Text Box 1642"/>
          <p:cNvSpPr txBox="1">
            <a:spLocks noChangeArrowheads="1"/>
          </p:cNvSpPr>
          <p:nvPr/>
        </p:nvSpPr>
        <p:spPr bwMode="auto">
          <a:xfrm>
            <a:off x="2722163"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12</a:t>
            </a:r>
            <a:endParaRPr kumimoji="0" lang="en-US" sz="1600" b="0" i="0" u="none" strike="noStrike" cap="none" normalizeH="0" baseline="0" dirty="0">
              <a:ln>
                <a:noFill/>
              </a:ln>
              <a:solidFill>
                <a:srgbClr val="00B050"/>
              </a:solidFill>
              <a:effectLst/>
              <a:latin typeface="Verdana"/>
              <a:cs typeface="Verdana"/>
            </a:endParaRPr>
          </a:p>
        </p:txBody>
      </p:sp>
      <p:sp>
        <p:nvSpPr>
          <p:cNvPr id="20" name="Text Box 1642"/>
          <p:cNvSpPr txBox="1">
            <a:spLocks noChangeArrowheads="1"/>
          </p:cNvSpPr>
          <p:nvPr/>
        </p:nvSpPr>
        <p:spPr bwMode="auto">
          <a:xfrm>
            <a:off x="3278420"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18</a:t>
            </a:r>
            <a:endParaRPr kumimoji="0" lang="en-US" sz="1600" b="0" i="0" u="none" strike="noStrike" cap="none" normalizeH="0" baseline="0" dirty="0">
              <a:ln>
                <a:noFill/>
              </a:ln>
              <a:solidFill>
                <a:srgbClr val="00B050"/>
              </a:solidFill>
              <a:effectLst/>
              <a:latin typeface="Verdana"/>
              <a:cs typeface="Verdana"/>
            </a:endParaRPr>
          </a:p>
        </p:txBody>
      </p:sp>
      <p:sp>
        <p:nvSpPr>
          <p:cNvPr id="21" name="Text Box 1642"/>
          <p:cNvSpPr txBox="1">
            <a:spLocks noChangeArrowheads="1"/>
          </p:cNvSpPr>
          <p:nvPr/>
        </p:nvSpPr>
        <p:spPr bwMode="auto">
          <a:xfrm>
            <a:off x="3863104"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24</a:t>
            </a:r>
            <a:endParaRPr kumimoji="0" lang="en-US" sz="1600" b="0" i="0" u="none" strike="noStrike" cap="none" normalizeH="0" baseline="0" dirty="0">
              <a:ln>
                <a:noFill/>
              </a:ln>
              <a:solidFill>
                <a:srgbClr val="00B050"/>
              </a:solidFill>
              <a:effectLst/>
              <a:latin typeface="Verdana"/>
              <a:cs typeface="Verdana"/>
            </a:endParaRPr>
          </a:p>
        </p:txBody>
      </p:sp>
      <p:sp>
        <p:nvSpPr>
          <p:cNvPr id="22" name="Text Box 1642"/>
          <p:cNvSpPr txBox="1">
            <a:spLocks noChangeArrowheads="1"/>
          </p:cNvSpPr>
          <p:nvPr/>
        </p:nvSpPr>
        <p:spPr bwMode="auto">
          <a:xfrm>
            <a:off x="5032987"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ea typeface="ÇlÇr ñæí©" charset="0"/>
                <a:cs typeface="Verdana"/>
              </a:rPr>
              <a:t>36</a:t>
            </a:r>
            <a:endParaRPr kumimoji="0" lang="en-US" sz="1600" b="0" i="0" u="none" strike="noStrike" cap="none" normalizeH="0" baseline="0" dirty="0">
              <a:ln>
                <a:noFill/>
              </a:ln>
              <a:solidFill>
                <a:srgbClr val="00B050"/>
              </a:solidFill>
              <a:effectLst/>
              <a:latin typeface="Verdana"/>
              <a:cs typeface="Verdana"/>
            </a:endParaRPr>
          </a:p>
        </p:txBody>
      </p:sp>
      <p:sp>
        <p:nvSpPr>
          <p:cNvPr id="23" name="Text Box 1642"/>
          <p:cNvSpPr txBox="1">
            <a:spLocks noChangeArrowheads="1"/>
          </p:cNvSpPr>
          <p:nvPr/>
        </p:nvSpPr>
        <p:spPr bwMode="auto">
          <a:xfrm>
            <a:off x="5599060"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42</a:t>
            </a:r>
            <a:endParaRPr kumimoji="0" lang="en-US" sz="1600" b="0" i="0" u="none" strike="noStrike" cap="none" normalizeH="0" baseline="0" dirty="0">
              <a:ln>
                <a:noFill/>
              </a:ln>
              <a:solidFill>
                <a:srgbClr val="00B050"/>
              </a:solidFill>
              <a:effectLst/>
              <a:latin typeface="Verdana"/>
              <a:cs typeface="Verdana"/>
            </a:endParaRPr>
          </a:p>
        </p:txBody>
      </p:sp>
      <p:sp>
        <p:nvSpPr>
          <p:cNvPr id="24" name="Text Box 1642"/>
          <p:cNvSpPr txBox="1">
            <a:spLocks noChangeArrowheads="1"/>
          </p:cNvSpPr>
          <p:nvPr/>
        </p:nvSpPr>
        <p:spPr bwMode="auto">
          <a:xfrm>
            <a:off x="6166551"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48</a:t>
            </a:r>
            <a:endParaRPr kumimoji="0" lang="en-US" sz="1600" b="0" i="0" u="none" strike="noStrike" cap="none" normalizeH="0" baseline="0" dirty="0">
              <a:ln>
                <a:noFill/>
              </a:ln>
              <a:solidFill>
                <a:srgbClr val="00B050"/>
              </a:solidFill>
              <a:effectLst/>
              <a:latin typeface="Verdana"/>
              <a:cs typeface="Verdana"/>
            </a:endParaRPr>
          </a:p>
        </p:txBody>
      </p:sp>
      <p:sp>
        <p:nvSpPr>
          <p:cNvPr id="25" name="Text Box 1642"/>
          <p:cNvSpPr txBox="1">
            <a:spLocks noChangeArrowheads="1"/>
          </p:cNvSpPr>
          <p:nvPr/>
        </p:nvSpPr>
        <p:spPr bwMode="auto">
          <a:xfrm>
            <a:off x="6730060" y="3230036"/>
            <a:ext cx="644852" cy="30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54</a:t>
            </a:r>
            <a:endParaRPr kumimoji="0" lang="en-US" sz="1600" b="0" i="0" u="none" strike="noStrike" cap="none" normalizeH="0" baseline="0" dirty="0">
              <a:ln>
                <a:noFill/>
              </a:ln>
              <a:solidFill>
                <a:srgbClr val="00B050"/>
              </a:solidFill>
              <a:effectLst/>
              <a:latin typeface="Verdana"/>
              <a:cs typeface="Verdana"/>
            </a:endParaRPr>
          </a:p>
        </p:txBody>
      </p:sp>
      <p:sp>
        <p:nvSpPr>
          <p:cNvPr id="26" name="Text Box 1642"/>
          <p:cNvSpPr txBox="1">
            <a:spLocks noChangeArrowheads="1"/>
          </p:cNvSpPr>
          <p:nvPr/>
        </p:nvSpPr>
        <p:spPr bwMode="auto">
          <a:xfrm>
            <a:off x="1629831"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cs typeface="Verdana"/>
              </a:rPr>
              <a:t>0</a:t>
            </a:r>
          </a:p>
        </p:txBody>
      </p:sp>
      <p:sp>
        <p:nvSpPr>
          <p:cNvPr id="27" name="Text Box 1642"/>
          <p:cNvSpPr txBox="1">
            <a:spLocks noChangeArrowheads="1"/>
          </p:cNvSpPr>
          <p:nvPr/>
        </p:nvSpPr>
        <p:spPr bwMode="auto">
          <a:xfrm>
            <a:off x="4455670"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cs typeface="Verdana"/>
              </a:rPr>
              <a:t>30</a:t>
            </a:r>
            <a:endParaRPr kumimoji="0" lang="en-US" sz="1600" b="0" i="0" u="none" strike="noStrike" cap="none" normalizeH="0" baseline="0" dirty="0">
              <a:ln>
                <a:noFill/>
              </a:ln>
              <a:solidFill>
                <a:srgbClr val="00B050"/>
              </a:solidFill>
              <a:effectLst/>
              <a:latin typeface="Verdana"/>
              <a:cs typeface="Verdana"/>
            </a:endParaRPr>
          </a:p>
        </p:txBody>
      </p:sp>
      <p:sp>
        <p:nvSpPr>
          <p:cNvPr id="28" name="Text Box 1642"/>
          <p:cNvSpPr txBox="1">
            <a:spLocks noChangeArrowheads="1"/>
          </p:cNvSpPr>
          <p:nvPr/>
        </p:nvSpPr>
        <p:spPr bwMode="auto">
          <a:xfrm>
            <a:off x="7339853" y="3230036"/>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60</a:t>
            </a:r>
            <a:endParaRPr kumimoji="0" lang="en-US" sz="1600" b="0" i="0" u="none" strike="noStrike" cap="none" normalizeH="0" baseline="0" dirty="0">
              <a:ln>
                <a:noFill/>
              </a:ln>
              <a:solidFill>
                <a:srgbClr val="00B050"/>
              </a:solidFill>
              <a:effectLst/>
              <a:latin typeface="Verdana"/>
              <a:cs typeface="Verdana"/>
            </a:endParaRPr>
          </a:p>
        </p:txBody>
      </p:sp>
      <p:grpSp>
        <p:nvGrpSpPr>
          <p:cNvPr id="29" name="Group 28"/>
          <p:cNvGrpSpPr/>
          <p:nvPr/>
        </p:nvGrpSpPr>
        <p:grpSpPr>
          <a:xfrm>
            <a:off x="456510" y="3575498"/>
            <a:ext cx="7368432" cy="1046056"/>
            <a:chOff x="698138" y="2407263"/>
            <a:chExt cx="7368432" cy="1046056"/>
          </a:xfrm>
        </p:grpSpPr>
        <p:grpSp>
          <p:nvGrpSpPr>
            <p:cNvPr id="30" name="Group 47"/>
            <p:cNvGrpSpPr>
              <a:grpSpLocks/>
            </p:cNvGrpSpPr>
            <p:nvPr/>
          </p:nvGrpSpPr>
          <p:grpSpPr bwMode="auto">
            <a:xfrm rot="5400000">
              <a:off x="4545313" y="-111142"/>
              <a:ext cx="1002851" cy="6039662"/>
              <a:chOff x="9849" y="2469"/>
              <a:chExt cx="720" cy="5055"/>
            </a:xfrm>
          </p:grpSpPr>
          <p:cxnSp>
            <p:nvCxnSpPr>
              <p:cNvPr id="32" name="AutoShape 1362"/>
              <p:cNvCxnSpPr>
                <a:cxnSpLocks noChangeShapeType="1"/>
              </p:cNvCxnSpPr>
              <p:nvPr/>
            </p:nvCxnSpPr>
            <p:spPr bwMode="auto">
              <a:xfrm>
                <a:off x="10389" y="2469"/>
                <a:ext cx="0" cy="5040"/>
              </a:xfrm>
              <a:prstGeom prst="straightConnector1">
                <a:avLst/>
              </a:prstGeom>
              <a:noFill/>
              <a:ln w="9525">
                <a:solidFill>
                  <a:srgbClr val="FF0000"/>
                </a:solidFill>
                <a:round/>
                <a:headEnd type="arrow" w="med" len="med"/>
                <a:tailEnd/>
              </a:ln>
              <a:extLst>
                <a:ext uri="{909E8E84-426E-40dd-AFC4-6F175D3DCCD1}">
                  <a14:hiddenFill xmlns="" xmlns:a14="http://schemas.microsoft.com/office/drawing/2010/main">
                    <a:noFill/>
                  </a14:hiddenFill>
                </a:ext>
              </a:extLst>
            </p:spPr>
          </p:cxnSp>
          <p:cxnSp>
            <p:nvCxnSpPr>
              <p:cNvPr id="33" name="AutoShape 1363"/>
              <p:cNvCxnSpPr>
                <a:cxnSpLocks noChangeShapeType="1"/>
              </p:cNvCxnSpPr>
              <p:nvPr/>
            </p:nvCxnSpPr>
            <p:spPr bwMode="auto">
              <a:xfrm>
                <a:off x="10039" y="2469"/>
                <a:ext cx="0" cy="5040"/>
              </a:xfrm>
              <a:prstGeom prst="straightConnector1">
                <a:avLst/>
              </a:prstGeom>
              <a:noFill/>
              <a:ln w="9525">
                <a:solidFill>
                  <a:srgbClr val="008000"/>
                </a:solidFill>
                <a:round/>
                <a:headEnd type="arrow" w="med" len="med"/>
                <a:tailEnd/>
              </a:ln>
              <a:extLst>
                <a:ext uri="{909E8E84-426E-40dd-AFC4-6F175D3DCCD1}">
                  <a14:hiddenFill xmlns="" xmlns:a14="http://schemas.microsoft.com/office/drawing/2010/main">
                    <a:noFill/>
                  </a14:hiddenFill>
                </a:ext>
              </a:extLst>
            </p:spPr>
          </p:cxnSp>
          <p:grpSp>
            <p:nvGrpSpPr>
              <p:cNvPr id="34" name="Group 1364"/>
              <p:cNvGrpSpPr>
                <a:grpSpLocks/>
              </p:cNvGrpSpPr>
              <p:nvPr/>
            </p:nvGrpSpPr>
            <p:grpSpPr bwMode="auto">
              <a:xfrm>
                <a:off x="9849" y="2705"/>
                <a:ext cx="720" cy="4819"/>
                <a:chOff x="1440" y="11221"/>
                <a:chExt cx="720" cy="2400"/>
              </a:xfrm>
            </p:grpSpPr>
            <p:cxnSp>
              <p:nvCxnSpPr>
                <p:cNvPr id="35" name="AutoShape 1365"/>
                <p:cNvCxnSpPr>
                  <a:cxnSpLocks noChangeShapeType="1"/>
                </p:cNvCxnSpPr>
                <p:nvPr/>
              </p:nvCxnSpPr>
              <p:spPr bwMode="auto">
                <a:xfrm>
                  <a:off x="1440" y="112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6" name="AutoShape 1366"/>
                <p:cNvCxnSpPr>
                  <a:cxnSpLocks noChangeShapeType="1"/>
                </p:cNvCxnSpPr>
                <p:nvPr/>
              </p:nvCxnSpPr>
              <p:spPr bwMode="auto">
                <a:xfrm>
                  <a:off x="1440" y="114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7" name="AutoShape 1367"/>
                <p:cNvCxnSpPr>
                  <a:cxnSpLocks noChangeShapeType="1"/>
                </p:cNvCxnSpPr>
                <p:nvPr/>
              </p:nvCxnSpPr>
              <p:spPr bwMode="auto">
                <a:xfrm>
                  <a:off x="1440" y="117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8" name="AutoShape 1368"/>
                <p:cNvCxnSpPr>
                  <a:cxnSpLocks noChangeShapeType="1"/>
                </p:cNvCxnSpPr>
                <p:nvPr/>
              </p:nvCxnSpPr>
              <p:spPr bwMode="auto">
                <a:xfrm>
                  <a:off x="1440" y="119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9" name="AutoShape 1369"/>
                <p:cNvCxnSpPr>
                  <a:cxnSpLocks noChangeShapeType="1"/>
                </p:cNvCxnSpPr>
                <p:nvPr/>
              </p:nvCxnSpPr>
              <p:spPr bwMode="auto">
                <a:xfrm>
                  <a:off x="1440" y="1218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0" name="AutoShape 1370"/>
                <p:cNvCxnSpPr>
                  <a:cxnSpLocks noChangeShapeType="1"/>
                </p:cNvCxnSpPr>
                <p:nvPr/>
              </p:nvCxnSpPr>
              <p:spPr bwMode="auto">
                <a:xfrm>
                  <a:off x="1440" y="124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1" name="AutoShape 1371"/>
                <p:cNvCxnSpPr>
                  <a:cxnSpLocks noChangeShapeType="1"/>
                </p:cNvCxnSpPr>
                <p:nvPr/>
              </p:nvCxnSpPr>
              <p:spPr bwMode="auto">
                <a:xfrm>
                  <a:off x="1440" y="126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2" name="AutoShape 1372"/>
                <p:cNvCxnSpPr>
                  <a:cxnSpLocks noChangeShapeType="1"/>
                </p:cNvCxnSpPr>
                <p:nvPr/>
              </p:nvCxnSpPr>
              <p:spPr bwMode="auto">
                <a:xfrm>
                  <a:off x="1440" y="129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3" name="AutoShape 1373"/>
                <p:cNvCxnSpPr>
                  <a:cxnSpLocks noChangeShapeType="1"/>
                </p:cNvCxnSpPr>
                <p:nvPr/>
              </p:nvCxnSpPr>
              <p:spPr bwMode="auto">
                <a:xfrm>
                  <a:off x="1440" y="131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4" name="AutoShape 1374"/>
                <p:cNvCxnSpPr>
                  <a:cxnSpLocks noChangeShapeType="1"/>
                </p:cNvCxnSpPr>
                <p:nvPr/>
              </p:nvCxnSpPr>
              <p:spPr bwMode="auto">
                <a:xfrm>
                  <a:off x="1440" y="13389"/>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5" name="AutoShape 1375"/>
                <p:cNvCxnSpPr>
                  <a:cxnSpLocks noChangeShapeType="1"/>
                </p:cNvCxnSpPr>
                <p:nvPr/>
              </p:nvCxnSpPr>
              <p:spPr bwMode="auto">
                <a:xfrm>
                  <a:off x="1440" y="136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grpSp>
        </p:grpSp>
        <p:sp>
          <p:nvSpPr>
            <p:cNvPr id="31" name="TextBox 30"/>
            <p:cNvSpPr txBox="1"/>
            <p:nvPr/>
          </p:nvSpPr>
          <p:spPr>
            <a:xfrm>
              <a:off x="698138" y="2437656"/>
              <a:ext cx="1176382" cy="1015663"/>
            </a:xfrm>
            <a:prstGeom prst="rect">
              <a:avLst/>
            </a:prstGeom>
            <a:noFill/>
          </p:spPr>
          <p:txBody>
            <a:bodyPr wrap="square" rtlCol="0">
              <a:spAutoFit/>
            </a:bodyPr>
            <a:lstStyle/>
            <a:p>
              <a:r>
                <a:rPr lang="en-US" sz="1600" dirty="0">
                  <a:solidFill>
                    <a:srgbClr val="00B050"/>
                  </a:solidFill>
                  <a:latin typeface="Verdana"/>
                  <a:cs typeface="Verdana"/>
                </a:rPr>
                <a:t>Number</a:t>
              </a:r>
            </a:p>
            <a:p>
              <a:endParaRPr lang="en-US" sz="1200" dirty="0">
                <a:latin typeface="Verdana"/>
                <a:cs typeface="Verdana"/>
              </a:endParaRPr>
            </a:p>
            <a:p>
              <a:r>
                <a:rPr lang="en-US" sz="1600" dirty="0">
                  <a:solidFill>
                    <a:srgbClr val="FF0000"/>
                  </a:solidFill>
                  <a:latin typeface="Verdana"/>
                  <a:cs typeface="Verdana"/>
                </a:rPr>
                <a:t>Percent</a:t>
              </a:r>
            </a:p>
            <a:p>
              <a:endParaRPr lang="en-US" sz="1600" dirty="0">
                <a:latin typeface="Verdana"/>
                <a:cs typeface="Verdana"/>
              </a:endParaRPr>
            </a:p>
          </p:txBody>
        </p:sp>
      </p:grpSp>
      <p:sp>
        <p:nvSpPr>
          <p:cNvPr id="47" name="Oval 46"/>
          <p:cNvSpPr/>
          <p:nvPr/>
        </p:nvSpPr>
        <p:spPr>
          <a:xfrm>
            <a:off x="3802094" y="4493819"/>
            <a:ext cx="548640"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 Box 1642"/>
          <p:cNvSpPr txBox="1">
            <a:spLocks noChangeArrowheads="1"/>
          </p:cNvSpPr>
          <p:nvPr/>
        </p:nvSpPr>
        <p:spPr bwMode="auto">
          <a:xfrm>
            <a:off x="2202431" y="3232902"/>
            <a:ext cx="476354" cy="3241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FF"/>
                </a:solidFill>
                <a:effectLst/>
                <a:latin typeface="Verdana"/>
                <a:cs typeface="Verdana"/>
              </a:rPr>
              <a:t>?</a:t>
            </a:r>
          </a:p>
        </p:txBody>
      </p:sp>
      <p:sp>
        <p:nvSpPr>
          <p:cNvPr id="50" name="Text Box 1642"/>
          <p:cNvSpPr txBox="1">
            <a:spLocks noChangeArrowheads="1"/>
          </p:cNvSpPr>
          <p:nvPr/>
        </p:nvSpPr>
        <p:spPr bwMode="auto">
          <a:xfrm>
            <a:off x="2083739" y="4597672"/>
            <a:ext cx="575307" cy="3241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FF"/>
                </a:solidFill>
                <a:effectLst/>
                <a:latin typeface="Verdana"/>
                <a:cs typeface="Verdana"/>
              </a:rPr>
              <a:t>?</a:t>
            </a:r>
          </a:p>
        </p:txBody>
      </p:sp>
      <p:grpSp>
        <p:nvGrpSpPr>
          <p:cNvPr id="52" name="Group 51"/>
          <p:cNvGrpSpPr/>
          <p:nvPr/>
        </p:nvGrpSpPr>
        <p:grpSpPr>
          <a:xfrm>
            <a:off x="3156729" y="5094765"/>
            <a:ext cx="2830543" cy="1266855"/>
            <a:chOff x="805973" y="4343400"/>
            <a:chExt cx="2323753" cy="1266855"/>
          </a:xfrm>
        </p:grpSpPr>
        <p:sp>
          <p:nvSpPr>
            <p:cNvPr id="53" name="TextBox 52"/>
            <p:cNvSpPr txBox="1"/>
            <p:nvPr/>
          </p:nvSpPr>
          <p:spPr>
            <a:xfrm>
              <a:off x="1090108" y="4724398"/>
              <a:ext cx="1755485" cy="369332"/>
            </a:xfrm>
            <a:prstGeom prst="rect">
              <a:avLst/>
            </a:prstGeom>
            <a:noFill/>
          </p:spPr>
          <p:txBody>
            <a:bodyPr wrap="square" rtlCol="0">
              <a:spAutoFit/>
            </a:bodyPr>
            <a:lstStyle/>
            <a:p>
              <a:pPr algn="ctr"/>
              <a:r>
                <a:rPr lang="en-US" dirty="0">
                  <a:solidFill>
                    <a:srgbClr val="00B050"/>
                  </a:solidFill>
                </a:rPr>
                <a:t>24</a:t>
              </a:r>
              <a:r>
                <a:rPr lang="en-US" dirty="0">
                  <a:solidFill>
                    <a:srgbClr val="0000FF"/>
                  </a:solidFill>
                </a:rPr>
                <a:t> is </a:t>
              </a:r>
              <a:r>
                <a:rPr lang="en-US" dirty="0">
                  <a:solidFill>
                    <a:srgbClr val="FF0000"/>
                  </a:solidFill>
                </a:rPr>
                <a:t>40% </a:t>
              </a:r>
              <a:r>
                <a:rPr lang="en-US" dirty="0">
                  <a:solidFill>
                    <a:srgbClr val="0000FF"/>
                  </a:solidFill>
                </a:rPr>
                <a:t>of </a:t>
              </a:r>
              <a:r>
                <a:rPr lang="en-US" dirty="0">
                  <a:solidFill>
                    <a:srgbClr val="00B050"/>
                  </a:solidFill>
                </a:rPr>
                <a:t>60</a:t>
              </a:r>
            </a:p>
          </p:txBody>
        </p:sp>
        <p:sp>
          <p:nvSpPr>
            <p:cNvPr id="54" name="Explosion 1 53"/>
            <p:cNvSpPr/>
            <p:nvPr/>
          </p:nvSpPr>
          <p:spPr>
            <a:xfrm>
              <a:off x="805973" y="4343400"/>
              <a:ext cx="2323753" cy="1266855"/>
            </a:xfrm>
            <a:prstGeom prst="irregularSeal1">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Rectangle 55"/>
          <p:cNvSpPr/>
          <p:nvPr/>
        </p:nvSpPr>
        <p:spPr>
          <a:xfrm>
            <a:off x="3859035" y="3146599"/>
            <a:ext cx="491021" cy="49102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Rectangle 56"/>
          <p:cNvSpPr/>
          <p:nvPr/>
        </p:nvSpPr>
        <p:spPr>
          <a:xfrm>
            <a:off x="7333920" y="3135937"/>
            <a:ext cx="491021" cy="49102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51" name="Group 50"/>
          <p:cNvGrpSpPr/>
          <p:nvPr/>
        </p:nvGrpSpPr>
        <p:grpSpPr>
          <a:xfrm>
            <a:off x="7242567" y="4327637"/>
            <a:ext cx="1728012" cy="735596"/>
            <a:chOff x="7242567" y="4327637"/>
            <a:chExt cx="1728012" cy="735596"/>
          </a:xfrm>
        </p:grpSpPr>
        <p:sp>
          <p:nvSpPr>
            <p:cNvPr id="58" name="Oval 57"/>
            <p:cNvSpPr/>
            <p:nvPr/>
          </p:nvSpPr>
          <p:spPr>
            <a:xfrm>
              <a:off x="7242567" y="4441477"/>
              <a:ext cx="661692" cy="62175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7703627" y="4327637"/>
              <a:ext cx="1266952" cy="369332"/>
              <a:chOff x="7703627" y="4327637"/>
              <a:chExt cx="1266952" cy="369332"/>
            </a:xfrm>
          </p:grpSpPr>
          <p:sp>
            <p:nvSpPr>
              <p:cNvPr id="3" name="TextBox 2"/>
              <p:cNvSpPr txBox="1"/>
              <p:nvPr/>
            </p:nvSpPr>
            <p:spPr>
              <a:xfrm>
                <a:off x="7904259" y="4327637"/>
                <a:ext cx="1066320" cy="369332"/>
              </a:xfrm>
              <a:prstGeom prst="rect">
                <a:avLst/>
              </a:prstGeom>
              <a:noFill/>
            </p:spPr>
            <p:txBody>
              <a:bodyPr wrap="square" rtlCol="0">
                <a:spAutoFit/>
              </a:bodyPr>
              <a:lstStyle/>
              <a:p>
                <a:r>
                  <a:rPr lang="en-US" dirty="0">
                    <a:solidFill>
                      <a:srgbClr val="FF0000"/>
                    </a:solidFill>
                  </a:rPr>
                  <a:t>percent</a:t>
                </a:r>
              </a:p>
            </p:txBody>
          </p:sp>
          <p:cxnSp>
            <p:nvCxnSpPr>
              <p:cNvPr id="46" name="Straight Arrow Connector 45"/>
              <p:cNvCxnSpPr>
                <a:stCxn id="3" idx="1"/>
              </p:cNvCxnSpPr>
              <p:nvPr/>
            </p:nvCxnSpPr>
            <p:spPr>
              <a:xfrm flipH="1">
                <a:off x="7703627" y="4512303"/>
                <a:ext cx="200632" cy="184666"/>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grpSp>
      </p:grpSp>
    </p:spTree>
    <p:extLst>
      <p:ext uri="{BB962C8B-B14F-4D97-AF65-F5344CB8AC3E}">
        <p14:creationId xmlns:p14="http://schemas.microsoft.com/office/powerpoint/2010/main" val="169896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50"/>
                                        </p:tgtEl>
                                      </p:cBhvr>
                                    </p:animEffect>
                                    <p:set>
                                      <p:cBhvr>
                                        <p:cTn id="33" dur="1" fill="hold">
                                          <p:stCondLst>
                                            <p:cond delay="499"/>
                                          </p:stCondLst>
                                        </p:cTn>
                                        <p:tgtEl>
                                          <p:spTgt spid="5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500"/>
                                        <p:tgtEl>
                                          <p:spTgt spid="49"/>
                                        </p:tgtEl>
                                      </p:cBhvr>
                                    </p:animEffect>
                                    <p:set>
                                      <p:cBhvr>
                                        <p:cTn id="78" dur="1" fill="hold">
                                          <p:stCondLst>
                                            <p:cond delay="499"/>
                                          </p:stCondLst>
                                        </p:cTn>
                                        <p:tgtEl>
                                          <p:spTgt spid="4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5"/>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5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56"/>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51"/>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47" grpId="0" animBg="1"/>
      <p:bldP spid="49" grpId="0" animBg="1"/>
      <p:bldP spid="49" grpId="1" animBg="1"/>
      <p:bldP spid="50" grpId="0" animBg="1"/>
      <p:bldP spid="50" grpId="1" animBg="1"/>
      <p:bldP spid="56" grpId="0" animBg="1"/>
      <p:bldP spid="5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rmAutofit/>
          </a:bodyPr>
          <a:lstStyle/>
          <a:p>
            <a:pPr lvl="0"/>
            <a:r>
              <a:rPr lang="en-US" sz="2800" dirty="0"/>
              <a:t>GETTING STUDENTS BACK ON TRACK</a:t>
            </a:r>
            <a:endParaRPr lang="en-US" sz="3200" dirty="0"/>
          </a:p>
        </p:txBody>
      </p:sp>
      <p:pic>
        <p:nvPicPr>
          <p:cNvPr id="7" name="Picture 6">
            <a:extLst>
              <a:ext uri="{FF2B5EF4-FFF2-40B4-BE49-F238E27FC236}">
                <a16:creationId xmlns:a16="http://schemas.microsoft.com/office/drawing/2014/main" id="{A005E3C3-634F-44BA-8A3F-0801F49F87F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31870" y="540972"/>
            <a:ext cx="5327665" cy="2203516"/>
          </a:xfrm>
          <a:prstGeom prst="rect">
            <a:avLst/>
          </a:prstGeom>
        </p:spPr>
      </p:pic>
      <p:sp>
        <p:nvSpPr>
          <p:cNvPr id="8" name="Content Placeholder 2">
            <a:extLst>
              <a:ext uri="{FF2B5EF4-FFF2-40B4-BE49-F238E27FC236}">
                <a16:creationId xmlns:a16="http://schemas.microsoft.com/office/drawing/2014/main" id="{67682F37-1425-443A-B147-677919E99736}"/>
              </a:ext>
            </a:extLst>
          </p:cNvPr>
          <p:cNvSpPr txBox="1">
            <a:spLocks/>
          </p:cNvSpPr>
          <p:nvPr/>
        </p:nvSpPr>
        <p:spPr>
          <a:xfrm>
            <a:off x="508000" y="5180736"/>
            <a:ext cx="7721600" cy="473571"/>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400" dirty="0">
                <a:solidFill>
                  <a:schemeClr val="accent6">
                    <a:lumMod val="75000"/>
                  </a:schemeClr>
                </a:solidFill>
                <a:latin typeface="Arial" panose="020B0604020202020204" pitchFamily="34" charset="0"/>
                <a:cs typeface="Arial" panose="020B0604020202020204" pitchFamily="34" charset="0"/>
              </a:rPr>
              <a:t>Increase confidence on the way to greater success</a:t>
            </a:r>
          </a:p>
        </p:txBody>
      </p:sp>
      <p:sp>
        <p:nvSpPr>
          <p:cNvPr id="9" name="Rectangle 8">
            <a:extLst>
              <a:ext uri="{FF2B5EF4-FFF2-40B4-BE49-F238E27FC236}">
                <a16:creationId xmlns:a16="http://schemas.microsoft.com/office/drawing/2014/main" id="{BCFBD90E-A919-45AB-A764-9B7151952434}"/>
              </a:ext>
            </a:extLst>
          </p:cNvPr>
          <p:cNvSpPr/>
          <p:nvPr/>
        </p:nvSpPr>
        <p:spPr>
          <a:xfrm>
            <a:off x="508000" y="1390797"/>
            <a:ext cx="2959769" cy="461665"/>
          </a:xfrm>
          <a:prstGeom prst="rect">
            <a:avLst/>
          </a:prstGeom>
        </p:spPr>
        <p:txBody>
          <a:bodyPr wrap="square">
            <a:spAutoFit/>
          </a:bodyPr>
          <a:lstStyle/>
          <a:p>
            <a:r>
              <a:rPr lang="en-US" sz="2400" dirty="0">
                <a:solidFill>
                  <a:srgbClr val="C00000"/>
                </a:solidFill>
                <a:latin typeface="Arial" panose="020B0604020202020204" pitchFamily="34" charset="0"/>
                <a:ea typeface="Calibri" panose="020F0502020204030204" pitchFamily="34" charset="0"/>
                <a:cs typeface="Times New Roman" panose="02020603050405020304" pitchFamily="18" charset="0"/>
              </a:rPr>
              <a:t>Creating YOUR plan</a:t>
            </a:r>
          </a:p>
        </p:txBody>
      </p:sp>
      <p:sp>
        <p:nvSpPr>
          <p:cNvPr id="10" name="Rectangle 9">
            <a:extLst>
              <a:ext uri="{FF2B5EF4-FFF2-40B4-BE49-F238E27FC236}">
                <a16:creationId xmlns:a16="http://schemas.microsoft.com/office/drawing/2014/main" id="{62DCF9E8-D388-49F2-9A48-75970D137049}"/>
              </a:ext>
            </a:extLst>
          </p:cNvPr>
          <p:cNvSpPr/>
          <p:nvPr/>
        </p:nvSpPr>
        <p:spPr>
          <a:xfrm>
            <a:off x="507729" y="2293764"/>
            <a:ext cx="3916680" cy="830997"/>
          </a:xfrm>
          <a:prstGeom prst="rect">
            <a:avLst/>
          </a:prstGeom>
        </p:spPr>
        <p:txBody>
          <a:bodyPr wrap="square">
            <a:spAutoFit/>
          </a:bodyPr>
          <a:lstStyle/>
          <a:p>
            <a:r>
              <a:rPr lang="en-US" sz="2400" dirty="0">
                <a:solidFill>
                  <a:srgbClr val="002060"/>
                </a:solidFill>
                <a:latin typeface="Arial" panose="020B0604020202020204" pitchFamily="34" charset="0"/>
                <a:ea typeface="Calibri" panose="020F0502020204030204" pitchFamily="34" charset="0"/>
                <a:cs typeface="Times New Roman" panose="02020603050405020304" pitchFamily="18" charset="0"/>
              </a:rPr>
              <a:t>Identifying the major work </a:t>
            </a:r>
          </a:p>
          <a:p>
            <a:r>
              <a:rPr lang="en-US" sz="2400" dirty="0">
                <a:solidFill>
                  <a:srgbClr val="002060"/>
                </a:solidFill>
                <a:latin typeface="Arial" panose="020B0604020202020204" pitchFamily="34" charset="0"/>
                <a:ea typeface="Calibri" panose="020F0502020204030204" pitchFamily="34" charset="0"/>
                <a:cs typeface="Times New Roman" panose="02020603050405020304" pitchFamily="18" charset="0"/>
              </a:rPr>
              <a:t>of the grade or focus topics</a:t>
            </a:r>
            <a:endParaRPr lang="en-US" sz="2400" dirty="0">
              <a:latin typeface="Arial" panose="020B0604020202020204" pitchFamily="34"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DC838383-732F-4224-A788-451277CCABC0}"/>
              </a:ext>
            </a:extLst>
          </p:cNvPr>
          <p:cNvSpPr/>
          <p:nvPr/>
        </p:nvSpPr>
        <p:spPr>
          <a:xfrm>
            <a:off x="507729" y="3370442"/>
            <a:ext cx="5452714" cy="830997"/>
          </a:xfrm>
          <a:prstGeom prst="rect">
            <a:avLst/>
          </a:prstGeom>
        </p:spPr>
        <p:txBody>
          <a:bodyPr wrap="square">
            <a:spAutoFit/>
          </a:bodyPr>
          <a:lstStyle/>
          <a:p>
            <a:r>
              <a:rPr lang="en-US" sz="2400" dirty="0">
                <a:solidFill>
                  <a:srgbClr val="00B0F0"/>
                </a:solidFill>
                <a:latin typeface="Arial" panose="020B0604020202020204" pitchFamily="34" charset="0"/>
                <a:ea typeface="Calibri" panose="020F0502020204030204" pitchFamily="34" charset="0"/>
                <a:cs typeface="Times New Roman" panose="02020603050405020304" pitchFamily="18" charset="0"/>
              </a:rPr>
              <a:t>Including needed review and backfill…</a:t>
            </a:r>
          </a:p>
          <a:p>
            <a:r>
              <a:rPr lang="en-US" sz="2400" dirty="0">
                <a:solidFill>
                  <a:srgbClr val="00B0F0"/>
                </a:solidFill>
                <a:latin typeface="Arial" panose="020B0604020202020204" pitchFamily="34" charset="0"/>
                <a:ea typeface="Calibri" panose="020F0502020204030204" pitchFamily="34" charset="0"/>
                <a:cs typeface="Times New Roman" panose="02020603050405020304" pitchFamily="18" charset="0"/>
              </a:rPr>
              <a:t>and frontloading if desired</a:t>
            </a:r>
          </a:p>
        </p:txBody>
      </p:sp>
      <p:sp>
        <p:nvSpPr>
          <p:cNvPr id="13" name="Rectangle 12">
            <a:extLst>
              <a:ext uri="{FF2B5EF4-FFF2-40B4-BE49-F238E27FC236}">
                <a16:creationId xmlns:a16="http://schemas.microsoft.com/office/drawing/2014/main" id="{4A3BF741-FB4B-43B4-8CCA-D33F30EC7CB0}"/>
              </a:ext>
            </a:extLst>
          </p:cNvPr>
          <p:cNvSpPr/>
          <p:nvPr/>
        </p:nvSpPr>
        <p:spPr>
          <a:xfrm>
            <a:off x="508000" y="4451581"/>
            <a:ext cx="8051535" cy="461665"/>
          </a:xfrm>
          <a:prstGeom prst="rect">
            <a:avLst/>
          </a:prstGeom>
        </p:spPr>
        <p:txBody>
          <a:bodyPr wrap="square">
            <a:spAutoFit/>
          </a:bodyPr>
          <a:lstStyle/>
          <a:p>
            <a:r>
              <a:rPr lang="en-US" sz="2400" dirty="0">
                <a:solidFill>
                  <a:schemeClr val="accent6">
                    <a:lumMod val="50000"/>
                  </a:schemeClr>
                </a:solidFill>
                <a:latin typeface="Arial" panose="020B0604020202020204" pitchFamily="34" charset="0"/>
                <a:ea typeface="Calibri" panose="020F0502020204030204" pitchFamily="34" charset="0"/>
                <a:cs typeface="Times New Roman" panose="02020603050405020304" pitchFamily="18" charset="0"/>
              </a:rPr>
              <a:t>Using appropriate content pitched to your students’ needs</a:t>
            </a:r>
          </a:p>
        </p:txBody>
      </p:sp>
    </p:spTree>
    <p:extLst>
      <p:ext uri="{BB962C8B-B14F-4D97-AF65-F5344CB8AC3E}">
        <p14:creationId xmlns:p14="http://schemas.microsoft.com/office/powerpoint/2010/main" val="15221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59"/>
          <p:cNvSpPr txBox="1">
            <a:spLocks noChangeArrowheads="1"/>
          </p:cNvSpPr>
          <p:nvPr/>
        </p:nvSpPr>
        <p:spPr bwMode="auto">
          <a:xfrm>
            <a:off x="2347626"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10</a:t>
            </a:r>
            <a:endParaRPr kumimoji="0" lang="en-US" sz="1600" b="0" i="0" u="none" strike="noStrike" cap="none" normalizeH="0" baseline="0" dirty="0">
              <a:ln>
                <a:noFill/>
              </a:ln>
              <a:solidFill>
                <a:srgbClr val="FF0000"/>
              </a:solidFill>
              <a:effectLst/>
              <a:latin typeface="Verdana"/>
              <a:cs typeface="Verdana"/>
            </a:endParaRPr>
          </a:p>
        </p:txBody>
      </p:sp>
      <p:sp>
        <p:nvSpPr>
          <p:cNvPr id="7" name="Text Box 1659"/>
          <p:cNvSpPr txBox="1">
            <a:spLocks noChangeArrowheads="1"/>
          </p:cNvSpPr>
          <p:nvPr/>
        </p:nvSpPr>
        <p:spPr bwMode="auto">
          <a:xfrm>
            <a:off x="2973107"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20</a:t>
            </a:r>
            <a:endParaRPr kumimoji="0" lang="en-US" sz="1600" b="0" i="0" u="none" strike="noStrike" cap="none" normalizeH="0" baseline="0" dirty="0">
              <a:ln>
                <a:noFill/>
              </a:ln>
              <a:solidFill>
                <a:srgbClr val="FF0000"/>
              </a:solidFill>
              <a:effectLst/>
              <a:latin typeface="Verdana"/>
              <a:cs typeface="Verdana"/>
            </a:endParaRPr>
          </a:p>
        </p:txBody>
      </p:sp>
      <p:sp>
        <p:nvSpPr>
          <p:cNvPr id="8" name="Text Box 1659"/>
          <p:cNvSpPr txBox="1">
            <a:spLocks noChangeArrowheads="1"/>
          </p:cNvSpPr>
          <p:nvPr/>
        </p:nvSpPr>
        <p:spPr bwMode="auto">
          <a:xfrm>
            <a:off x="3519861"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30</a:t>
            </a:r>
            <a:endParaRPr kumimoji="0" lang="en-US" sz="1600" b="0" i="0" u="none" strike="noStrike" cap="none" normalizeH="0" baseline="0" dirty="0">
              <a:ln>
                <a:noFill/>
              </a:ln>
              <a:solidFill>
                <a:srgbClr val="FF0000"/>
              </a:solidFill>
              <a:effectLst/>
              <a:latin typeface="Verdana"/>
              <a:cs typeface="Verdana"/>
            </a:endParaRPr>
          </a:p>
        </p:txBody>
      </p:sp>
      <p:sp>
        <p:nvSpPr>
          <p:cNvPr id="9" name="Text Box 1659"/>
          <p:cNvSpPr txBox="1">
            <a:spLocks noChangeArrowheads="1"/>
          </p:cNvSpPr>
          <p:nvPr/>
        </p:nvSpPr>
        <p:spPr bwMode="auto">
          <a:xfrm flipH="1">
            <a:off x="4119437"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40</a:t>
            </a:r>
            <a:endParaRPr kumimoji="0" lang="en-US" sz="1600" b="0" i="0" u="none" strike="noStrike" cap="none" normalizeH="0" baseline="0" dirty="0">
              <a:ln>
                <a:noFill/>
              </a:ln>
              <a:solidFill>
                <a:srgbClr val="FF0000"/>
              </a:solidFill>
              <a:effectLst/>
              <a:latin typeface="Verdana"/>
              <a:cs typeface="Verdana"/>
            </a:endParaRPr>
          </a:p>
        </p:txBody>
      </p:sp>
      <p:sp>
        <p:nvSpPr>
          <p:cNvPr id="10" name="Text Box 1659"/>
          <p:cNvSpPr txBox="1">
            <a:spLocks noChangeArrowheads="1"/>
          </p:cNvSpPr>
          <p:nvPr/>
        </p:nvSpPr>
        <p:spPr bwMode="auto">
          <a:xfrm>
            <a:off x="5276183"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60</a:t>
            </a:r>
            <a:endParaRPr kumimoji="0" lang="en-US" sz="1600" b="0" i="0" u="none" strike="noStrike" cap="none" normalizeH="0" baseline="0" dirty="0">
              <a:ln>
                <a:noFill/>
              </a:ln>
              <a:solidFill>
                <a:srgbClr val="FF0000"/>
              </a:solidFill>
              <a:effectLst/>
              <a:latin typeface="Verdana"/>
              <a:cs typeface="Verdana"/>
            </a:endParaRPr>
          </a:p>
        </p:txBody>
      </p:sp>
      <p:sp>
        <p:nvSpPr>
          <p:cNvPr id="11" name="Text Box 1659"/>
          <p:cNvSpPr txBox="1">
            <a:spLocks noChangeArrowheads="1"/>
          </p:cNvSpPr>
          <p:nvPr/>
        </p:nvSpPr>
        <p:spPr bwMode="auto">
          <a:xfrm>
            <a:off x="5836458"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70</a:t>
            </a:r>
            <a:endParaRPr kumimoji="0" lang="en-US" sz="1600" b="0" i="0" u="none" strike="noStrike" cap="none" normalizeH="0" baseline="0" dirty="0">
              <a:ln>
                <a:noFill/>
              </a:ln>
              <a:solidFill>
                <a:srgbClr val="FF0000"/>
              </a:solidFill>
              <a:effectLst/>
              <a:latin typeface="Verdana"/>
              <a:cs typeface="Verdana"/>
            </a:endParaRPr>
          </a:p>
        </p:txBody>
      </p:sp>
      <p:sp>
        <p:nvSpPr>
          <p:cNvPr id="12" name="Text Box 1659"/>
          <p:cNvSpPr txBox="1">
            <a:spLocks noChangeArrowheads="1"/>
          </p:cNvSpPr>
          <p:nvPr/>
        </p:nvSpPr>
        <p:spPr bwMode="auto">
          <a:xfrm>
            <a:off x="6427722"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80</a:t>
            </a:r>
            <a:endParaRPr kumimoji="0" lang="en-US" sz="1600" b="0" i="0" u="none" strike="noStrike" cap="none" normalizeH="0" baseline="0" dirty="0">
              <a:ln>
                <a:noFill/>
              </a:ln>
              <a:solidFill>
                <a:srgbClr val="FF0000"/>
              </a:solidFill>
              <a:effectLst/>
              <a:latin typeface="Verdana"/>
              <a:cs typeface="Verdana"/>
            </a:endParaRPr>
          </a:p>
        </p:txBody>
      </p:sp>
      <p:sp>
        <p:nvSpPr>
          <p:cNvPr id="13" name="Text Box 1659"/>
          <p:cNvSpPr txBox="1">
            <a:spLocks noChangeArrowheads="1"/>
          </p:cNvSpPr>
          <p:nvPr/>
        </p:nvSpPr>
        <p:spPr bwMode="auto">
          <a:xfrm>
            <a:off x="6989060"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9</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4" name="Text Box 1659"/>
          <p:cNvSpPr txBox="1">
            <a:spLocks noChangeArrowheads="1"/>
          </p:cNvSpPr>
          <p:nvPr/>
        </p:nvSpPr>
        <p:spPr bwMode="auto">
          <a:xfrm>
            <a:off x="1650007"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   </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5" name="Text Box 1659"/>
          <p:cNvSpPr txBox="1">
            <a:spLocks noChangeArrowheads="1"/>
          </p:cNvSpPr>
          <p:nvPr/>
        </p:nvSpPr>
        <p:spPr bwMode="auto">
          <a:xfrm flipH="1">
            <a:off x="7479681"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10</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6" name="Text Box 1659"/>
          <p:cNvSpPr txBox="1">
            <a:spLocks noChangeArrowheads="1"/>
          </p:cNvSpPr>
          <p:nvPr/>
        </p:nvSpPr>
        <p:spPr bwMode="auto">
          <a:xfrm flipH="1">
            <a:off x="4693902"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5</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7" name="Text Box 1642"/>
          <p:cNvSpPr txBox="1">
            <a:spLocks noChangeArrowheads="1"/>
          </p:cNvSpPr>
          <p:nvPr/>
        </p:nvSpPr>
        <p:spPr bwMode="auto">
          <a:xfrm>
            <a:off x="244622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6</a:t>
            </a:r>
            <a:endParaRPr kumimoji="0" lang="en-US" sz="1600" b="0" i="0" u="none" strike="noStrike" cap="none" normalizeH="0" baseline="0" dirty="0">
              <a:ln>
                <a:noFill/>
              </a:ln>
              <a:solidFill>
                <a:srgbClr val="00B050"/>
              </a:solidFill>
              <a:effectLst/>
              <a:latin typeface="Verdana"/>
              <a:cs typeface="Verdana"/>
            </a:endParaRPr>
          </a:p>
        </p:txBody>
      </p:sp>
      <p:sp>
        <p:nvSpPr>
          <p:cNvPr id="18" name="Text Box 1642"/>
          <p:cNvSpPr txBox="1">
            <a:spLocks noChangeArrowheads="1"/>
          </p:cNvSpPr>
          <p:nvPr/>
        </p:nvSpPr>
        <p:spPr bwMode="auto">
          <a:xfrm>
            <a:off x="2975043"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12</a:t>
            </a:r>
            <a:endParaRPr kumimoji="0" lang="en-US" sz="1600" b="0" i="0" u="none" strike="noStrike" cap="none" normalizeH="0" baseline="0" dirty="0">
              <a:ln>
                <a:noFill/>
              </a:ln>
              <a:solidFill>
                <a:srgbClr val="00B050"/>
              </a:solidFill>
              <a:effectLst/>
              <a:latin typeface="Verdana"/>
              <a:cs typeface="Verdana"/>
            </a:endParaRPr>
          </a:p>
        </p:txBody>
      </p:sp>
      <p:sp>
        <p:nvSpPr>
          <p:cNvPr id="19" name="Text Box 1642"/>
          <p:cNvSpPr txBox="1">
            <a:spLocks noChangeArrowheads="1"/>
          </p:cNvSpPr>
          <p:nvPr/>
        </p:nvSpPr>
        <p:spPr bwMode="auto">
          <a:xfrm>
            <a:off x="353130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18</a:t>
            </a:r>
            <a:endParaRPr kumimoji="0" lang="en-US" sz="1600" b="0" i="0" u="none" strike="noStrike" cap="none" normalizeH="0" baseline="0" dirty="0">
              <a:ln>
                <a:noFill/>
              </a:ln>
              <a:solidFill>
                <a:srgbClr val="00B050"/>
              </a:solidFill>
              <a:effectLst/>
              <a:latin typeface="Verdana"/>
              <a:cs typeface="Verdana"/>
            </a:endParaRPr>
          </a:p>
        </p:txBody>
      </p:sp>
      <p:sp>
        <p:nvSpPr>
          <p:cNvPr id="20" name="Text Box 1642"/>
          <p:cNvSpPr txBox="1">
            <a:spLocks noChangeArrowheads="1"/>
          </p:cNvSpPr>
          <p:nvPr/>
        </p:nvSpPr>
        <p:spPr bwMode="auto">
          <a:xfrm>
            <a:off x="4115984"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24</a:t>
            </a:r>
            <a:endParaRPr kumimoji="0" lang="en-US" sz="1600" b="0" i="0" u="none" strike="noStrike" cap="none" normalizeH="0" baseline="0" dirty="0">
              <a:ln>
                <a:noFill/>
              </a:ln>
              <a:solidFill>
                <a:srgbClr val="00B050"/>
              </a:solidFill>
              <a:effectLst/>
              <a:latin typeface="Verdana"/>
              <a:cs typeface="Verdana"/>
            </a:endParaRPr>
          </a:p>
        </p:txBody>
      </p:sp>
      <p:sp>
        <p:nvSpPr>
          <p:cNvPr id="21" name="Text Box 1642"/>
          <p:cNvSpPr txBox="1">
            <a:spLocks noChangeArrowheads="1"/>
          </p:cNvSpPr>
          <p:nvPr/>
        </p:nvSpPr>
        <p:spPr bwMode="auto">
          <a:xfrm>
            <a:off x="5285867"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ea typeface="ÇlÇr ñæí©" charset="0"/>
                <a:cs typeface="Verdana"/>
              </a:rPr>
              <a:t>36</a:t>
            </a:r>
            <a:endParaRPr kumimoji="0" lang="en-US" sz="1600" b="0" i="0" u="none" strike="noStrike" cap="none" normalizeH="0" baseline="0" dirty="0">
              <a:ln>
                <a:noFill/>
              </a:ln>
              <a:solidFill>
                <a:srgbClr val="00B050"/>
              </a:solidFill>
              <a:effectLst/>
              <a:latin typeface="Verdana"/>
              <a:cs typeface="Verdana"/>
            </a:endParaRPr>
          </a:p>
        </p:txBody>
      </p:sp>
      <p:sp>
        <p:nvSpPr>
          <p:cNvPr id="22" name="Text Box 1642"/>
          <p:cNvSpPr txBox="1">
            <a:spLocks noChangeArrowheads="1"/>
          </p:cNvSpPr>
          <p:nvPr/>
        </p:nvSpPr>
        <p:spPr bwMode="auto">
          <a:xfrm>
            <a:off x="585194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42</a:t>
            </a:r>
            <a:endParaRPr kumimoji="0" lang="en-US" sz="1600" b="0" i="0" u="none" strike="noStrike" cap="none" normalizeH="0" baseline="0" dirty="0">
              <a:ln>
                <a:noFill/>
              </a:ln>
              <a:solidFill>
                <a:srgbClr val="00B050"/>
              </a:solidFill>
              <a:effectLst/>
              <a:latin typeface="Verdana"/>
              <a:cs typeface="Verdana"/>
            </a:endParaRPr>
          </a:p>
        </p:txBody>
      </p:sp>
      <p:sp>
        <p:nvSpPr>
          <p:cNvPr id="23" name="Text Box 1642"/>
          <p:cNvSpPr txBox="1">
            <a:spLocks noChangeArrowheads="1"/>
          </p:cNvSpPr>
          <p:nvPr/>
        </p:nvSpPr>
        <p:spPr bwMode="auto">
          <a:xfrm>
            <a:off x="6419431"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48</a:t>
            </a:r>
            <a:endParaRPr kumimoji="0" lang="en-US" sz="1600" b="0" i="0" u="none" strike="noStrike" cap="none" normalizeH="0" baseline="0" dirty="0">
              <a:ln>
                <a:noFill/>
              </a:ln>
              <a:solidFill>
                <a:srgbClr val="00B050"/>
              </a:solidFill>
              <a:effectLst/>
              <a:latin typeface="Verdana"/>
              <a:cs typeface="Verdana"/>
            </a:endParaRPr>
          </a:p>
        </p:txBody>
      </p:sp>
      <p:sp>
        <p:nvSpPr>
          <p:cNvPr id="24" name="Text Box 1642"/>
          <p:cNvSpPr txBox="1">
            <a:spLocks noChangeArrowheads="1"/>
          </p:cNvSpPr>
          <p:nvPr/>
        </p:nvSpPr>
        <p:spPr bwMode="auto">
          <a:xfrm>
            <a:off x="6982940" y="1617724"/>
            <a:ext cx="644852" cy="30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54</a:t>
            </a:r>
            <a:endParaRPr kumimoji="0" lang="en-US" sz="1600" b="0" i="0" u="none" strike="noStrike" cap="none" normalizeH="0" baseline="0" dirty="0">
              <a:ln>
                <a:noFill/>
              </a:ln>
              <a:solidFill>
                <a:srgbClr val="00B050"/>
              </a:solidFill>
              <a:effectLst/>
              <a:latin typeface="Verdana"/>
              <a:cs typeface="Verdana"/>
            </a:endParaRPr>
          </a:p>
        </p:txBody>
      </p:sp>
      <p:sp>
        <p:nvSpPr>
          <p:cNvPr id="25" name="Text Box 1642"/>
          <p:cNvSpPr txBox="1">
            <a:spLocks noChangeArrowheads="1"/>
          </p:cNvSpPr>
          <p:nvPr/>
        </p:nvSpPr>
        <p:spPr bwMode="auto">
          <a:xfrm>
            <a:off x="1882711"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cs typeface="Verdana"/>
              </a:rPr>
              <a:t>0</a:t>
            </a:r>
          </a:p>
        </p:txBody>
      </p:sp>
      <p:sp>
        <p:nvSpPr>
          <p:cNvPr id="26" name="Text Box 1642"/>
          <p:cNvSpPr txBox="1">
            <a:spLocks noChangeArrowheads="1"/>
          </p:cNvSpPr>
          <p:nvPr/>
        </p:nvSpPr>
        <p:spPr bwMode="auto">
          <a:xfrm>
            <a:off x="470855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cs typeface="Verdana"/>
              </a:rPr>
              <a:t>30</a:t>
            </a:r>
            <a:endParaRPr kumimoji="0" lang="en-US" sz="1600" b="0" i="0" u="none" strike="noStrike" cap="none" normalizeH="0" baseline="0" dirty="0">
              <a:ln>
                <a:noFill/>
              </a:ln>
              <a:solidFill>
                <a:srgbClr val="00B050"/>
              </a:solidFill>
              <a:effectLst/>
              <a:latin typeface="Verdana"/>
              <a:cs typeface="Verdana"/>
            </a:endParaRPr>
          </a:p>
        </p:txBody>
      </p:sp>
      <p:sp>
        <p:nvSpPr>
          <p:cNvPr id="27" name="Text Box 1642"/>
          <p:cNvSpPr txBox="1">
            <a:spLocks noChangeArrowheads="1"/>
          </p:cNvSpPr>
          <p:nvPr/>
        </p:nvSpPr>
        <p:spPr bwMode="auto">
          <a:xfrm>
            <a:off x="7592733"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60</a:t>
            </a:r>
            <a:endParaRPr kumimoji="0" lang="en-US" sz="1600" b="0" i="0" u="none" strike="noStrike" cap="none" normalizeH="0" baseline="0" dirty="0">
              <a:ln>
                <a:noFill/>
              </a:ln>
              <a:solidFill>
                <a:srgbClr val="00B050"/>
              </a:solidFill>
              <a:effectLst/>
              <a:latin typeface="Verdana"/>
              <a:cs typeface="Verdana"/>
            </a:endParaRPr>
          </a:p>
        </p:txBody>
      </p:sp>
      <p:grpSp>
        <p:nvGrpSpPr>
          <p:cNvPr id="28" name="Group 27"/>
          <p:cNvGrpSpPr/>
          <p:nvPr/>
        </p:nvGrpSpPr>
        <p:grpSpPr>
          <a:xfrm>
            <a:off x="709390" y="1963186"/>
            <a:ext cx="7368432" cy="1046056"/>
            <a:chOff x="698138" y="2407263"/>
            <a:chExt cx="7368432" cy="1046056"/>
          </a:xfrm>
        </p:grpSpPr>
        <p:grpSp>
          <p:nvGrpSpPr>
            <p:cNvPr id="29" name="Group 47"/>
            <p:cNvGrpSpPr>
              <a:grpSpLocks/>
            </p:cNvGrpSpPr>
            <p:nvPr/>
          </p:nvGrpSpPr>
          <p:grpSpPr bwMode="auto">
            <a:xfrm rot="5400000">
              <a:off x="4545313" y="-111142"/>
              <a:ext cx="1002851" cy="6039662"/>
              <a:chOff x="9849" y="2469"/>
              <a:chExt cx="720" cy="5055"/>
            </a:xfrm>
          </p:grpSpPr>
          <p:cxnSp>
            <p:nvCxnSpPr>
              <p:cNvPr id="31" name="AutoShape 1362"/>
              <p:cNvCxnSpPr>
                <a:cxnSpLocks noChangeShapeType="1"/>
              </p:cNvCxnSpPr>
              <p:nvPr/>
            </p:nvCxnSpPr>
            <p:spPr bwMode="auto">
              <a:xfrm>
                <a:off x="10389" y="2469"/>
                <a:ext cx="0" cy="5040"/>
              </a:xfrm>
              <a:prstGeom prst="straightConnector1">
                <a:avLst/>
              </a:prstGeom>
              <a:noFill/>
              <a:ln w="9525">
                <a:solidFill>
                  <a:srgbClr val="FF0000"/>
                </a:solidFill>
                <a:round/>
                <a:headEnd type="arrow" w="med" len="med"/>
                <a:tailEnd/>
              </a:ln>
              <a:extLst>
                <a:ext uri="{909E8E84-426E-40dd-AFC4-6F175D3DCCD1}">
                  <a14:hiddenFill xmlns="" xmlns:a14="http://schemas.microsoft.com/office/drawing/2010/main">
                    <a:noFill/>
                  </a14:hiddenFill>
                </a:ext>
              </a:extLst>
            </p:spPr>
          </p:cxnSp>
          <p:cxnSp>
            <p:nvCxnSpPr>
              <p:cNvPr id="32" name="AutoShape 1363"/>
              <p:cNvCxnSpPr>
                <a:cxnSpLocks noChangeShapeType="1"/>
              </p:cNvCxnSpPr>
              <p:nvPr/>
            </p:nvCxnSpPr>
            <p:spPr bwMode="auto">
              <a:xfrm>
                <a:off x="10039" y="2469"/>
                <a:ext cx="0" cy="5040"/>
              </a:xfrm>
              <a:prstGeom prst="straightConnector1">
                <a:avLst/>
              </a:prstGeom>
              <a:noFill/>
              <a:ln w="9525">
                <a:solidFill>
                  <a:srgbClr val="008000"/>
                </a:solidFill>
                <a:round/>
                <a:headEnd type="arrow" w="med" len="med"/>
                <a:tailEnd/>
              </a:ln>
              <a:extLst>
                <a:ext uri="{909E8E84-426E-40dd-AFC4-6F175D3DCCD1}">
                  <a14:hiddenFill xmlns="" xmlns:a14="http://schemas.microsoft.com/office/drawing/2010/main">
                    <a:noFill/>
                  </a14:hiddenFill>
                </a:ext>
              </a:extLst>
            </p:spPr>
          </p:cxnSp>
          <p:grpSp>
            <p:nvGrpSpPr>
              <p:cNvPr id="33" name="Group 1364"/>
              <p:cNvGrpSpPr>
                <a:grpSpLocks/>
              </p:cNvGrpSpPr>
              <p:nvPr/>
            </p:nvGrpSpPr>
            <p:grpSpPr bwMode="auto">
              <a:xfrm>
                <a:off x="9849" y="2705"/>
                <a:ext cx="720" cy="4819"/>
                <a:chOff x="1440" y="11221"/>
                <a:chExt cx="720" cy="2400"/>
              </a:xfrm>
            </p:grpSpPr>
            <p:cxnSp>
              <p:nvCxnSpPr>
                <p:cNvPr id="34" name="AutoShape 1365"/>
                <p:cNvCxnSpPr>
                  <a:cxnSpLocks noChangeShapeType="1"/>
                </p:cNvCxnSpPr>
                <p:nvPr/>
              </p:nvCxnSpPr>
              <p:spPr bwMode="auto">
                <a:xfrm>
                  <a:off x="1440" y="112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5" name="AutoShape 1366"/>
                <p:cNvCxnSpPr>
                  <a:cxnSpLocks noChangeShapeType="1"/>
                </p:cNvCxnSpPr>
                <p:nvPr/>
              </p:nvCxnSpPr>
              <p:spPr bwMode="auto">
                <a:xfrm>
                  <a:off x="1440" y="114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6" name="AutoShape 1367"/>
                <p:cNvCxnSpPr>
                  <a:cxnSpLocks noChangeShapeType="1"/>
                </p:cNvCxnSpPr>
                <p:nvPr/>
              </p:nvCxnSpPr>
              <p:spPr bwMode="auto">
                <a:xfrm>
                  <a:off x="1440" y="117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7" name="AutoShape 1368"/>
                <p:cNvCxnSpPr>
                  <a:cxnSpLocks noChangeShapeType="1"/>
                </p:cNvCxnSpPr>
                <p:nvPr/>
              </p:nvCxnSpPr>
              <p:spPr bwMode="auto">
                <a:xfrm>
                  <a:off x="1440" y="119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8" name="AutoShape 1369"/>
                <p:cNvCxnSpPr>
                  <a:cxnSpLocks noChangeShapeType="1"/>
                </p:cNvCxnSpPr>
                <p:nvPr/>
              </p:nvCxnSpPr>
              <p:spPr bwMode="auto">
                <a:xfrm>
                  <a:off x="1440" y="1218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9" name="AutoShape 1370"/>
                <p:cNvCxnSpPr>
                  <a:cxnSpLocks noChangeShapeType="1"/>
                </p:cNvCxnSpPr>
                <p:nvPr/>
              </p:nvCxnSpPr>
              <p:spPr bwMode="auto">
                <a:xfrm>
                  <a:off x="1440" y="124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0" name="AutoShape 1371"/>
                <p:cNvCxnSpPr>
                  <a:cxnSpLocks noChangeShapeType="1"/>
                </p:cNvCxnSpPr>
                <p:nvPr/>
              </p:nvCxnSpPr>
              <p:spPr bwMode="auto">
                <a:xfrm>
                  <a:off x="1440" y="126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1" name="AutoShape 1372"/>
                <p:cNvCxnSpPr>
                  <a:cxnSpLocks noChangeShapeType="1"/>
                </p:cNvCxnSpPr>
                <p:nvPr/>
              </p:nvCxnSpPr>
              <p:spPr bwMode="auto">
                <a:xfrm>
                  <a:off x="1440" y="129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2" name="AutoShape 1373"/>
                <p:cNvCxnSpPr>
                  <a:cxnSpLocks noChangeShapeType="1"/>
                </p:cNvCxnSpPr>
                <p:nvPr/>
              </p:nvCxnSpPr>
              <p:spPr bwMode="auto">
                <a:xfrm>
                  <a:off x="1440" y="131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3" name="AutoShape 1374"/>
                <p:cNvCxnSpPr>
                  <a:cxnSpLocks noChangeShapeType="1"/>
                </p:cNvCxnSpPr>
                <p:nvPr/>
              </p:nvCxnSpPr>
              <p:spPr bwMode="auto">
                <a:xfrm>
                  <a:off x="1440" y="13389"/>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4" name="AutoShape 1375"/>
                <p:cNvCxnSpPr>
                  <a:cxnSpLocks noChangeShapeType="1"/>
                </p:cNvCxnSpPr>
                <p:nvPr/>
              </p:nvCxnSpPr>
              <p:spPr bwMode="auto">
                <a:xfrm>
                  <a:off x="1440" y="136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grpSp>
        </p:grpSp>
        <p:sp>
          <p:nvSpPr>
            <p:cNvPr id="30" name="TextBox 29"/>
            <p:cNvSpPr txBox="1"/>
            <p:nvPr/>
          </p:nvSpPr>
          <p:spPr>
            <a:xfrm>
              <a:off x="698138" y="2437656"/>
              <a:ext cx="1176382" cy="1015663"/>
            </a:xfrm>
            <a:prstGeom prst="rect">
              <a:avLst/>
            </a:prstGeom>
            <a:noFill/>
          </p:spPr>
          <p:txBody>
            <a:bodyPr wrap="square" rtlCol="0">
              <a:spAutoFit/>
            </a:bodyPr>
            <a:lstStyle/>
            <a:p>
              <a:r>
                <a:rPr lang="en-US" sz="1600" dirty="0">
                  <a:solidFill>
                    <a:srgbClr val="00B050"/>
                  </a:solidFill>
                  <a:latin typeface="Verdana"/>
                  <a:cs typeface="Verdana"/>
                </a:rPr>
                <a:t>Number</a:t>
              </a:r>
            </a:p>
            <a:p>
              <a:endParaRPr lang="en-US" sz="1200" dirty="0">
                <a:latin typeface="Verdana"/>
                <a:cs typeface="Verdana"/>
              </a:endParaRPr>
            </a:p>
            <a:p>
              <a:r>
                <a:rPr lang="en-US" sz="1600" dirty="0">
                  <a:solidFill>
                    <a:srgbClr val="FF0000"/>
                  </a:solidFill>
                  <a:latin typeface="Verdana"/>
                  <a:cs typeface="Verdana"/>
                </a:rPr>
                <a:t>Percent</a:t>
              </a:r>
            </a:p>
            <a:p>
              <a:endParaRPr lang="en-US" sz="1600" dirty="0">
                <a:latin typeface="Verdana"/>
                <a:cs typeface="Verdana"/>
              </a:endParaRPr>
            </a:p>
          </p:txBody>
        </p:sp>
      </p:grpSp>
      <p:sp>
        <p:nvSpPr>
          <p:cNvPr id="62" name="Title 3"/>
          <p:cNvSpPr txBox="1">
            <a:spLocks/>
          </p:cNvSpPr>
          <p:nvPr/>
        </p:nvSpPr>
        <p:spPr>
          <a:xfrm>
            <a:off x="457200" y="274638"/>
            <a:ext cx="8229600" cy="685800"/>
          </a:xfrm>
          <a:prstGeom prst="rect">
            <a:avLst/>
          </a:prstGeom>
          <a:solidFill>
            <a:srgbClr val="2762A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Verdana"/>
                <a:ea typeface="+mj-ea"/>
                <a:cs typeface="Verdana"/>
              </a:defRPr>
            </a:lvl1pPr>
          </a:lstStyle>
          <a:p>
            <a:r>
              <a:rPr lang="en-US" sz="2200" dirty="0"/>
              <a:t>DIGGING DEEPER: WHAT IS 40% of 60?</a:t>
            </a:r>
          </a:p>
        </p:txBody>
      </p:sp>
      <p:sp>
        <p:nvSpPr>
          <p:cNvPr id="63" name="TextBox 62"/>
          <p:cNvSpPr txBox="1"/>
          <p:nvPr/>
        </p:nvSpPr>
        <p:spPr>
          <a:xfrm>
            <a:off x="396236" y="3646649"/>
            <a:ext cx="7805782" cy="1200329"/>
          </a:xfrm>
          <a:prstGeom prst="rect">
            <a:avLst/>
          </a:prstGeom>
          <a:noFill/>
        </p:spPr>
        <p:txBody>
          <a:bodyPr wrap="square" rtlCol="0">
            <a:spAutoFit/>
          </a:bodyPr>
          <a:lstStyle/>
          <a:p>
            <a:r>
              <a:rPr lang="en-US" sz="1600" i="1" dirty="0">
                <a:solidFill>
                  <a:srgbClr val="0000FF"/>
                </a:solidFill>
                <a:latin typeface="Verdana"/>
                <a:cs typeface="Verdana"/>
              </a:rPr>
              <a:t>What are some ratios suggested by the circles and squares? </a:t>
            </a:r>
          </a:p>
          <a:p>
            <a:r>
              <a:rPr lang="en-US" sz="1600" i="1" dirty="0">
                <a:solidFill>
                  <a:srgbClr val="0000FF"/>
                </a:solidFill>
                <a:latin typeface="Verdana"/>
                <a:cs typeface="Verdana"/>
              </a:rPr>
              <a:t>What do the ratios represent?</a:t>
            </a:r>
          </a:p>
          <a:p>
            <a:endParaRPr lang="en-US" sz="2400" i="1" dirty="0">
              <a:solidFill>
                <a:srgbClr val="0000FF"/>
              </a:solidFill>
              <a:latin typeface="Verdana"/>
              <a:cs typeface="Verdana"/>
            </a:endParaRPr>
          </a:p>
          <a:p>
            <a:r>
              <a:rPr lang="en-US" sz="1600" i="1" dirty="0">
                <a:solidFill>
                  <a:srgbClr val="0000FF"/>
                </a:solidFill>
                <a:latin typeface="Verdana"/>
                <a:cs typeface="Verdana"/>
              </a:rPr>
              <a:t>Name some equivalent fractions suggested by the circles and squares.</a:t>
            </a:r>
          </a:p>
        </p:txBody>
      </p:sp>
      <p:graphicFrame>
        <p:nvGraphicFramePr>
          <p:cNvPr id="64" name="Object 63"/>
          <p:cNvGraphicFramePr>
            <a:graphicFrameLocks noChangeAspect="1"/>
          </p:cNvGraphicFramePr>
          <p:nvPr/>
        </p:nvGraphicFramePr>
        <p:xfrm>
          <a:off x="1201599" y="4997449"/>
          <a:ext cx="984250" cy="528638"/>
        </p:xfrm>
        <a:graphic>
          <a:graphicData uri="http://schemas.openxmlformats.org/presentationml/2006/ole">
            <mc:AlternateContent xmlns:mc="http://schemas.openxmlformats.org/markup-compatibility/2006">
              <mc:Choice xmlns:v="urn:schemas-microsoft-com:vml" Requires="v">
                <p:oleObj spid="_x0000_s35910" name="Equation" r:id="rId4" imgW="977760" imgH="520560" progId="Equation.DSMT4">
                  <p:embed/>
                </p:oleObj>
              </mc:Choice>
              <mc:Fallback>
                <p:oleObj name="Equation" r:id="rId4" imgW="977760" imgH="520560" progId="Equation.DSMT4">
                  <p:embed/>
                  <p:pic>
                    <p:nvPicPr>
                      <p:cNvPr id="64" name="Object 6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1599" y="4997449"/>
                        <a:ext cx="9842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ct 64"/>
          <p:cNvGraphicFramePr>
            <a:graphicFrameLocks noChangeAspect="1"/>
          </p:cNvGraphicFramePr>
          <p:nvPr/>
        </p:nvGraphicFramePr>
        <p:xfrm>
          <a:off x="5088141" y="4997449"/>
          <a:ext cx="974725" cy="528638"/>
        </p:xfrm>
        <a:graphic>
          <a:graphicData uri="http://schemas.openxmlformats.org/presentationml/2006/ole">
            <mc:AlternateContent xmlns:mc="http://schemas.openxmlformats.org/markup-compatibility/2006">
              <mc:Choice xmlns:v="urn:schemas-microsoft-com:vml" Requires="v">
                <p:oleObj spid="_x0000_s35911" name="Equation" r:id="rId6" imgW="965160" imgH="520560" progId="Equation.DSMT4">
                  <p:embed/>
                </p:oleObj>
              </mc:Choice>
              <mc:Fallback>
                <p:oleObj name="Equation" r:id="rId6" imgW="965160" imgH="520560" progId="Equation.DSMT4">
                  <p:embed/>
                  <p:pic>
                    <p:nvPicPr>
                      <p:cNvPr id="65" name="Object 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8141" y="4997449"/>
                        <a:ext cx="974725"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8" name="Oval 67"/>
          <p:cNvSpPr/>
          <p:nvPr/>
        </p:nvSpPr>
        <p:spPr>
          <a:xfrm>
            <a:off x="7459238" y="2818653"/>
            <a:ext cx="656194" cy="656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016800" y="2808754"/>
            <a:ext cx="656194" cy="6561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114580" y="1534287"/>
            <a:ext cx="491021" cy="49102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0" name="Rectangle 69"/>
          <p:cNvSpPr/>
          <p:nvPr/>
        </p:nvSpPr>
        <p:spPr>
          <a:xfrm>
            <a:off x="7586800" y="1523625"/>
            <a:ext cx="491021" cy="491021"/>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aphicFrame>
        <p:nvGraphicFramePr>
          <p:cNvPr id="3" name="Object 2"/>
          <p:cNvGraphicFramePr>
            <a:graphicFrameLocks noChangeAspect="1"/>
          </p:cNvGraphicFramePr>
          <p:nvPr/>
        </p:nvGraphicFramePr>
        <p:xfrm>
          <a:off x="7021888" y="4997449"/>
          <a:ext cx="973137" cy="528638"/>
        </p:xfrm>
        <a:graphic>
          <a:graphicData uri="http://schemas.openxmlformats.org/presentationml/2006/ole">
            <mc:AlternateContent xmlns:mc="http://schemas.openxmlformats.org/markup-compatibility/2006">
              <mc:Choice xmlns:v="urn:schemas-microsoft-com:vml" Requires="v">
                <p:oleObj spid="_x0000_s35912" name="Equation" r:id="rId8" imgW="965160" imgH="520560" progId="Equation.DSMT4">
                  <p:embed/>
                </p:oleObj>
              </mc:Choice>
              <mc:Fallback>
                <p:oleObj name="Equation" r:id="rId8" imgW="965160" imgH="520560" progId="Equation.DSMT4">
                  <p:embed/>
                  <p:pic>
                    <p:nvPicPr>
                      <p:cNvPr id="3"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1888" y="4997449"/>
                        <a:ext cx="9731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 name="Object 55"/>
          <p:cNvGraphicFramePr>
            <a:graphicFrameLocks noChangeAspect="1"/>
          </p:cNvGraphicFramePr>
          <p:nvPr/>
        </p:nvGraphicFramePr>
        <p:xfrm>
          <a:off x="3144870" y="4997449"/>
          <a:ext cx="984250" cy="528637"/>
        </p:xfrm>
        <a:graphic>
          <a:graphicData uri="http://schemas.openxmlformats.org/presentationml/2006/ole">
            <mc:AlternateContent xmlns:mc="http://schemas.openxmlformats.org/markup-compatibility/2006">
              <mc:Choice xmlns:v="urn:schemas-microsoft-com:vml" Requires="v">
                <p:oleObj spid="_x0000_s35913" name="Equation" r:id="rId10" imgW="977760" imgH="520560" progId="Equation.DSMT4">
                  <p:embed/>
                </p:oleObj>
              </mc:Choice>
              <mc:Fallback>
                <p:oleObj name="Equation" r:id="rId10" imgW="977760" imgH="520560" progId="Equation.DSMT4">
                  <p:embed/>
                  <p:pic>
                    <p:nvPicPr>
                      <p:cNvPr id="56" name="Object 5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4870" y="4997449"/>
                        <a:ext cx="984250"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555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ONE</a:t>
            </a:r>
          </a:p>
        </p:txBody>
      </p:sp>
      <p:sp>
        <p:nvSpPr>
          <p:cNvPr id="44" name="TextBox 43"/>
          <p:cNvSpPr txBox="1"/>
          <p:nvPr/>
        </p:nvSpPr>
        <p:spPr>
          <a:xfrm>
            <a:off x="457200" y="1252213"/>
            <a:ext cx="8229600" cy="369332"/>
          </a:xfrm>
          <a:prstGeom prst="rect">
            <a:avLst/>
          </a:prstGeom>
          <a:noFill/>
        </p:spPr>
        <p:txBody>
          <a:bodyPr wrap="square" rtlCol="0">
            <a:spAutoFit/>
          </a:bodyPr>
          <a:lstStyle/>
          <a:p>
            <a:pPr algn="ctr"/>
            <a:r>
              <a:rPr lang="en-US" dirty="0">
                <a:solidFill>
                  <a:srgbClr val="0000FF"/>
                </a:solidFill>
                <a:latin typeface="Verdana"/>
                <a:cs typeface="Verdana"/>
              </a:rPr>
              <a:t>15 is what percent of 50?</a:t>
            </a:r>
          </a:p>
        </p:txBody>
      </p:sp>
      <p:sp>
        <p:nvSpPr>
          <p:cNvPr id="47" name="TextBox 46"/>
          <p:cNvSpPr txBox="1"/>
          <p:nvPr/>
        </p:nvSpPr>
        <p:spPr>
          <a:xfrm>
            <a:off x="457200" y="2107794"/>
            <a:ext cx="7710329" cy="369332"/>
          </a:xfrm>
          <a:prstGeom prst="rect">
            <a:avLst/>
          </a:prstGeom>
          <a:noFill/>
        </p:spPr>
        <p:txBody>
          <a:bodyPr wrap="square" rtlCol="0">
            <a:spAutoFit/>
          </a:bodyPr>
          <a:lstStyle/>
          <a:p>
            <a:pPr marL="457200" indent="-457200"/>
            <a:r>
              <a:rPr lang="en-US" dirty="0">
                <a:solidFill>
                  <a:srgbClr val="0000FF"/>
                </a:solidFill>
                <a:latin typeface="Verdana"/>
                <a:cs typeface="Verdana"/>
              </a:rPr>
              <a:t>Use a double number line to solve the problem.</a:t>
            </a:r>
          </a:p>
        </p:txBody>
      </p:sp>
      <p:grpSp>
        <p:nvGrpSpPr>
          <p:cNvPr id="49" name="Group 48"/>
          <p:cNvGrpSpPr/>
          <p:nvPr/>
        </p:nvGrpSpPr>
        <p:grpSpPr>
          <a:xfrm>
            <a:off x="3174534" y="5228057"/>
            <a:ext cx="2794932" cy="1115945"/>
            <a:chOff x="548574" y="4598227"/>
            <a:chExt cx="2406981" cy="1115945"/>
          </a:xfrm>
        </p:grpSpPr>
        <p:sp>
          <p:nvSpPr>
            <p:cNvPr id="50" name="TextBox 49"/>
            <p:cNvSpPr txBox="1"/>
            <p:nvPr/>
          </p:nvSpPr>
          <p:spPr>
            <a:xfrm>
              <a:off x="829799" y="4971534"/>
              <a:ext cx="1868656" cy="369332"/>
            </a:xfrm>
            <a:prstGeom prst="rect">
              <a:avLst/>
            </a:prstGeom>
            <a:noFill/>
          </p:spPr>
          <p:txBody>
            <a:bodyPr wrap="square" rtlCol="0">
              <a:spAutoFit/>
            </a:bodyPr>
            <a:lstStyle/>
            <a:p>
              <a:pPr algn="ctr"/>
              <a:r>
                <a:rPr lang="en-US" dirty="0">
                  <a:solidFill>
                    <a:srgbClr val="00B050"/>
                  </a:solidFill>
                </a:rPr>
                <a:t>15</a:t>
              </a:r>
              <a:r>
                <a:rPr lang="en-US" dirty="0">
                  <a:solidFill>
                    <a:srgbClr val="0000FF"/>
                  </a:solidFill>
                </a:rPr>
                <a:t> is </a:t>
              </a:r>
              <a:r>
                <a:rPr lang="en-US" dirty="0">
                  <a:solidFill>
                    <a:srgbClr val="FF0000"/>
                  </a:solidFill>
                </a:rPr>
                <a:t>30%</a:t>
              </a:r>
              <a:r>
                <a:rPr lang="en-US" dirty="0">
                  <a:solidFill>
                    <a:srgbClr val="0000FF"/>
                  </a:solidFill>
                </a:rPr>
                <a:t> of </a:t>
              </a:r>
              <a:r>
                <a:rPr lang="en-US" dirty="0">
                  <a:solidFill>
                    <a:srgbClr val="00B050"/>
                  </a:solidFill>
                </a:rPr>
                <a:t>50</a:t>
              </a:r>
            </a:p>
          </p:txBody>
        </p:sp>
        <p:sp>
          <p:nvSpPr>
            <p:cNvPr id="51" name="Explosion 1 50"/>
            <p:cNvSpPr/>
            <p:nvPr/>
          </p:nvSpPr>
          <p:spPr>
            <a:xfrm>
              <a:off x="548574" y="4598227"/>
              <a:ext cx="2406981" cy="1115945"/>
            </a:xfrm>
            <a:prstGeom prst="irregularSeal1">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Text Box 1659"/>
          <p:cNvSpPr txBox="1">
            <a:spLocks noChangeArrowheads="1"/>
          </p:cNvSpPr>
          <p:nvPr/>
        </p:nvSpPr>
        <p:spPr bwMode="auto">
          <a:xfrm>
            <a:off x="2254162"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10</a:t>
            </a:r>
            <a:endParaRPr kumimoji="0" lang="en-US" sz="1600" b="0" i="0" u="none" strike="noStrike" cap="none" normalizeH="0" baseline="0" dirty="0">
              <a:ln>
                <a:noFill/>
              </a:ln>
              <a:solidFill>
                <a:srgbClr val="FF0000"/>
              </a:solidFill>
              <a:effectLst/>
              <a:latin typeface="Verdana"/>
              <a:cs typeface="Verdana"/>
            </a:endParaRPr>
          </a:p>
        </p:txBody>
      </p:sp>
      <p:sp>
        <p:nvSpPr>
          <p:cNvPr id="97" name="Text Box 1659"/>
          <p:cNvSpPr txBox="1">
            <a:spLocks noChangeArrowheads="1"/>
          </p:cNvSpPr>
          <p:nvPr/>
        </p:nvSpPr>
        <p:spPr bwMode="auto">
          <a:xfrm>
            <a:off x="1527681"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   </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98" name="Text Box 1659"/>
          <p:cNvSpPr txBox="1">
            <a:spLocks noChangeArrowheads="1"/>
          </p:cNvSpPr>
          <p:nvPr/>
        </p:nvSpPr>
        <p:spPr bwMode="auto">
          <a:xfrm flipH="1">
            <a:off x="7429510" y="4430458"/>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10</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grpSp>
        <p:nvGrpSpPr>
          <p:cNvPr id="4" name="Group 3"/>
          <p:cNvGrpSpPr/>
          <p:nvPr/>
        </p:nvGrpSpPr>
        <p:grpSpPr>
          <a:xfrm>
            <a:off x="2865212" y="4430458"/>
            <a:ext cx="4879630" cy="382192"/>
            <a:chOff x="2865212" y="4430458"/>
            <a:chExt cx="4879630" cy="382192"/>
          </a:xfrm>
        </p:grpSpPr>
        <p:sp>
          <p:nvSpPr>
            <p:cNvPr id="96" name="Text Box 1659"/>
            <p:cNvSpPr txBox="1">
              <a:spLocks noChangeArrowheads="1"/>
            </p:cNvSpPr>
            <p:nvPr/>
          </p:nvSpPr>
          <p:spPr bwMode="auto">
            <a:xfrm>
              <a:off x="6895596"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9</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grpSp>
          <p:nvGrpSpPr>
            <p:cNvPr id="3" name="Group 2"/>
            <p:cNvGrpSpPr/>
            <p:nvPr/>
          </p:nvGrpSpPr>
          <p:grpSpPr>
            <a:xfrm>
              <a:off x="2865212" y="4430458"/>
              <a:ext cx="4303861" cy="382192"/>
              <a:chOff x="2865212" y="4430458"/>
              <a:chExt cx="4303861" cy="382192"/>
            </a:xfrm>
          </p:grpSpPr>
          <p:sp>
            <p:nvSpPr>
              <p:cNvPr id="90" name="Text Box 1659"/>
              <p:cNvSpPr txBox="1">
                <a:spLocks noChangeArrowheads="1"/>
              </p:cNvSpPr>
              <p:nvPr/>
            </p:nvSpPr>
            <p:spPr bwMode="auto">
              <a:xfrm>
                <a:off x="2865212"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20</a:t>
                </a:r>
                <a:endParaRPr kumimoji="0" lang="en-US" sz="1600" b="0" i="0" u="none" strike="noStrike" cap="none" normalizeH="0" baseline="0" dirty="0">
                  <a:ln>
                    <a:noFill/>
                  </a:ln>
                  <a:solidFill>
                    <a:srgbClr val="FF0000"/>
                  </a:solidFill>
                  <a:effectLst/>
                  <a:latin typeface="Verdana"/>
                  <a:cs typeface="Verdana"/>
                </a:endParaRPr>
              </a:p>
            </p:txBody>
          </p:sp>
          <p:sp>
            <p:nvSpPr>
              <p:cNvPr id="91" name="Text Box 1659"/>
              <p:cNvSpPr txBox="1">
                <a:spLocks noChangeArrowheads="1"/>
              </p:cNvSpPr>
              <p:nvPr/>
            </p:nvSpPr>
            <p:spPr bwMode="auto">
              <a:xfrm>
                <a:off x="3426397"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30</a:t>
                </a:r>
                <a:endParaRPr kumimoji="0" lang="en-US" sz="1600" b="0" i="0" u="none" strike="noStrike" cap="none" normalizeH="0" baseline="0" dirty="0">
                  <a:ln>
                    <a:noFill/>
                  </a:ln>
                  <a:solidFill>
                    <a:srgbClr val="FF0000"/>
                  </a:solidFill>
                  <a:effectLst/>
                  <a:latin typeface="Verdana"/>
                  <a:cs typeface="Verdana"/>
                </a:endParaRPr>
              </a:p>
            </p:txBody>
          </p:sp>
          <p:sp>
            <p:nvSpPr>
              <p:cNvPr id="92" name="Text Box 1659"/>
              <p:cNvSpPr txBox="1">
                <a:spLocks noChangeArrowheads="1"/>
              </p:cNvSpPr>
              <p:nvPr/>
            </p:nvSpPr>
            <p:spPr bwMode="auto">
              <a:xfrm flipH="1">
                <a:off x="4011542" y="4430458"/>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40</a:t>
                </a:r>
                <a:endParaRPr kumimoji="0" lang="en-US" sz="1600" b="0" i="0" u="none" strike="noStrike" cap="none" normalizeH="0" baseline="0" dirty="0">
                  <a:ln>
                    <a:noFill/>
                  </a:ln>
                  <a:solidFill>
                    <a:srgbClr val="FF0000"/>
                  </a:solidFill>
                  <a:effectLst/>
                  <a:latin typeface="Verdana"/>
                  <a:cs typeface="Verdana"/>
                </a:endParaRPr>
              </a:p>
            </p:txBody>
          </p:sp>
          <p:sp>
            <p:nvSpPr>
              <p:cNvPr id="93" name="Text Box 1659"/>
              <p:cNvSpPr txBox="1">
                <a:spLocks noChangeArrowheads="1"/>
              </p:cNvSpPr>
              <p:nvPr/>
            </p:nvSpPr>
            <p:spPr bwMode="auto">
              <a:xfrm>
                <a:off x="5168288"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60</a:t>
                </a:r>
                <a:endParaRPr kumimoji="0" lang="en-US" sz="1600" b="0" i="0" u="none" strike="noStrike" cap="none" normalizeH="0" baseline="0" dirty="0">
                  <a:ln>
                    <a:noFill/>
                  </a:ln>
                  <a:solidFill>
                    <a:srgbClr val="FF0000"/>
                  </a:solidFill>
                  <a:effectLst/>
                  <a:latin typeface="Verdana"/>
                  <a:cs typeface="Verdana"/>
                </a:endParaRPr>
              </a:p>
            </p:txBody>
          </p:sp>
          <p:sp>
            <p:nvSpPr>
              <p:cNvPr id="94" name="Text Box 1659"/>
              <p:cNvSpPr txBox="1">
                <a:spLocks noChangeArrowheads="1"/>
              </p:cNvSpPr>
              <p:nvPr/>
            </p:nvSpPr>
            <p:spPr bwMode="auto">
              <a:xfrm>
                <a:off x="5728563"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70</a:t>
                </a:r>
                <a:endParaRPr kumimoji="0" lang="en-US" sz="1600" b="0" i="0" u="none" strike="noStrike" cap="none" normalizeH="0" baseline="0" dirty="0">
                  <a:ln>
                    <a:noFill/>
                  </a:ln>
                  <a:solidFill>
                    <a:srgbClr val="FF0000"/>
                  </a:solidFill>
                  <a:effectLst/>
                  <a:latin typeface="Verdana"/>
                  <a:cs typeface="Verdana"/>
                </a:endParaRPr>
              </a:p>
            </p:txBody>
          </p:sp>
          <p:sp>
            <p:nvSpPr>
              <p:cNvPr id="95" name="Text Box 1659"/>
              <p:cNvSpPr txBox="1">
                <a:spLocks noChangeArrowheads="1"/>
              </p:cNvSpPr>
              <p:nvPr/>
            </p:nvSpPr>
            <p:spPr bwMode="auto">
              <a:xfrm>
                <a:off x="6319827" y="4430458"/>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80</a:t>
                </a:r>
                <a:endParaRPr kumimoji="0" lang="en-US" sz="1600" b="0" i="0" u="none" strike="noStrike" cap="none" normalizeH="0" baseline="0" dirty="0">
                  <a:ln>
                    <a:noFill/>
                  </a:ln>
                  <a:solidFill>
                    <a:srgbClr val="FF0000"/>
                  </a:solidFill>
                  <a:effectLst/>
                  <a:latin typeface="Verdana"/>
                  <a:cs typeface="Verdana"/>
                </a:endParaRPr>
              </a:p>
            </p:txBody>
          </p:sp>
          <p:sp>
            <p:nvSpPr>
              <p:cNvPr id="99" name="Text Box 1659"/>
              <p:cNvSpPr txBox="1">
                <a:spLocks noChangeArrowheads="1"/>
              </p:cNvSpPr>
              <p:nvPr/>
            </p:nvSpPr>
            <p:spPr bwMode="auto">
              <a:xfrm flipH="1">
                <a:off x="4586007" y="4430458"/>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5</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grpSp>
      </p:grpSp>
      <p:sp>
        <p:nvSpPr>
          <p:cNvPr id="100" name="Text Box 1642"/>
          <p:cNvSpPr txBox="1">
            <a:spLocks noChangeArrowheads="1"/>
          </p:cNvSpPr>
          <p:nvPr/>
        </p:nvSpPr>
        <p:spPr bwMode="auto">
          <a:xfrm>
            <a:off x="2396049"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a:t>
            </a:r>
            <a:endParaRPr kumimoji="0" lang="en-US" sz="1600" b="0" i="0" u="none" strike="noStrike" cap="none" normalizeH="0" baseline="0" dirty="0">
              <a:ln>
                <a:noFill/>
              </a:ln>
              <a:solidFill>
                <a:srgbClr val="00B050"/>
              </a:solidFill>
              <a:effectLst/>
              <a:latin typeface="Verdana"/>
              <a:cs typeface="Verdana"/>
            </a:endParaRPr>
          </a:p>
        </p:txBody>
      </p:sp>
      <p:sp>
        <p:nvSpPr>
          <p:cNvPr id="108" name="Text Box 1642"/>
          <p:cNvSpPr txBox="1">
            <a:spLocks noChangeArrowheads="1"/>
          </p:cNvSpPr>
          <p:nvPr/>
        </p:nvSpPr>
        <p:spPr bwMode="auto">
          <a:xfrm>
            <a:off x="1832540"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cs typeface="Verdana"/>
              </a:rPr>
              <a:t>0</a:t>
            </a:r>
          </a:p>
        </p:txBody>
      </p:sp>
      <p:grpSp>
        <p:nvGrpSpPr>
          <p:cNvPr id="5" name="Group 4"/>
          <p:cNvGrpSpPr/>
          <p:nvPr/>
        </p:nvGrpSpPr>
        <p:grpSpPr>
          <a:xfrm>
            <a:off x="2924872" y="3073567"/>
            <a:ext cx="4652749" cy="324149"/>
            <a:chOff x="2924872" y="3073567"/>
            <a:chExt cx="4652749" cy="324149"/>
          </a:xfrm>
        </p:grpSpPr>
        <p:sp>
          <p:nvSpPr>
            <p:cNvPr id="101" name="Text Box 1642"/>
            <p:cNvSpPr txBox="1">
              <a:spLocks noChangeArrowheads="1"/>
            </p:cNvSpPr>
            <p:nvPr/>
          </p:nvSpPr>
          <p:spPr bwMode="auto">
            <a:xfrm>
              <a:off x="2924872"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10</a:t>
              </a:r>
              <a:endParaRPr kumimoji="0" lang="en-US" sz="1600" b="0" i="0" u="none" strike="noStrike" cap="none" normalizeH="0" baseline="0" dirty="0">
                <a:ln>
                  <a:noFill/>
                </a:ln>
                <a:solidFill>
                  <a:srgbClr val="00B050"/>
                </a:solidFill>
                <a:effectLst/>
                <a:latin typeface="Verdana"/>
                <a:cs typeface="Verdana"/>
              </a:endParaRPr>
            </a:p>
          </p:txBody>
        </p:sp>
        <p:sp>
          <p:nvSpPr>
            <p:cNvPr id="102" name="Text Box 1642"/>
            <p:cNvSpPr txBox="1">
              <a:spLocks noChangeArrowheads="1"/>
            </p:cNvSpPr>
            <p:nvPr/>
          </p:nvSpPr>
          <p:spPr bwMode="auto">
            <a:xfrm>
              <a:off x="3481129"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15</a:t>
              </a:r>
              <a:endParaRPr kumimoji="0" lang="en-US" sz="1600" b="0" i="0" u="none" strike="noStrike" cap="none" normalizeH="0" baseline="0" dirty="0">
                <a:ln>
                  <a:noFill/>
                </a:ln>
                <a:solidFill>
                  <a:srgbClr val="00B050"/>
                </a:solidFill>
                <a:effectLst/>
                <a:latin typeface="Verdana"/>
                <a:cs typeface="Verdana"/>
              </a:endParaRPr>
            </a:p>
          </p:txBody>
        </p:sp>
        <p:sp>
          <p:nvSpPr>
            <p:cNvPr id="103" name="Text Box 1642"/>
            <p:cNvSpPr txBox="1">
              <a:spLocks noChangeArrowheads="1"/>
            </p:cNvSpPr>
            <p:nvPr/>
          </p:nvSpPr>
          <p:spPr bwMode="auto">
            <a:xfrm>
              <a:off x="4065813"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20</a:t>
              </a:r>
              <a:endParaRPr kumimoji="0" lang="en-US" sz="1600" b="0" i="0" u="none" strike="noStrike" cap="none" normalizeH="0" baseline="0" dirty="0">
                <a:ln>
                  <a:noFill/>
                </a:ln>
                <a:solidFill>
                  <a:srgbClr val="00B050"/>
                </a:solidFill>
                <a:effectLst/>
                <a:latin typeface="Verdana"/>
                <a:cs typeface="Verdana"/>
              </a:endParaRPr>
            </a:p>
          </p:txBody>
        </p:sp>
        <p:sp>
          <p:nvSpPr>
            <p:cNvPr id="104" name="Text Box 1642"/>
            <p:cNvSpPr txBox="1">
              <a:spLocks noChangeArrowheads="1"/>
            </p:cNvSpPr>
            <p:nvPr/>
          </p:nvSpPr>
          <p:spPr bwMode="auto">
            <a:xfrm>
              <a:off x="5235696"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ea typeface="ÇlÇr ñæí©" charset="0"/>
                  <a:cs typeface="Verdana"/>
                </a:rPr>
                <a:t>30</a:t>
              </a:r>
              <a:endParaRPr kumimoji="0" lang="en-US" sz="1600" b="0" i="0" u="none" strike="noStrike" cap="none" normalizeH="0" baseline="0" dirty="0">
                <a:ln>
                  <a:noFill/>
                </a:ln>
                <a:solidFill>
                  <a:srgbClr val="00B050"/>
                </a:solidFill>
                <a:effectLst/>
                <a:latin typeface="Verdana"/>
                <a:cs typeface="Verdana"/>
              </a:endParaRPr>
            </a:p>
          </p:txBody>
        </p:sp>
        <p:sp>
          <p:nvSpPr>
            <p:cNvPr id="105" name="Text Box 1642"/>
            <p:cNvSpPr txBox="1">
              <a:spLocks noChangeArrowheads="1"/>
            </p:cNvSpPr>
            <p:nvPr/>
          </p:nvSpPr>
          <p:spPr bwMode="auto">
            <a:xfrm>
              <a:off x="5801769"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35</a:t>
              </a:r>
              <a:endParaRPr kumimoji="0" lang="en-US" sz="1600" b="0" i="0" u="none" strike="noStrike" cap="none" normalizeH="0" baseline="0" dirty="0">
                <a:ln>
                  <a:noFill/>
                </a:ln>
                <a:solidFill>
                  <a:srgbClr val="00B050"/>
                </a:solidFill>
                <a:effectLst/>
                <a:latin typeface="Verdana"/>
                <a:cs typeface="Verdana"/>
              </a:endParaRPr>
            </a:p>
          </p:txBody>
        </p:sp>
        <p:sp>
          <p:nvSpPr>
            <p:cNvPr id="106" name="Text Box 1642"/>
            <p:cNvSpPr txBox="1">
              <a:spLocks noChangeArrowheads="1"/>
            </p:cNvSpPr>
            <p:nvPr/>
          </p:nvSpPr>
          <p:spPr bwMode="auto">
            <a:xfrm>
              <a:off x="6369260"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40</a:t>
              </a:r>
              <a:endParaRPr kumimoji="0" lang="en-US" sz="1600" b="0" i="0" u="none" strike="noStrike" cap="none" normalizeH="0" baseline="0" dirty="0">
                <a:ln>
                  <a:noFill/>
                </a:ln>
                <a:solidFill>
                  <a:srgbClr val="00B050"/>
                </a:solidFill>
                <a:effectLst/>
                <a:latin typeface="Verdana"/>
                <a:cs typeface="Verdana"/>
              </a:endParaRPr>
            </a:p>
          </p:txBody>
        </p:sp>
        <p:sp>
          <p:nvSpPr>
            <p:cNvPr id="107" name="Text Box 1642"/>
            <p:cNvSpPr txBox="1">
              <a:spLocks noChangeArrowheads="1"/>
            </p:cNvSpPr>
            <p:nvPr/>
          </p:nvSpPr>
          <p:spPr bwMode="auto">
            <a:xfrm>
              <a:off x="6932769" y="3073567"/>
              <a:ext cx="644852" cy="30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45</a:t>
              </a:r>
              <a:endParaRPr kumimoji="0" lang="en-US" sz="1600" b="0" i="0" u="none" strike="noStrike" cap="none" normalizeH="0" baseline="0" dirty="0">
                <a:ln>
                  <a:noFill/>
                </a:ln>
                <a:solidFill>
                  <a:srgbClr val="00B050"/>
                </a:solidFill>
                <a:effectLst/>
                <a:latin typeface="Verdana"/>
                <a:cs typeface="Verdana"/>
              </a:endParaRPr>
            </a:p>
          </p:txBody>
        </p:sp>
        <p:sp>
          <p:nvSpPr>
            <p:cNvPr id="109" name="Text Box 1642"/>
            <p:cNvSpPr txBox="1">
              <a:spLocks noChangeArrowheads="1"/>
            </p:cNvSpPr>
            <p:nvPr/>
          </p:nvSpPr>
          <p:spPr bwMode="auto">
            <a:xfrm>
              <a:off x="4658379"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cs typeface="Verdana"/>
                </a:rPr>
                <a:t>25</a:t>
              </a:r>
              <a:endParaRPr kumimoji="0" lang="en-US" sz="1600" b="0" i="0" u="none" strike="noStrike" cap="none" normalizeH="0" baseline="0" dirty="0">
                <a:ln>
                  <a:noFill/>
                </a:ln>
                <a:solidFill>
                  <a:srgbClr val="00B050"/>
                </a:solidFill>
                <a:effectLst/>
                <a:latin typeface="Verdana"/>
                <a:cs typeface="Verdana"/>
              </a:endParaRPr>
            </a:p>
          </p:txBody>
        </p:sp>
      </p:grpSp>
      <p:sp>
        <p:nvSpPr>
          <p:cNvPr id="110" name="Text Box 1642"/>
          <p:cNvSpPr txBox="1">
            <a:spLocks noChangeArrowheads="1"/>
          </p:cNvSpPr>
          <p:nvPr/>
        </p:nvSpPr>
        <p:spPr bwMode="auto">
          <a:xfrm>
            <a:off x="7542562" y="3073567"/>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50</a:t>
            </a:r>
            <a:endParaRPr kumimoji="0" lang="en-US" sz="1600" b="0" i="0" u="none" strike="noStrike" cap="none" normalizeH="0" baseline="0" dirty="0">
              <a:ln>
                <a:noFill/>
              </a:ln>
              <a:solidFill>
                <a:srgbClr val="00B050"/>
              </a:solidFill>
              <a:effectLst/>
              <a:latin typeface="Verdana"/>
              <a:cs typeface="Verdana"/>
            </a:endParaRPr>
          </a:p>
        </p:txBody>
      </p:sp>
      <p:grpSp>
        <p:nvGrpSpPr>
          <p:cNvPr id="111" name="Group 110"/>
          <p:cNvGrpSpPr/>
          <p:nvPr/>
        </p:nvGrpSpPr>
        <p:grpSpPr>
          <a:xfrm>
            <a:off x="659219" y="3419029"/>
            <a:ext cx="7368432" cy="1046056"/>
            <a:chOff x="698138" y="2407263"/>
            <a:chExt cx="7368432" cy="1046056"/>
          </a:xfrm>
        </p:grpSpPr>
        <p:grpSp>
          <p:nvGrpSpPr>
            <p:cNvPr id="112" name="Group 47"/>
            <p:cNvGrpSpPr>
              <a:grpSpLocks/>
            </p:cNvGrpSpPr>
            <p:nvPr/>
          </p:nvGrpSpPr>
          <p:grpSpPr bwMode="auto">
            <a:xfrm rot="5400000">
              <a:off x="4545313" y="-111142"/>
              <a:ext cx="1002851" cy="6039662"/>
              <a:chOff x="9849" y="2469"/>
              <a:chExt cx="720" cy="5055"/>
            </a:xfrm>
          </p:grpSpPr>
          <p:cxnSp>
            <p:nvCxnSpPr>
              <p:cNvPr id="114" name="AutoShape 1362"/>
              <p:cNvCxnSpPr>
                <a:cxnSpLocks noChangeShapeType="1"/>
              </p:cNvCxnSpPr>
              <p:nvPr/>
            </p:nvCxnSpPr>
            <p:spPr bwMode="auto">
              <a:xfrm>
                <a:off x="10389" y="2469"/>
                <a:ext cx="0" cy="5040"/>
              </a:xfrm>
              <a:prstGeom prst="straightConnector1">
                <a:avLst/>
              </a:prstGeom>
              <a:noFill/>
              <a:ln w="9525">
                <a:solidFill>
                  <a:srgbClr val="FF0000"/>
                </a:solidFill>
                <a:round/>
                <a:headEnd type="arrow" w="med" len="med"/>
                <a:tailEnd/>
              </a:ln>
              <a:extLst>
                <a:ext uri="{909E8E84-426E-40dd-AFC4-6F175D3DCCD1}">
                  <a14:hiddenFill xmlns="" xmlns:a14="http://schemas.microsoft.com/office/drawing/2010/main">
                    <a:noFill/>
                  </a14:hiddenFill>
                </a:ext>
              </a:extLst>
            </p:spPr>
          </p:cxnSp>
          <p:cxnSp>
            <p:nvCxnSpPr>
              <p:cNvPr id="115" name="AutoShape 1363"/>
              <p:cNvCxnSpPr>
                <a:cxnSpLocks noChangeShapeType="1"/>
              </p:cNvCxnSpPr>
              <p:nvPr/>
            </p:nvCxnSpPr>
            <p:spPr bwMode="auto">
              <a:xfrm>
                <a:off x="10039" y="2469"/>
                <a:ext cx="0" cy="5040"/>
              </a:xfrm>
              <a:prstGeom prst="straightConnector1">
                <a:avLst/>
              </a:prstGeom>
              <a:noFill/>
              <a:ln w="9525">
                <a:solidFill>
                  <a:srgbClr val="008000"/>
                </a:solidFill>
                <a:round/>
                <a:headEnd type="arrow" w="med" len="med"/>
                <a:tailEnd/>
              </a:ln>
              <a:extLst>
                <a:ext uri="{909E8E84-426E-40dd-AFC4-6F175D3DCCD1}">
                  <a14:hiddenFill xmlns="" xmlns:a14="http://schemas.microsoft.com/office/drawing/2010/main">
                    <a:noFill/>
                  </a14:hiddenFill>
                </a:ext>
              </a:extLst>
            </p:spPr>
          </p:cxnSp>
          <p:grpSp>
            <p:nvGrpSpPr>
              <p:cNvPr id="116" name="Group 1364"/>
              <p:cNvGrpSpPr>
                <a:grpSpLocks/>
              </p:cNvGrpSpPr>
              <p:nvPr/>
            </p:nvGrpSpPr>
            <p:grpSpPr bwMode="auto">
              <a:xfrm>
                <a:off x="9849" y="2705"/>
                <a:ext cx="720" cy="4819"/>
                <a:chOff x="1440" y="11221"/>
                <a:chExt cx="720" cy="2400"/>
              </a:xfrm>
            </p:grpSpPr>
            <p:cxnSp>
              <p:nvCxnSpPr>
                <p:cNvPr id="117" name="AutoShape 1365"/>
                <p:cNvCxnSpPr>
                  <a:cxnSpLocks noChangeShapeType="1"/>
                </p:cNvCxnSpPr>
                <p:nvPr/>
              </p:nvCxnSpPr>
              <p:spPr bwMode="auto">
                <a:xfrm>
                  <a:off x="1440" y="112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18" name="AutoShape 1366"/>
                <p:cNvCxnSpPr>
                  <a:cxnSpLocks noChangeShapeType="1"/>
                </p:cNvCxnSpPr>
                <p:nvPr/>
              </p:nvCxnSpPr>
              <p:spPr bwMode="auto">
                <a:xfrm>
                  <a:off x="1440" y="114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19" name="AutoShape 1367"/>
                <p:cNvCxnSpPr>
                  <a:cxnSpLocks noChangeShapeType="1"/>
                </p:cNvCxnSpPr>
                <p:nvPr/>
              </p:nvCxnSpPr>
              <p:spPr bwMode="auto">
                <a:xfrm>
                  <a:off x="1440" y="117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0" name="AutoShape 1368"/>
                <p:cNvCxnSpPr>
                  <a:cxnSpLocks noChangeShapeType="1"/>
                </p:cNvCxnSpPr>
                <p:nvPr/>
              </p:nvCxnSpPr>
              <p:spPr bwMode="auto">
                <a:xfrm>
                  <a:off x="1440" y="119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1" name="AutoShape 1369"/>
                <p:cNvCxnSpPr>
                  <a:cxnSpLocks noChangeShapeType="1"/>
                </p:cNvCxnSpPr>
                <p:nvPr/>
              </p:nvCxnSpPr>
              <p:spPr bwMode="auto">
                <a:xfrm>
                  <a:off x="1440" y="1218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2" name="AutoShape 1370"/>
                <p:cNvCxnSpPr>
                  <a:cxnSpLocks noChangeShapeType="1"/>
                </p:cNvCxnSpPr>
                <p:nvPr/>
              </p:nvCxnSpPr>
              <p:spPr bwMode="auto">
                <a:xfrm>
                  <a:off x="1440" y="124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3" name="AutoShape 1371"/>
                <p:cNvCxnSpPr>
                  <a:cxnSpLocks noChangeShapeType="1"/>
                </p:cNvCxnSpPr>
                <p:nvPr/>
              </p:nvCxnSpPr>
              <p:spPr bwMode="auto">
                <a:xfrm>
                  <a:off x="1440" y="126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4" name="AutoShape 1372"/>
                <p:cNvCxnSpPr>
                  <a:cxnSpLocks noChangeShapeType="1"/>
                </p:cNvCxnSpPr>
                <p:nvPr/>
              </p:nvCxnSpPr>
              <p:spPr bwMode="auto">
                <a:xfrm>
                  <a:off x="1440" y="129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5" name="AutoShape 1373"/>
                <p:cNvCxnSpPr>
                  <a:cxnSpLocks noChangeShapeType="1"/>
                </p:cNvCxnSpPr>
                <p:nvPr/>
              </p:nvCxnSpPr>
              <p:spPr bwMode="auto">
                <a:xfrm>
                  <a:off x="1440" y="131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6" name="AutoShape 1374"/>
                <p:cNvCxnSpPr>
                  <a:cxnSpLocks noChangeShapeType="1"/>
                </p:cNvCxnSpPr>
                <p:nvPr/>
              </p:nvCxnSpPr>
              <p:spPr bwMode="auto">
                <a:xfrm>
                  <a:off x="1440" y="13389"/>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127" name="AutoShape 1375"/>
                <p:cNvCxnSpPr>
                  <a:cxnSpLocks noChangeShapeType="1"/>
                </p:cNvCxnSpPr>
                <p:nvPr/>
              </p:nvCxnSpPr>
              <p:spPr bwMode="auto">
                <a:xfrm>
                  <a:off x="1440" y="136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grpSp>
        </p:grpSp>
        <p:sp>
          <p:nvSpPr>
            <p:cNvPr id="113" name="TextBox 112"/>
            <p:cNvSpPr txBox="1"/>
            <p:nvPr/>
          </p:nvSpPr>
          <p:spPr>
            <a:xfrm>
              <a:off x="698138" y="2437656"/>
              <a:ext cx="1176382" cy="1015663"/>
            </a:xfrm>
            <a:prstGeom prst="rect">
              <a:avLst/>
            </a:prstGeom>
            <a:noFill/>
          </p:spPr>
          <p:txBody>
            <a:bodyPr wrap="square" rtlCol="0">
              <a:spAutoFit/>
            </a:bodyPr>
            <a:lstStyle/>
            <a:p>
              <a:r>
                <a:rPr lang="en-US" sz="1600" dirty="0">
                  <a:solidFill>
                    <a:srgbClr val="00B050"/>
                  </a:solidFill>
                  <a:latin typeface="Verdana"/>
                  <a:cs typeface="Verdana"/>
                </a:rPr>
                <a:t>Number</a:t>
              </a:r>
            </a:p>
            <a:p>
              <a:endParaRPr lang="en-US" sz="1200" dirty="0">
                <a:latin typeface="Verdana"/>
                <a:cs typeface="Verdana"/>
              </a:endParaRPr>
            </a:p>
            <a:p>
              <a:r>
                <a:rPr lang="en-US" sz="1600" dirty="0">
                  <a:solidFill>
                    <a:srgbClr val="FF0000"/>
                  </a:solidFill>
                  <a:latin typeface="Verdana"/>
                  <a:cs typeface="Verdana"/>
                </a:rPr>
                <a:t>Percent</a:t>
              </a:r>
            </a:p>
            <a:p>
              <a:endParaRPr lang="en-US" sz="1600" dirty="0">
                <a:latin typeface="Verdana"/>
                <a:cs typeface="Verdana"/>
              </a:endParaRPr>
            </a:p>
          </p:txBody>
        </p:sp>
      </p:grpSp>
      <p:sp>
        <p:nvSpPr>
          <p:cNvPr id="128" name="Oval 127"/>
          <p:cNvSpPr/>
          <p:nvPr/>
        </p:nvSpPr>
        <p:spPr>
          <a:xfrm>
            <a:off x="3432733" y="2967644"/>
            <a:ext cx="548640"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a:off x="7502404" y="2967644"/>
            <a:ext cx="548640"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ext Box 1642"/>
          <p:cNvSpPr txBox="1">
            <a:spLocks noChangeArrowheads="1"/>
          </p:cNvSpPr>
          <p:nvPr/>
        </p:nvSpPr>
        <p:spPr bwMode="auto">
          <a:xfrm>
            <a:off x="2404075" y="3084803"/>
            <a:ext cx="476354" cy="3241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FF"/>
                </a:solidFill>
                <a:effectLst/>
                <a:latin typeface="Verdana"/>
                <a:cs typeface="Verdana"/>
              </a:rPr>
              <a:t>?</a:t>
            </a:r>
          </a:p>
        </p:txBody>
      </p:sp>
      <p:sp>
        <p:nvSpPr>
          <p:cNvPr id="131" name="Text Box 1642"/>
          <p:cNvSpPr txBox="1">
            <a:spLocks noChangeArrowheads="1"/>
          </p:cNvSpPr>
          <p:nvPr/>
        </p:nvSpPr>
        <p:spPr bwMode="auto">
          <a:xfrm>
            <a:off x="2217174" y="4441203"/>
            <a:ext cx="575307" cy="324149"/>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FF"/>
                </a:solidFill>
                <a:effectLst/>
                <a:latin typeface="Verdana"/>
                <a:cs typeface="Verdana"/>
              </a:rPr>
              <a:t>?</a:t>
            </a:r>
          </a:p>
        </p:txBody>
      </p:sp>
      <p:sp>
        <p:nvSpPr>
          <p:cNvPr id="6" name="Rectangle 5"/>
          <p:cNvSpPr/>
          <p:nvPr/>
        </p:nvSpPr>
        <p:spPr>
          <a:xfrm>
            <a:off x="7470571" y="4364119"/>
            <a:ext cx="550219" cy="55021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6" name="Rectangle 55"/>
          <p:cNvSpPr/>
          <p:nvPr/>
        </p:nvSpPr>
        <p:spPr>
          <a:xfrm>
            <a:off x="3368130" y="4372046"/>
            <a:ext cx="550219" cy="55021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33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31"/>
                                        </p:tgtEl>
                                      </p:cBhvr>
                                    </p:animEffect>
                                    <p:set>
                                      <p:cBhvr>
                                        <p:cTn id="33" dur="1" fill="hold">
                                          <p:stCondLst>
                                            <p:cond delay="499"/>
                                          </p:stCondLst>
                                        </p:cTn>
                                        <p:tgtEl>
                                          <p:spTgt spid="1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8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1" nodeType="clickEffect">
                                  <p:stCondLst>
                                    <p:cond delay="0"/>
                                  </p:stCondLst>
                                  <p:childTnLst>
                                    <p:animEffect transition="out" filter="fade">
                                      <p:cBhvr>
                                        <p:cTn id="49" dur="500"/>
                                        <p:tgtEl>
                                          <p:spTgt spid="130"/>
                                        </p:tgtEl>
                                      </p:cBhvr>
                                    </p:animEffect>
                                    <p:set>
                                      <p:cBhvr>
                                        <p:cTn id="50" dur="1" fill="hold">
                                          <p:stCondLst>
                                            <p:cond delay="499"/>
                                          </p:stCondLst>
                                        </p:cTn>
                                        <p:tgtEl>
                                          <p:spTgt spid="13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89" grpId="0"/>
      <p:bldP spid="97" grpId="0"/>
      <p:bldP spid="98" grpId="0"/>
      <p:bldP spid="100" grpId="0"/>
      <p:bldP spid="108" grpId="0"/>
      <p:bldP spid="110" grpId="0"/>
      <p:bldP spid="128" grpId="0" animBg="1"/>
      <p:bldP spid="129" grpId="0" animBg="1"/>
      <p:bldP spid="130" grpId="0" animBg="1"/>
      <p:bldP spid="130" grpId="1" animBg="1"/>
      <p:bldP spid="131" grpId="0" animBg="1"/>
      <p:bldP spid="131" grpId="1" animBg="1"/>
      <p:bldP spid="6" grpId="0" animBg="1"/>
      <p:bldP spid="5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659"/>
          <p:cNvSpPr txBox="1">
            <a:spLocks noChangeArrowheads="1"/>
          </p:cNvSpPr>
          <p:nvPr/>
        </p:nvSpPr>
        <p:spPr bwMode="auto">
          <a:xfrm>
            <a:off x="2304333"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10</a:t>
            </a:r>
            <a:endParaRPr kumimoji="0" lang="en-US" sz="1600" b="0" i="0" u="none" strike="noStrike" cap="none" normalizeH="0" baseline="0" dirty="0">
              <a:ln>
                <a:noFill/>
              </a:ln>
              <a:solidFill>
                <a:srgbClr val="FF0000"/>
              </a:solidFill>
              <a:effectLst/>
              <a:latin typeface="Verdana"/>
              <a:cs typeface="Verdana"/>
            </a:endParaRPr>
          </a:p>
        </p:txBody>
      </p:sp>
      <p:sp>
        <p:nvSpPr>
          <p:cNvPr id="7" name="Text Box 1659"/>
          <p:cNvSpPr txBox="1">
            <a:spLocks noChangeArrowheads="1"/>
          </p:cNvSpPr>
          <p:nvPr/>
        </p:nvSpPr>
        <p:spPr bwMode="auto">
          <a:xfrm>
            <a:off x="2915383"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20</a:t>
            </a:r>
            <a:endParaRPr kumimoji="0" lang="en-US" sz="1600" b="0" i="0" u="none" strike="noStrike" cap="none" normalizeH="0" baseline="0" dirty="0">
              <a:ln>
                <a:noFill/>
              </a:ln>
              <a:solidFill>
                <a:srgbClr val="FF0000"/>
              </a:solidFill>
              <a:effectLst/>
              <a:latin typeface="Verdana"/>
              <a:cs typeface="Verdana"/>
            </a:endParaRPr>
          </a:p>
        </p:txBody>
      </p:sp>
      <p:sp>
        <p:nvSpPr>
          <p:cNvPr id="8" name="Text Box 1659"/>
          <p:cNvSpPr txBox="1">
            <a:spLocks noChangeArrowheads="1"/>
          </p:cNvSpPr>
          <p:nvPr/>
        </p:nvSpPr>
        <p:spPr bwMode="auto">
          <a:xfrm>
            <a:off x="3476568"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30</a:t>
            </a:r>
            <a:endParaRPr kumimoji="0" lang="en-US" sz="1600" b="0" i="0" u="none" strike="noStrike" cap="none" normalizeH="0" baseline="0" dirty="0">
              <a:ln>
                <a:noFill/>
              </a:ln>
              <a:solidFill>
                <a:srgbClr val="FF0000"/>
              </a:solidFill>
              <a:effectLst/>
              <a:latin typeface="Verdana"/>
              <a:cs typeface="Verdana"/>
            </a:endParaRPr>
          </a:p>
        </p:txBody>
      </p:sp>
      <p:sp>
        <p:nvSpPr>
          <p:cNvPr id="9" name="Text Box 1659"/>
          <p:cNvSpPr txBox="1">
            <a:spLocks noChangeArrowheads="1"/>
          </p:cNvSpPr>
          <p:nvPr/>
        </p:nvSpPr>
        <p:spPr bwMode="auto">
          <a:xfrm flipH="1">
            <a:off x="4061713"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40</a:t>
            </a:r>
            <a:endParaRPr kumimoji="0" lang="en-US" sz="1600" b="0" i="0" u="none" strike="noStrike" cap="none" normalizeH="0" baseline="0" dirty="0">
              <a:ln>
                <a:noFill/>
              </a:ln>
              <a:solidFill>
                <a:srgbClr val="FF0000"/>
              </a:solidFill>
              <a:effectLst/>
              <a:latin typeface="Verdana"/>
              <a:cs typeface="Verdana"/>
            </a:endParaRPr>
          </a:p>
        </p:txBody>
      </p:sp>
      <p:sp>
        <p:nvSpPr>
          <p:cNvPr id="10" name="Text Box 1659"/>
          <p:cNvSpPr txBox="1">
            <a:spLocks noChangeArrowheads="1"/>
          </p:cNvSpPr>
          <p:nvPr/>
        </p:nvSpPr>
        <p:spPr bwMode="auto">
          <a:xfrm>
            <a:off x="5218459"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60</a:t>
            </a:r>
            <a:endParaRPr kumimoji="0" lang="en-US" sz="1600" b="0" i="0" u="none" strike="noStrike" cap="none" normalizeH="0" baseline="0" dirty="0">
              <a:ln>
                <a:noFill/>
              </a:ln>
              <a:solidFill>
                <a:srgbClr val="FF0000"/>
              </a:solidFill>
              <a:effectLst/>
              <a:latin typeface="Verdana"/>
              <a:cs typeface="Verdana"/>
            </a:endParaRPr>
          </a:p>
        </p:txBody>
      </p:sp>
      <p:sp>
        <p:nvSpPr>
          <p:cNvPr id="11" name="Text Box 1659"/>
          <p:cNvSpPr txBox="1">
            <a:spLocks noChangeArrowheads="1"/>
          </p:cNvSpPr>
          <p:nvPr/>
        </p:nvSpPr>
        <p:spPr bwMode="auto">
          <a:xfrm>
            <a:off x="5778734"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70</a:t>
            </a:r>
            <a:endParaRPr kumimoji="0" lang="en-US" sz="1600" b="0" i="0" u="none" strike="noStrike" cap="none" normalizeH="0" baseline="0" dirty="0">
              <a:ln>
                <a:noFill/>
              </a:ln>
              <a:solidFill>
                <a:srgbClr val="FF0000"/>
              </a:solidFill>
              <a:effectLst/>
              <a:latin typeface="Verdana"/>
              <a:cs typeface="Verdana"/>
            </a:endParaRPr>
          </a:p>
        </p:txBody>
      </p:sp>
      <p:sp>
        <p:nvSpPr>
          <p:cNvPr id="12" name="Text Box 1659"/>
          <p:cNvSpPr txBox="1">
            <a:spLocks noChangeArrowheads="1"/>
          </p:cNvSpPr>
          <p:nvPr/>
        </p:nvSpPr>
        <p:spPr bwMode="auto">
          <a:xfrm>
            <a:off x="6369998"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FF0000"/>
                </a:solidFill>
                <a:effectLst/>
                <a:latin typeface="Verdana"/>
                <a:ea typeface="ÇlÇr ñæí©" charset="0"/>
                <a:cs typeface="Verdana"/>
              </a:rPr>
              <a:t>80</a:t>
            </a:r>
            <a:endParaRPr kumimoji="0" lang="en-US" sz="1600" b="0" i="0" u="none" strike="noStrike" cap="none" normalizeH="0" baseline="0" dirty="0">
              <a:ln>
                <a:noFill/>
              </a:ln>
              <a:solidFill>
                <a:srgbClr val="FF0000"/>
              </a:solidFill>
              <a:effectLst/>
              <a:latin typeface="Verdana"/>
              <a:cs typeface="Verdana"/>
            </a:endParaRPr>
          </a:p>
        </p:txBody>
      </p:sp>
      <p:sp>
        <p:nvSpPr>
          <p:cNvPr id="13" name="Text Box 1659"/>
          <p:cNvSpPr txBox="1">
            <a:spLocks noChangeArrowheads="1"/>
          </p:cNvSpPr>
          <p:nvPr/>
        </p:nvSpPr>
        <p:spPr bwMode="auto">
          <a:xfrm>
            <a:off x="6945767"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9</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4" name="Text Box 1659"/>
          <p:cNvSpPr txBox="1">
            <a:spLocks noChangeArrowheads="1"/>
          </p:cNvSpPr>
          <p:nvPr/>
        </p:nvSpPr>
        <p:spPr bwMode="auto">
          <a:xfrm>
            <a:off x="1577852" y="2974615"/>
            <a:ext cx="849246"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   </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5" name="Text Box 1659"/>
          <p:cNvSpPr txBox="1">
            <a:spLocks noChangeArrowheads="1"/>
          </p:cNvSpPr>
          <p:nvPr/>
        </p:nvSpPr>
        <p:spPr bwMode="auto">
          <a:xfrm flipH="1">
            <a:off x="7479681"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10</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6" name="Text Box 1659"/>
          <p:cNvSpPr txBox="1">
            <a:spLocks noChangeArrowheads="1"/>
          </p:cNvSpPr>
          <p:nvPr/>
        </p:nvSpPr>
        <p:spPr bwMode="auto">
          <a:xfrm flipH="1">
            <a:off x="4636178" y="2974615"/>
            <a:ext cx="953652" cy="382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FF0000"/>
                </a:solidFill>
                <a:latin typeface="Verdana"/>
                <a:ea typeface="ÇlÇr ñæí©" charset="0"/>
                <a:cs typeface="Verdana"/>
              </a:rPr>
              <a:t>5</a:t>
            </a:r>
            <a:r>
              <a:rPr kumimoji="0" lang="en-US" sz="1600" b="0" i="0" u="none" strike="noStrike" cap="none" normalizeH="0" baseline="0" dirty="0">
                <a:ln>
                  <a:noFill/>
                </a:ln>
                <a:solidFill>
                  <a:srgbClr val="FF0000"/>
                </a:solidFill>
                <a:effectLst/>
                <a:latin typeface="Verdana"/>
                <a:ea typeface="ÇlÇr ñæí©" charset="0"/>
                <a:cs typeface="Verdana"/>
              </a:rPr>
              <a:t>0</a:t>
            </a:r>
            <a:endParaRPr kumimoji="0" lang="en-US" sz="1600" b="0" i="0" u="none" strike="noStrike" cap="none" normalizeH="0" baseline="0" dirty="0">
              <a:ln>
                <a:noFill/>
              </a:ln>
              <a:solidFill>
                <a:srgbClr val="FF0000"/>
              </a:solidFill>
              <a:effectLst/>
              <a:latin typeface="Verdana"/>
              <a:cs typeface="Verdana"/>
            </a:endParaRPr>
          </a:p>
        </p:txBody>
      </p:sp>
      <p:sp>
        <p:nvSpPr>
          <p:cNvPr id="17" name="Text Box 1642"/>
          <p:cNvSpPr txBox="1">
            <a:spLocks noChangeArrowheads="1"/>
          </p:cNvSpPr>
          <p:nvPr/>
        </p:nvSpPr>
        <p:spPr bwMode="auto">
          <a:xfrm>
            <a:off x="244622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a:t>
            </a:r>
            <a:endParaRPr kumimoji="0" lang="en-US" sz="1600" b="0" i="0" u="none" strike="noStrike" cap="none" normalizeH="0" baseline="0" dirty="0">
              <a:ln>
                <a:noFill/>
              </a:ln>
              <a:solidFill>
                <a:srgbClr val="00B050"/>
              </a:solidFill>
              <a:effectLst/>
              <a:latin typeface="Verdana"/>
              <a:cs typeface="Verdana"/>
            </a:endParaRPr>
          </a:p>
        </p:txBody>
      </p:sp>
      <p:sp>
        <p:nvSpPr>
          <p:cNvPr id="18" name="Text Box 1642"/>
          <p:cNvSpPr txBox="1">
            <a:spLocks noChangeArrowheads="1"/>
          </p:cNvSpPr>
          <p:nvPr/>
        </p:nvSpPr>
        <p:spPr bwMode="auto">
          <a:xfrm>
            <a:off x="2975043"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10</a:t>
            </a:r>
            <a:endParaRPr kumimoji="0" lang="en-US" sz="1600" b="0" i="0" u="none" strike="noStrike" cap="none" normalizeH="0" baseline="0" dirty="0">
              <a:ln>
                <a:noFill/>
              </a:ln>
              <a:solidFill>
                <a:srgbClr val="00B050"/>
              </a:solidFill>
              <a:effectLst/>
              <a:latin typeface="Verdana"/>
              <a:cs typeface="Verdana"/>
            </a:endParaRPr>
          </a:p>
        </p:txBody>
      </p:sp>
      <p:sp>
        <p:nvSpPr>
          <p:cNvPr id="19" name="Text Box 1642"/>
          <p:cNvSpPr txBox="1">
            <a:spLocks noChangeArrowheads="1"/>
          </p:cNvSpPr>
          <p:nvPr/>
        </p:nvSpPr>
        <p:spPr bwMode="auto">
          <a:xfrm>
            <a:off x="353130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15</a:t>
            </a:r>
            <a:endParaRPr kumimoji="0" lang="en-US" sz="1600" b="0" i="0" u="none" strike="noStrike" cap="none" normalizeH="0" baseline="0" dirty="0">
              <a:ln>
                <a:noFill/>
              </a:ln>
              <a:solidFill>
                <a:srgbClr val="00B050"/>
              </a:solidFill>
              <a:effectLst/>
              <a:latin typeface="Verdana"/>
              <a:cs typeface="Verdana"/>
            </a:endParaRPr>
          </a:p>
        </p:txBody>
      </p:sp>
      <p:sp>
        <p:nvSpPr>
          <p:cNvPr id="20" name="Text Box 1642"/>
          <p:cNvSpPr txBox="1">
            <a:spLocks noChangeArrowheads="1"/>
          </p:cNvSpPr>
          <p:nvPr/>
        </p:nvSpPr>
        <p:spPr bwMode="auto">
          <a:xfrm>
            <a:off x="4115984"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20</a:t>
            </a:r>
            <a:endParaRPr kumimoji="0" lang="en-US" sz="1600" b="0" i="0" u="none" strike="noStrike" cap="none" normalizeH="0" baseline="0" dirty="0">
              <a:ln>
                <a:noFill/>
              </a:ln>
              <a:solidFill>
                <a:srgbClr val="00B050"/>
              </a:solidFill>
              <a:effectLst/>
              <a:latin typeface="Verdana"/>
              <a:cs typeface="Verdana"/>
            </a:endParaRPr>
          </a:p>
        </p:txBody>
      </p:sp>
      <p:sp>
        <p:nvSpPr>
          <p:cNvPr id="21" name="Text Box 1642"/>
          <p:cNvSpPr txBox="1">
            <a:spLocks noChangeArrowheads="1"/>
          </p:cNvSpPr>
          <p:nvPr/>
        </p:nvSpPr>
        <p:spPr bwMode="auto">
          <a:xfrm>
            <a:off x="5285867"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ea typeface="ÇlÇr ñæí©" charset="0"/>
                <a:cs typeface="Verdana"/>
              </a:rPr>
              <a:t>30</a:t>
            </a:r>
            <a:endParaRPr kumimoji="0" lang="en-US" sz="1600" b="0" i="0" u="none" strike="noStrike" cap="none" normalizeH="0" baseline="0" dirty="0">
              <a:ln>
                <a:noFill/>
              </a:ln>
              <a:solidFill>
                <a:srgbClr val="00B050"/>
              </a:solidFill>
              <a:effectLst/>
              <a:latin typeface="Verdana"/>
              <a:cs typeface="Verdana"/>
            </a:endParaRPr>
          </a:p>
        </p:txBody>
      </p:sp>
      <p:sp>
        <p:nvSpPr>
          <p:cNvPr id="22" name="Text Box 1642"/>
          <p:cNvSpPr txBox="1">
            <a:spLocks noChangeArrowheads="1"/>
          </p:cNvSpPr>
          <p:nvPr/>
        </p:nvSpPr>
        <p:spPr bwMode="auto">
          <a:xfrm>
            <a:off x="585194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35</a:t>
            </a:r>
            <a:endParaRPr kumimoji="0" lang="en-US" sz="1600" b="0" i="0" u="none" strike="noStrike" cap="none" normalizeH="0" baseline="0" dirty="0">
              <a:ln>
                <a:noFill/>
              </a:ln>
              <a:solidFill>
                <a:srgbClr val="00B050"/>
              </a:solidFill>
              <a:effectLst/>
              <a:latin typeface="Verdana"/>
              <a:cs typeface="Verdana"/>
            </a:endParaRPr>
          </a:p>
        </p:txBody>
      </p:sp>
      <p:sp>
        <p:nvSpPr>
          <p:cNvPr id="23" name="Text Box 1642"/>
          <p:cNvSpPr txBox="1">
            <a:spLocks noChangeArrowheads="1"/>
          </p:cNvSpPr>
          <p:nvPr/>
        </p:nvSpPr>
        <p:spPr bwMode="auto">
          <a:xfrm>
            <a:off x="6419431"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40</a:t>
            </a:r>
            <a:endParaRPr kumimoji="0" lang="en-US" sz="1600" b="0" i="0" u="none" strike="noStrike" cap="none" normalizeH="0" baseline="0" dirty="0">
              <a:ln>
                <a:noFill/>
              </a:ln>
              <a:solidFill>
                <a:srgbClr val="00B050"/>
              </a:solidFill>
              <a:effectLst/>
              <a:latin typeface="Verdana"/>
              <a:cs typeface="Verdana"/>
            </a:endParaRPr>
          </a:p>
        </p:txBody>
      </p:sp>
      <p:sp>
        <p:nvSpPr>
          <p:cNvPr id="24" name="Text Box 1642"/>
          <p:cNvSpPr txBox="1">
            <a:spLocks noChangeArrowheads="1"/>
          </p:cNvSpPr>
          <p:nvPr/>
        </p:nvSpPr>
        <p:spPr bwMode="auto">
          <a:xfrm>
            <a:off x="6982940" y="1617724"/>
            <a:ext cx="644852" cy="30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45</a:t>
            </a:r>
            <a:endParaRPr kumimoji="0" lang="en-US" sz="1600" b="0" i="0" u="none" strike="noStrike" cap="none" normalizeH="0" baseline="0" dirty="0">
              <a:ln>
                <a:noFill/>
              </a:ln>
              <a:solidFill>
                <a:srgbClr val="00B050"/>
              </a:solidFill>
              <a:effectLst/>
              <a:latin typeface="Verdana"/>
              <a:cs typeface="Verdana"/>
            </a:endParaRPr>
          </a:p>
        </p:txBody>
      </p:sp>
      <p:sp>
        <p:nvSpPr>
          <p:cNvPr id="25" name="Text Box 1642"/>
          <p:cNvSpPr txBox="1">
            <a:spLocks noChangeArrowheads="1"/>
          </p:cNvSpPr>
          <p:nvPr/>
        </p:nvSpPr>
        <p:spPr bwMode="auto">
          <a:xfrm>
            <a:off x="1882711"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B050"/>
                </a:solidFill>
                <a:effectLst/>
                <a:latin typeface="Verdana"/>
                <a:cs typeface="Verdana"/>
              </a:rPr>
              <a:t>0</a:t>
            </a:r>
          </a:p>
        </p:txBody>
      </p:sp>
      <p:sp>
        <p:nvSpPr>
          <p:cNvPr id="26" name="Text Box 1642"/>
          <p:cNvSpPr txBox="1">
            <a:spLocks noChangeArrowheads="1"/>
          </p:cNvSpPr>
          <p:nvPr/>
        </p:nvSpPr>
        <p:spPr bwMode="auto">
          <a:xfrm>
            <a:off x="4708550"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cs typeface="Verdana"/>
              </a:rPr>
              <a:t>25</a:t>
            </a:r>
            <a:endParaRPr kumimoji="0" lang="en-US" sz="1600" b="0" i="0" u="none" strike="noStrike" cap="none" normalizeH="0" baseline="0" dirty="0">
              <a:ln>
                <a:noFill/>
              </a:ln>
              <a:solidFill>
                <a:srgbClr val="00B050"/>
              </a:solidFill>
              <a:effectLst/>
              <a:latin typeface="Verdana"/>
              <a:cs typeface="Verdana"/>
            </a:endParaRPr>
          </a:p>
        </p:txBody>
      </p:sp>
      <p:sp>
        <p:nvSpPr>
          <p:cNvPr id="27" name="Text Box 1642"/>
          <p:cNvSpPr txBox="1">
            <a:spLocks noChangeArrowheads="1"/>
          </p:cNvSpPr>
          <p:nvPr/>
        </p:nvSpPr>
        <p:spPr bwMode="auto">
          <a:xfrm>
            <a:off x="7592733" y="1617724"/>
            <a:ext cx="698269" cy="324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sz="2400">
                <a:solidFill>
                  <a:schemeClr val="tx1"/>
                </a:solidFill>
                <a:latin typeface="Arial" charset="0"/>
                <a:ea typeface="ＭＳ Ｐゴシック" charset="0"/>
              </a:defRPr>
            </a:lvl1pPr>
            <a:lvl2pPr fontAlgn="base">
              <a:spcBef>
                <a:spcPct val="0"/>
              </a:spcBef>
              <a:spcAft>
                <a:spcPct val="0"/>
              </a:spcAft>
              <a:defRPr sz="2400">
                <a:solidFill>
                  <a:schemeClr val="tx1"/>
                </a:solidFill>
                <a:latin typeface="Arial" charset="0"/>
                <a:ea typeface="ＭＳ Ｐゴシック" charset="0"/>
              </a:defRPr>
            </a:lvl2pPr>
            <a:lvl3pPr fontAlgn="base">
              <a:spcBef>
                <a:spcPct val="0"/>
              </a:spcBef>
              <a:spcAft>
                <a:spcPct val="0"/>
              </a:spcAft>
              <a:defRPr sz="2400">
                <a:solidFill>
                  <a:schemeClr val="tx1"/>
                </a:solidFill>
                <a:latin typeface="Arial" charset="0"/>
                <a:ea typeface="ＭＳ Ｐゴシック" charset="0"/>
              </a:defRPr>
            </a:lvl3pPr>
            <a:lvl4pPr fontAlgn="base">
              <a:spcBef>
                <a:spcPct val="0"/>
              </a:spcBef>
              <a:spcAft>
                <a:spcPct val="0"/>
              </a:spcAft>
              <a:defRPr sz="2400">
                <a:solidFill>
                  <a:schemeClr val="tx1"/>
                </a:solidFill>
                <a:latin typeface="Arial" charset="0"/>
                <a:ea typeface="ＭＳ Ｐゴシック" charset="0"/>
              </a:defRPr>
            </a:lvl4pPr>
            <a:lvl5pPr fontAlgn="base">
              <a:spcBef>
                <a:spcPct val="0"/>
              </a:spcBef>
              <a:spcAft>
                <a:spcPct val="0"/>
              </a:spcAft>
              <a:defRPr sz="2400">
                <a:solidFill>
                  <a:schemeClr val="tx1"/>
                </a:solidFill>
                <a:latin typeface="Arial" charset="0"/>
                <a:ea typeface="ＭＳ Ｐゴシック" charset="0"/>
              </a:defRPr>
            </a:lvl5pPr>
            <a:lvl6pPr fontAlgn="base">
              <a:spcBef>
                <a:spcPct val="0"/>
              </a:spcBef>
              <a:spcAft>
                <a:spcPct val="0"/>
              </a:spcAft>
              <a:defRPr sz="2400">
                <a:solidFill>
                  <a:schemeClr val="tx1"/>
                </a:solidFill>
                <a:latin typeface="Arial" charset="0"/>
                <a:ea typeface="ＭＳ Ｐゴシック" charset="0"/>
              </a:defRPr>
            </a:lvl6pPr>
            <a:lvl7pPr fontAlgn="base">
              <a:spcBef>
                <a:spcPct val="0"/>
              </a:spcBef>
              <a:spcAft>
                <a:spcPct val="0"/>
              </a:spcAft>
              <a:defRPr sz="2400">
                <a:solidFill>
                  <a:schemeClr val="tx1"/>
                </a:solidFill>
                <a:latin typeface="Arial" charset="0"/>
                <a:ea typeface="ＭＳ Ｐゴシック" charset="0"/>
              </a:defRPr>
            </a:lvl7pPr>
            <a:lvl8pPr fontAlgn="base">
              <a:spcBef>
                <a:spcPct val="0"/>
              </a:spcBef>
              <a:spcAft>
                <a:spcPct val="0"/>
              </a:spcAft>
              <a:defRPr sz="2400">
                <a:solidFill>
                  <a:schemeClr val="tx1"/>
                </a:solidFill>
                <a:latin typeface="Arial" charset="0"/>
                <a:ea typeface="ＭＳ Ｐゴシック" charset="0"/>
              </a:defRPr>
            </a:lvl8pPr>
            <a:lvl9pPr fontAlgn="base">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600" dirty="0">
                <a:solidFill>
                  <a:srgbClr val="00B050"/>
                </a:solidFill>
                <a:latin typeface="Verdana"/>
                <a:ea typeface="ÇlÇr ñæí©" charset="0"/>
                <a:cs typeface="Verdana"/>
              </a:rPr>
              <a:t>50</a:t>
            </a:r>
            <a:endParaRPr kumimoji="0" lang="en-US" sz="1600" b="0" i="0" u="none" strike="noStrike" cap="none" normalizeH="0" baseline="0" dirty="0">
              <a:ln>
                <a:noFill/>
              </a:ln>
              <a:solidFill>
                <a:srgbClr val="00B050"/>
              </a:solidFill>
              <a:effectLst/>
              <a:latin typeface="Verdana"/>
              <a:cs typeface="Verdana"/>
            </a:endParaRPr>
          </a:p>
        </p:txBody>
      </p:sp>
      <p:grpSp>
        <p:nvGrpSpPr>
          <p:cNvPr id="28" name="Group 27"/>
          <p:cNvGrpSpPr/>
          <p:nvPr/>
        </p:nvGrpSpPr>
        <p:grpSpPr>
          <a:xfrm>
            <a:off x="709390" y="1963186"/>
            <a:ext cx="7368432" cy="1046056"/>
            <a:chOff x="698138" y="2407263"/>
            <a:chExt cx="7368432" cy="1046056"/>
          </a:xfrm>
        </p:grpSpPr>
        <p:grpSp>
          <p:nvGrpSpPr>
            <p:cNvPr id="29" name="Group 47"/>
            <p:cNvGrpSpPr>
              <a:grpSpLocks/>
            </p:cNvGrpSpPr>
            <p:nvPr/>
          </p:nvGrpSpPr>
          <p:grpSpPr bwMode="auto">
            <a:xfrm rot="5400000">
              <a:off x="4545313" y="-111142"/>
              <a:ext cx="1002851" cy="6039662"/>
              <a:chOff x="9849" y="2469"/>
              <a:chExt cx="720" cy="5055"/>
            </a:xfrm>
          </p:grpSpPr>
          <p:cxnSp>
            <p:nvCxnSpPr>
              <p:cNvPr id="31" name="AutoShape 1362"/>
              <p:cNvCxnSpPr>
                <a:cxnSpLocks noChangeShapeType="1"/>
              </p:cNvCxnSpPr>
              <p:nvPr/>
            </p:nvCxnSpPr>
            <p:spPr bwMode="auto">
              <a:xfrm>
                <a:off x="10389" y="2469"/>
                <a:ext cx="0" cy="5040"/>
              </a:xfrm>
              <a:prstGeom prst="straightConnector1">
                <a:avLst/>
              </a:prstGeom>
              <a:noFill/>
              <a:ln w="9525">
                <a:solidFill>
                  <a:srgbClr val="FF0000"/>
                </a:solidFill>
                <a:round/>
                <a:headEnd type="arrow" w="med" len="med"/>
                <a:tailEnd/>
              </a:ln>
              <a:extLst>
                <a:ext uri="{909E8E84-426E-40dd-AFC4-6F175D3DCCD1}">
                  <a14:hiddenFill xmlns="" xmlns:a14="http://schemas.microsoft.com/office/drawing/2010/main">
                    <a:noFill/>
                  </a14:hiddenFill>
                </a:ext>
              </a:extLst>
            </p:spPr>
          </p:cxnSp>
          <p:cxnSp>
            <p:nvCxnSpPr>
              <p:cNvPr id="32" name="AutoShape 1363"/>
              <p:cNvCxnSpPr>
                <a:cxnSpLocks noChangeShapeType="1"/>
              </p:cNvCxnSpPr>
              <p:nvPr/>
            </p:nvCxnSpPr>
            <p:spPr bwMode="auto">
              <a:xfrm>
                <a:off x="10039" y="2469"/>
                <a:ext cx="0" cy="5040"/>
              </a:xfrm>
              <a:prstGeom prst="straightConnector1">
                <a:avLst/>
              </a:prstGeom>
              <a:noFill/>
              <a:ln w="9525">
                <a:solidFill>
                  <a:srgbClr val="008000"/>
                </a:solidFill>
                <a:round/>
                <a:headEnd type="arrow" w="med" len="med"/>
                <a:tailEnd/>
              </a:ln>
              <a:extLst>
                <a:ext uri="{909E8E84-426E-40dd-AFC4-6F175D3DCCD1}">
                  <a14:hiddenFill xmlns="" xmlns:a14="http://schemas.microsoft.com/office/drawing/2010/main">
                    <a:noFill/>
                  </a14:hiddenFill>
                </a:ext>
              </a:extLst>
            </p:spPr>
          </p:cxnSp>
          <p:grpSp>
            <p:nvGrpSpPr>
              <p:cNvPr id="33" name="Group 1364"/>
              <p:cNvGrpSpPr>
                <a:grpSpLocks/>
              </p:cNvGrpSpPr>
              <p:nvPr/>
            </p:nvGrpSpPr>
            <p:grpSpPr bwMode="auto">
              <a:xfrm>
                <a:off x="9849" y="2705"/>
                <a:ext cx="720" cy="4819"/>
                <a:chOff x="1440" y="11221"/>
                <a:chExt cx="720" cy="2400"/>
              </a:xfrm>
            </p:grpSpPr>
            <p:cxnSp>
              <p:nvCxnSpPr>
                <p:cNvPr id="34" name="AutoShape 1365"/>
                <p:cNvCxnSpPr>
                  <a:cxnSpLocks noChangeShapeType="1"/>
                </p:cNvCxnSpPr>
                <p:nvPr/>
              </p:nvCxnSpPr>
              <p:spPr bwMode="auto">
                <a:xfrm>
                  <a:off x="1440" y="112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5" name="AutoShape 1366"/>
                <p:cNvCxnSpPr>
                  <a:cxnSpLocks noChangeShapeType="1"/>
                </p:cNvCxnSpPr>
                <p:nvPr/>
              </p:nvCxnSpPr>
              <p:spPr bwMode="auto">
                <a:xfrm>
                  <a:off x="1440" y="114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6" name="AutoShape 1367"/>
                <p:cNvCxnSpPr>
                  <a:cxnSpLocks noChangeShapeType="1"/>
                </p:cNvCxnSpPr>
                <p:nvPr/>
              </p:nvCxnSpPr>
              <p:spPr bwMode="auto">
                <a:xfrm>
                  <a:off x="1440" y="117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7" name="AutoShape 1368"/>
                <p:cNvCxnSpPr>
                  <a:cxnSpLocks noChangeShapeType="1"/>
                </p:cNvCxnSpPr>
                <p:nvPr/>
              </p:nvCxnSpPr>
              <p:spPr bwMode="auto">
                <a:xfrm>
                  <a:off x="1440" y="119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8" name="AutoShape 1369"/>
                <p:cNvCxnSpPr>
                  <a:cxnSpLocks noChangeShapeType="1"/>
                </p:cNvCxnSpPr>
                <p:nvPr/>
              </p:nvCxnSpPr>
              <p:spPr bwMode="auto">
                <a:xfrm>
                  <a:off x="1440" y="1218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39" name="AutoShape 1370"/>
                <p:cNvCxnSpPr>
                  <a:cxnSpLocks noChangeShapeType="1"/>
                </p:cNvCxnSpPr>
                <p:nvPr/>
              </p:nvCxnSpPr>
              <p:spPr bwMode="auto">
                <a:xfrm>
                  <a:off x="1440" y="124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0" name="AutoShape 1371"/>
                <p:cNvCxnSpPr>
                  <a:cxnSpLocks noChangeShapeType="1"/>
                </p:cNvCxnSpPr>
                <p:nvPr/>
              </p:nvCxnSpPr>
              <p:spPr bwMode="auto">
                <a:xfrm>
                  <a:off x="1440" y="1266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1" name="AutoShape 1372"/>
                <p:cNvCxnSpPr>
                  <a:cxnSpLocks noChangeShapeType="1"/>
                </p:cNvCxnSpPr>
                <p:nvPr/>
              </p:nvCxnSpPr>
              <p:spPr bwMode="auto">
                <a:xfrm>
                  <a:off x="1440" y="1290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2" name="AutoShape 1373"/>
                <p:cNvCxnSpPr>
                  <a:cxnSpLocks noChangeShapeType="1"/>
                </p:cNvCxnSpPr>
                <p:nvPr/>
              </p:nvCxnSpPr>
              <p:spPr bwMode="auto">
                <a:xfrm>
                  <a:off x="1440" y="1314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3" name="AutoShape 1374"/>
                <p:cNvCxnSpPr>
                  <a:cxnSpLocks noChangeShapeType="1"/>
                </p:cNvCxnSpPr>
                <p:nvPr/>
              </p:nvCxnSpPr>
              <p:spPr bwMode="auto">
                <a:xfrm>
                  <a:off x="1440" y="13389"/>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cxnSp>
              <p:nvCxnSpPr>
                <p:cNvPr id="44" name="AutoShape 1375"/>
                <p:cNvCxnSpPr>
                  <a:cxnSpLocks noChangeShapeType="1"/>
                </p:cNvCxnSpPr>
                <p:nvPr/>
              </p:nvCxnSpPr>
              <p:spPr bwMode="auto">
                <a:xfrm>
                  <a:off x="1440" y="13621"/>
                  <a:ext cx="720" cy="0"/>
                </a:xfrm>
                <a:prstGeom prst="straightConnector1">
                  <a:avLst/>
                </a:prstGeom>
                <a:noFill/>
                <a:ln w="9525">
                  <a:solidFill>
                    <a:srgbClr val="000000"/>
                  </a:solidFill>
                  <a:round/>
                  <a:headEnd/>
                  <a:tailEnd/>
                </a:ln>
                <a:extLst>
                  <a:ext uri="{909E8E84-426E-40dd-AFC4-6F175D3DCCD1}">
                    <a14:hiddenFill xmlns="" xmlns:a14="http://schemas.microsoft.com/office/drawing/2010/main">
                      <a:noFill/>
                    </a14:hiddenFill>
                  </a:ext>
                </a:extLst>
              </p:spPr>
            </p:cxnSp>
          </p:grpSp>
        </p:grpSp>
        <p:sp>
          <p:nvSpPr>
            <p:cNvPr id="30" name="TextBox 29"/>
            <p:cNvSpPr txBox="1"/>
            <p:nvPr/>
          </p:nvSpPr>
          <p:spPr>
            <a:xfrm>
              <a:off x="698138" y="2437656"/>
              <a:ext cx="1176382" cy="1015663"/>
            </a:xfrm>
            <a:prstGeom prst="rect">
              <a:avLst/>
            </a:prstGeom>
            <a:noFill/>
          </p:spPr>
          <p:txBody>
            <a:bodyPr wrap="square" rtlCol="0">
              <a:spAutoFit/>
            </a:bodyPr>
            <a:lstStyle/>
            <a:p>
              <a:r>
                <a:rPr lang="en-US" sz="1600" dirty="0">
                  <a:solidFill>
                    <a:srgbClr val="00B050"/>
                  </a:solidFill>
                  <a:latin typeface="Verdana"/>
                  <a:cs typeface="Verdana"/>
                </a:rPr>
                <a:t>Number</a:t>
              </a:r>
            </a:p>
            <a:p>
              <a:endParaRPr lang="en-US" sz="1200" dirty="0">
                <a:latin typeface="Verdana"/>
                <a:cs typeface="Verdana"/>
              </a:endParaRPr>
            </a:p>
            <a:p>
              <a:r>
                <a:rPr lang="en-US" sz="1600" dirty="0">
                  <a:solidFill>
                    <a:srgbClr val="FF0000"/>
                  </a:solidFill>
                  <a:latin typeface="Verdana"/>
                  <a:cs typeface="Verdana"/>
                </a:rPr>
                <a:t>Percent</a:t>
              </a:r>
            </a:p>
            <a:p>
              <a:endParaRPr lang="en-US" sz="1600" dirty="0">
                <a:latin typeface="Verdana"/>
                <a:cs typeface="Verdana"/>
              </a:endParaRPr>
            </a:p>
          </p:txBody>
        </p:sp>
      </p:grpSp>
      <p:sp>
        <p:nvSpPr>
          <p:cNvPr id="62" name="Title 3"/>
          <p:cNvSpPr txBox="1">
            <a:spLocks/>
          </p:cNvSpPr>
          <p:nvPr/>
        </p:nvSpPr>
        <p:spPr>
          <a:xfrm>
            <a:off x="457200" y="274638"/>
            <a:ext cx="8229600" cy="685800"/>
          </a:xfrm>
          <a:prstGeom prst="rect">
            <a:avLst/>
          </a:prstGeom>
          <a:solidFill>
            <a:srgbClr val="2762AD"/>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bg1"/>
                </a:solidFill>
                <a:latin typeface="Verdana"/>
                <a:ea typeface="+mj-ea"/>
                <a:cs typeface="Verdana"/>
              </a:defRPr>
            </a:lvl1pPr>
          </a:lstStyle>
          <a:p>
            <a:r>
              <a:rPr lang="en-US" sz="2200" dirty="0"/>
              <a:t>DIGGING DEEPER: 15 is what percent of 50?</a:t>
            </a:r>
          </a:p>
        </p:txBody>
      </p:sp>
      <p:graphicFrame>
        <p:nvGraphicFramePr>
          <p:cNvPr id="58" name="Object 57"/>
          <p:cNvGraphicFramePr>
            <a:graphicFrameLocks noChangeAspect="1"/>
          </p:cNvGraphicFramePr>
          <p:nvPr/>
        </p:nvGraphicFramePr>
        <p:xfrm>
          <a:off x="5032447" y="4415729"/>
          <a:ext cx="971550" cy="531812"/>
        </p:xfrm>
        <a:graphic>
          <a:graphicData uri="http://schemas.openxmlformats.org/presentationml/2006/ole">
            <mc:AlternateContent xmlns:mc="http://schemas.openxmlformats.org/markup-compatibility/2006">
              <mc:Choice xmlns:v="urn:schemas-microsoft-com:vml" Requires="v">
                <p:oleObj spid="_x0000_s36934" name="Equation" r:id="rId4" imgW="965160" imgH="520560" progId="Equation.DSMT4">
                  <p:embed/>
                </p:oleObj>
              </mc:Choice>
              <mc:Fallback>
                <p:oleObj name="Equation" r:id="rId4" imgW="965160" imgH="520560" progId="Equation.DSMT4">
                  <p:embed/>
                  <p:pic>
                    <p:nvPicPr>
                      <p:cNvPr id="58" name="Object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447" y="4415729"/>
                        <a:ext cx="971550"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 name="Object 58"/>
          <p:cNvGraphicFramePr>
            <a:graphicFrameLocks noChangeAspect="1"/>
          </p:cNvGraphicFramePr>
          <p:nvPr/>
        </p:nvGraphicFramePr>
        <p:xfrm>
          <a:off x="1446023" y="4417316"/>
          <a:ext cx="981075" cy="530225"/>
        </p:xfrm>
        <a:graphic>
          <a:graphicData uri="http://schemas.openxmlformats.org/presentationml/2006/ole">
            <mc:AlternateContent xmlns:mc="http://schemas.openxmlformats.org/markup-compatibility/2006">
              <mc:Choice xmlns:v="urn:schemas-microsoft-com:vml" Requires="v">
                <p:oleObj spid="_x0000_s36935" name="Equation" r:id="rId6" imgW="965160" imgH="520560" progId="Equation.DSMT4">
                  <p:embed/>
                </p:oleObj>
              </mc:Choice>
              <mc:Fallback>
                <p:oleObj name="Equation" r:id="rId6" imgW="965160" imgH="520560" progId="Equation.DSMT4">
                  <p:embed/>
                  <p:pic>
                    <p:nvPicPr>
                      <p:cNvPr id="59"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023" y="4417316"/>
                        <a:ext cx="9810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0" name="Oval 59"/>
          <p:cNvSpPr/>
          <p:nvPr/>
        </p:nvSpPr>
        <p:spPr>
          <a:xfrm>
            <a:off x="7520693" y="1505478"/>
            <a:ext cx="548640"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7500807" y="2887544"/>
            <a:ext cx="550219" cy="55021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Oval 63"/>
          <p:cNvSpPr/>
          <p:nvPr/>
        </p:nvSpPr>
        <p:spPr>
          <a:xfrm>
            <a:off x="3497982" y="1509246"/>
            <a:ext cx="548640" cy="548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3433275" y="2893888"/>
            <a:ext cx="550219" cy="55021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7" name="TextBox 66"/>
          <p:cNvSpPr txBox="1"/>
          <p:nvPr/>
        </p:nvSpPr>
        <p:spPr>
          <a:xfrm>
            <a:off x="562227" y="3718300"/>
            <a:ext cx="7805782" cy="338554"/>
          </a:xfrm>
          <a:prstGeom prst="rect">
            <a:avLst/>
          </a:prstGeom>
          <a:noFill/>
        </p:spPr>
        <p:txBody>
          <a:bodyPr wrap="square" rtlCol="0">
            <a:spAutoFit/>
          </a:bodyPr>
          <a:lstStyle/>
          <a:p>
            <a:r>
              <a:rPr lang="en-US" sz="1600" i="1" dirty="0">
                <a:solidFill>
                  <a:srgbClr val="0000FF"/>
                </a:solidFill>
                <a:latin typeface="Verdana"/>
                <a:cs typeface="Verdana"/>
              </a:rPr>
              <a:t>Name some equivalent fractions suggested by the circles and squares.</a:t>
            </a:r>
          </a:p>
        </p:txBody>
      </p:sp>
      <p:graphicFrame>
        <p:nvGraphicFramePr>
          <p:cNvPr id="2" name="Object 1"/>
          <p:cNvGraphicFramePr>
            <a:graphicFrameLocks noChangeAspect="1"/>
          </p:cNvGraphicFramePr>
          <p:nvPr/>
        </p:nvGraphicFramePr>
        <p:xfrm>
          <a:off x="3239235" y="4417316"/>
          <a:ext cx="981075" cy="530225"/>
        </p:xfrm>
        <a:graphic>
          <a:graphicData uri="http://schemas.openxmlformats.org/presentationml/2006/ole">
            <mc:AlternateContent xmlns:mc="http://schemas.openxmlformats.org/markup-compatibility/2006">
              <mc:Choice xmlns:v="urn:schemas-microsoft-com:vml" Requires="v">
                <p:oleObj spid="_x0000_s36936" name="Equation" r:id="rId8" imgW="965160" imgH="520560" progId="Equation.DSMT4">
                  <p:embed/>
                </p:oleObj>
              </mc:Choice>
              <mc:Fallback>
                <p:oleObj name="Equation" r:id="rId8" imgW="965160" imgH="520560" progId="Equation.DSMT4">
                  <p:embed/>
                  <p:pic>
                    <p:nvPicPr>
                      <p:cNvPr id="2"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9235" y="4417316"/>
                        <a:ext cx="9810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p:cNvGraphicFramePr>
            <a:graphicFrameLocks noChangeAspect="1"/>
          </p:cNvGraphicFramePr>
          <p:nvPr/>
        </p:nvGraphicFramePr>
        <p:xfrm>
          <a:off x="6816135" y="4415729"/>
          <a:ext cx="971550" cy="531812"/>
        </p:xfrm>
        <a:graphic>
          <a:graphicData uri="http://schemas.openxmlformats.org/presentationml/2006/ole">
            <mc:AlternateContent xmlns:mc="http://schemas.openxmlformats.org/markup-compatibility/2006">
              <mc:Choice xmlns:v="urn:schemas-microsoft-com:vml" Requires="v">
                <p:oleObj spid="_x0000_s36937" name="Equation" r:id="rId10" imgW="965160" imgH="520560" progId="Equation.DSMT4">
                  <p:embed/>
                </p:oleObj>
              </mc:Choice>
              <mc:Fallback>
                <p:oleObj name="Equation" r:id="rId10" imgW="965160" imgH="520560" progId="Equation.DSMT4">
                  <p:embed/>
                  <p:pic>
                    <p:nvPicPr>
                      <p:cNvPr id="4"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6135" y="4415729"/>
                        <a:ext cx="971550" cy="531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0654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09F7A-AF92-4BDB-B74E-14FDC7FF506A}"/>
              </a:ext>
            </a:extLst>
          </p:cNvPr>
          <p:cNvSpPr>
            <a:spLocks noGrp="1"/>
          </p:cNvSpPr>
          <p:nvPr>
            <p:ph type="title"/>
          </p:nvPr>
        </p:nvSpPr>
        <p:spPr/>
        <p:txBody>
          <a:bodyPr>
            <a:normAutofit/>
          </a:bodyPr>
          <a:lstStyle/>
          <a:p>
            <a:r>
              <a:rPr lang="en-US" sz="2400" dirty="0"/>
              <a:t>PRACTICE and REVIEW</a:t>
            </a:r>
          </a:p>
        </p:txBody>
      </p:sp>
      <p:pic>
        <p:nvPicPr>
          <p:cNvPr id="5" name="Picture 4">
            <a:extLst>
              <a:ext uri="{FF2B5EF4-FFF2-40B4-BE49-F238E27FC236}">
                <a16:creationId xmlns:a16="http://schemas.microsoft.com/office/drawing/2014/main" id="{DB773814-C031-4313-8E5E-A09789175F43}"/>
              </a:ext>
            </a:extLst>
          </p:cNvPr>
          <p:cNvPicPr>
            <a:picLocks noChangeAspect="1"/>
          </p:cNvPicPr>
          <p:nvPr/>
        </p:nvPicPr>
        <p:blipFill>
          <a:blip r:embed="rId3"/>
          <a:stretch>
            <a:fillRect/>
          </a:stretch>
        </p:blipFill>
        <p:spPr>
          <a:xfrm>
            <a:off x="4493258" y="1014166"/>
            <a:ext cx="4257181" cy="5204408"/>
          </a:xfrm>
          <a:prstGeom prst="rect">
            <a:avLst/>
          </a:prstGeom>
          <a:ln w="28575">
            <a:solidFill>
              <a:schemeClr val="accent4"/>
            </a:solidFill>
          </a:ln>
        </p:spPr>
      </p:pic>
      <p:pic>
        <p:nvPicPr>
          <p:cNvPr id="8" name="Picture 7">
            <a:extLst>
              <a:ext uri="{FF2B5EF4-FFF2-40B4-BE49-F238E27FC236}">
                <a16:creationId xmlns:a16="http://schemas.microsoft.com/office/drawing/2014/main" id="{D1A504CD-4295-4B2F-A261-7BB43EB2B343}"/>
              </a:ext>
            </a:extLst>
          </p:cNvPr>
          <p:cNvPicPr>
            <a:picLocks noChangeAspect="1"/>
          </p:cNvPicPr>
          <p:nvPr/>
        </p:nvPicPr>
        <p:blipFill>
          <a:blip r:embed="rId4"/>
          <a:stretch>
            <a:fillRect/>
          </a:stretch>
        </p:blipFill>
        <p:spPr>
          <a:xfrm>
            <a:off x="457200" y="1014166"/>
            <a:ext cx="4099696" cy="5258136"/>
          </a:xfrm>
          <a:prstGeom prst="rect">
            <a:avLst/>
          </a:prstGeom>
          <a:ln w="28575">
            <a:solidFill>
              <a:schemeClr val="accent4"/>
            </a:solidFill>
          </a:ln>
        </p:spPr>
      </p:pic>
    </p:spTree>
    <p:extLst>
      <p:ext uri="{BB962C8B-B14F-4D97-AF65-F5344CB8AC3E}">
        <p14:creationId xmlns:p14="http://schemas.microsoft.com/office/powerpoint/2010/main" val="51542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Autofit/>
          </a:bodyPr>
          <a:lstStyle/>
          <a:p>
            <a:pPr lvl="0"/>
            <a:r>
              <a:rPr lang="en-US" sz="2800" i="1" dirty="0" err="1"/>
              <a:t>MathLinks</a:t>
            </a:r>
            <a:r>
              <a:rPr lang="en-US" sz="2800" dirty="0"/>
              <a:t>: PROPORTIONAL REASONING</a:t>
            </a:r>
          </a:p>
        </p:txBody>
      </p:sp>
      <p:pic>
        <p:nvPicPr>
          <p:cNvPr id="8" name="Picture 7">
            <a:extLst>
              <a:ext uri="{FF2B5EF4-FFF2-40B4-BE49-F238E27FC236}">
                <a16:creationId xmlns:a16="http://schemas.microsoft.com/office/drawing/2014/main" id="{41E90430-BEE8-4A10-BEF2-8BB6EC63192B}"/>
              </a:ext>
            </a:extLst>
          </p:cNvPr>
          <p:cNvPicPr>
            <a:picLocks noChangeAspect="1"/>
          </p:cNvPicPr>
          <p:nvPr/>
        </p:nvPicPr>
        <p:blipFill>
          <a:blip r:embed="rId3"/>
          <a:stretch>
            <a:fillRect/>
          </a:stretch>
        </p:blipFill>
        <p:spPr>
          <a:xfrm>
            <a:off x="1955495" y="1223820"/>
            <a:ext cx="5250288" cy="1680687"/>
          </a:xfrm>
          <a:prstGeom prst="rect">
            <a:avLst/>
          </a:prstGeom>
          <a:ln w="57150">
            <a:solidFill>
              <a:srgbClr val="7030A0"/>
            </a:solidFill>
          </a:ln>
        </p:spPr>
      </p:pic>
      <p:sp>
        <p:nvSpPr>
          <p:cNvPr id="2" name="TextBox 1">
            <a:extLst>
              <a:ext uri="{FF2B5EF4-FFF2-40B4-BE49-F238E27FC236}">
                <a16:creationId xmlns:a16="http://schemas.microsoft.com/office/drawing/2014/main" id="{DA2FCC9B-0120-4CD5-97B7-82E9D1B6DD26}"/>
              </a:ext>
            </a:extLst>
          </p:cNvPr>
          <p:cNvSpPr txBox="1"/>
          <p:nvPr/>
        </p:nvSpPr>
        <p:spPr>
          <a:xfrm>
            <a:off x="589280" y="3776044"/>
            <a:ext cx="7752080" cy="1384995"/>
          </a:xfrm>
          <a:prstGeom prst="rect">
            <a:avLst/>
          </a:prstGeom>
          <a:noFill/>
        </p:spPr>
        <p:txBody>
          <a:bodyPr wrap="square" rtlCol="0">
            <a:spAutoFit/>
          </a:bodyPr>
          <a:lstStyle/>
          <a:p>
            <a:pPr algn="ctr"/>
            <a:r>
              <a:rPr lang="en-US" sz="2800" dirty="0">
                <a:solidFill>
                  <a:srgbClr val="EB3FC6"/>
                </a:solidFill>
                <a:latin typeface="Arial" panose="020B0604020202020204" pitchFamily="34" charset="0"/>
                <a:cs typeface="Arial" panose="020B0604020202020204" pitchFamily="34" charset="0"/>
              </a:rPr>
              <a:t>Third Unit: “Packet 3”</a:t>
            </a:r>
          </a:p>
          <a:p>
            <a:pPr algn="ctr"/>
            <a:r>
              <a:rPr lang="en-US" sz="2800" dirty="0">
                <a:solidFill>
                  <a:schemeClr val="accent3"/>
                </a:solidFill>
                <a:latin typeface="Verdana" panose="020B0604030504040204" pitchFamily="34" charset="0"/>
                <a:ea typeface="Verdana" panose="020B0604030504040204" pitchFamily="34" charset="0"/>
              </a:rPr>
              <a:t>     Proportional Reasoning Applications</a:t>
            </a:r>
          </a:p>
          <a:p>
            <a:pPr algn="ctr"/>
            <a:r>
              <a:rPr lang="en-US" sz="2800" dirty="0">
                <a:solidFill>
                  <a:schemeClr val="accent6"/>
                </a:solidFill>
                <a:latin typeface="Verdana" panose="020B0604030504040204" pitchFamily="34" charset="0"/>
                <a:ea typeface="Verdana" panose="020B0604030504040204" pitchFamily="34" charset="0"/>
              </a:rPr>
              <a:t>Focus on Grade 7 content</a:t>
            </a:r>
          </a:p>
        </p:txBody>
      </p:sp>
    </p:spTree>
    <p:extLst>
      <p:ext uri="{BB962C8B-B14F-4D97-AF65-F5344CB8AC3E}">
        <p14:creationId xmlns:p14="http://schemas.microsoft.com/office/powerpoint/2010/main" val="1612091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SOCKS</a:t>
            </a:r>
          </a:p>
        </p:txBody>
      </p:sp>
      <p:sp>
        <p:nvSpPr>
          <p:cNvPr id="4" name="TextBox 3"/>
          <p:cNvSpPr txBox="1"/>
          <p:nvPr/>
        </p:nvSpPr>
        <p:spPr>
          <a:xfrm>
            <a:off x="457200" y="3122836"/>
            <a:ext cx="7901064" cy="2831544"/>
          </a:xfrm>
          <a:prstGeom prst="rect">
            <a:avLst/>
          </a:prstGeom>
          <a:noFill/>
        </p:spPr>
        <p:txBody>
          <a:bodyPr wrap="square" rtlCol="0">
            <a:spAutoFit/>
          </a:bodyPr>
          <a:lstStyle/>
          <a:p>
            <a:pPr marL="640080" indent="-640080"/>
            <a:endParaRPr lang="en-US" sz="2200" dirty="0">
              <a:solidFill>
                <a:srgbClr val="2C2CDC"/>
              </a:solidFill>
              <a:latin typeface="Verdana"/>
              <a:cs typeface="Verdana"/>
            </a:endParaRPr>
          </a:p>
          <a:p>
            <a:pPr marL="639763" indent="-68263"/>
            <a:r>
              <a:rPr lang="en-US" sz="2200" i="1" dirty="0">
                <a:solidFill>
                  <a:srgbClr val="2C2CDC"/>
                </a:solidFill>
                <a:latin typeface="Verdana" panose="020B0604030504040204" pitchFamily="34" charset="0"/>
                <a:ea typeface="Verdana" panose="020B0604030504040204" pitchFamily="34" charset="0"/>
                <a:cs typeface="Verdana" panose="020B0604030504040204" pitchFamily="34" charset="0"/>
              </a:rPr>
              <a:t>What do we know?</a:t>
            </a:r>
          </a:p>
          <a:p>
            <a:pPr marL="639763" indent="-68263"/>
            <a:endParaRPr lang="en-US" sz="2200" i="1" dirty="0">
              <a:solidFill>
                <a:srgbClr val="2C2CDC"/>
              </a:solidFill>
              <a:latin typeface="Verdana" panose="020B0604030504040204" pitchFamily="34" charset="0"/>
              <a:ea typeface="Verdana" panose="020B0604030504040204" pitchFamily="34" charset="0"/>
              <a:cs typeface="Verdana" panose="020B0604030504040204" pitchFamily="34" charset="0"/>
            </a:endParaRPr>
          </a:p>
          <a:p>
            <a:pPr marL="639763" indent="-68263"/>
            <a:r>
              <a:rPr lang="en-US" sz="2200" i="1" dirty="0">
                <a:solidFill>
                  <a:srgbClr val="2C2CDC"/>
                </a:solidFill>
                <a:latin typeface="Verdana" panose="020B0604030504040204" pitchFamily="34" charset="0"/>
                <a:ea typeface="Verdana" panose="020B0604030504040204" pitchFamily="34" charset="0"/>
                <a:cs typeface="Verdana" panose="020B0604030504040204" pitchFamily="34" charset="0"/>
              </a:rPr>
              <a:t>What do you wonder?</a:t>
            </a:r>
          </a:p>
          <a:p>
            <a:pPr marL="640080" indent="-640080"/>
            <a:endParaRPr lang="en-US" sz="2200" i="1" dirty="0">
              <a:solidFill>
                <a:srgbClr val="2C2CDC"/>
              </a:solidFill>
              <a:latin typeface="Verdana" panose="020B0604030504040204" pitchFamily="34" charset="0"/>
              <a:ea typeface="Verdana" panose="020B0604030504040204" pitchFamily="34" charset="0"/>
              <a:cs typeface="Verdana" panose="020B0604030504040204" pitchFamily="34" charset="0"/>
            </a:endParaRPr>
          </a:p>
          <a:p>
            <a:pPr marL="640080" indent="-640080"/>
            <a:r>
              <a:rPr lang="en-US" sz="2200" i="1" dirty="0">
                <a:solidFill>
                  <a:srgbClr val="2C2CDC"/>
                </a:solidFill>
                <a:latin typeface="Verdana" panose="020B0604030504040204" pitchFamily="34" charset="0"/>
                <a:ea typeface="Verdana" panose="020B0604030504040204" pitchFamily="34" charset="0"/>
                <a:cs typeface="Verdana" panose="020B0604030504040204" pitchFamily="34" charset="0"/>
              </a:rPr>
              <a:t>	What are some different representations we could  use to explore this situation mathematically?</a:t>
            </a:r>
          </a:p>
          <a:p>
            <a:endParaRPr lang="en-US" sz="2400" dirty="0"/>
          </a:p>
        </p:txBody>
      </p:sp>
      <p:grpSp>
        <p:nvGrpSpPr>
          <p:cNvPr id="15" name="Group 14"/>
          <p:cNvGrpSpPr/>
          <p:nvPr/>
        </p:nvGrpSpPr>
        <p:grpSpPr>
          <a:xfrm>
            <a:off x="730798" y="1598389"/>
            <a:ext cx="7682405" cy="1219200"/>
            <a:chOff x="730798" y="1598389"/>
            <a:chExt cx="7682405" cy="1219200"/>
          </a:xfrm>
        </p:grpSpPr>
        <p:grpSp>
          <p:nvGrpSpPr>
            <p:cNvPr id="13" name="Group 12"/>
            <p:cNvGrpSpPr/>
            <p:nvPr/>
          </p:nvGrpSpPr>
          <p:grpSpPr>
            <a:xfrm>
              <a:off x="730798" y="1598389"/>
              <a:ext cx="3486855" cy="1219200"/>
              <a:chOff x="730798" y="1598389"/>
              <a:chExt cx="3486855" cy="1219200"/>
            </a:xfrm>
          </p:grpSpPr>
          <p:sp>
            <p:nvSpPr>
              <p:cNvPr id="6" name="Rounded Rectangle 5"/>
              <p:cNvSpPr/>
              <p:nvPr/>
            </p:nvSpPr>
            <p:spPr>
              <a:xfrm>
                <a:off x="730798" y="1598389"/>
                <a:ext cx="3486855" cy="1219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44129" y="1854046"/>
                <a:ext cx="3060192" cy="707886"/>
              </a:xfrm>
              <a:prstGeom prst="rect">
                <a:avLst/>
              </a:prstGeom>
              <a:noFill/>
            </p:spPr>
            <p:txBody>
              <a:bodyPr wrap="square" rtlCol="0">
                <a:spAutoFit/>
              </a:bodyPr>
              <a:lstStyle/>
              <a:p>
                <a:pPr algn="ctr"/>
                <a:r>
                  <a:rPr lang="en-US" sz="2000" u="sng" dirty="0">
                    <a:solidFill>
                      <a:srgbClr val="FF0000"/>
                    </a:solidFill>
                    <a:latin typeface="Verdana"/>
                    <a:cs typeface="Verdana"/>
                  </a:rPr>
                  <a:t>SOX ‘R US</a:t>
                </a:r>
              </a:p>
              <a:p>
                <a:pPr algn="ctr"/>
                <a:r>
                  <a:rPr lang="en-US" sz="2000" dirty="0">
                    <a:solidFill>
                      <a:srgbClr val="FF0000"/>
                    </a:solidFill>
                    <a:latin typeface="Verdana"/>
                    <a:cs typeface="Verdana"/>
                  </a:rPr>
                  <a:t>2 pairs for $3.00</a:t>
                </a:r>
              </a:p>
            </p:txBody>
          </p:sp>
        </p:grpSp>
        <p:grpSp>
          <p:nvGrpSpPr>
            <p:cNvPr id="14" name="Group 13"/>
            <p:cNvGrpSpPr/>
            <p:nvPr/>
          </p:nvGrpSpPr>
          <p:grpSpPr>
            <a:xfrm>
              <a:off x="4926348" y="1598389"/>
              <a:ext cx="3486855" cy="1219200"/>
              <a:chOff x="4926348" y="1598389"/>
              <a:chExt cx="3486855" cy="1219200"/>
            </a:xfrm>
          </p:grpSpPr>
          <p:sp>
            <p:nvSpPr>
              <p:cNvPr id="9" name="Rounded Rectangle 8"/>
              <p:cNvSpPr/>
              <p:nvPr/>
            </p:nvSpPr>
            <p:spPr>
              <a:xfrm>
                <a:off x="4926348" y="1598389"/>
                <a:ext cx="3486855" cy="12192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39679" y="1854046"/>
                <a:ext cx="3060192" cy="707886"/>
              </a:xfrm>
              <a:prstGeom prst="rect">
                <a:avLst/>
              </a:prstGeom>
              <a:noFill/>
              <a:ln>
                <a:noFill/>
              </a:ln>
            </p:spPr>
            <p:txBody>
              <a:bodyPr wrap="square" rtlCol="0">
                <a:spAutoFit/>
              </a:bodyPr>
              <a:lstStyle/>
              <a:p>
                <a:pPr algn="ctr"/>
                <a:r>
                  <a:rPr lang="en-US" sz="2000" u="sng" dirty="0">
                    <a:solidFill>
                      <a:srgbClr val="00B050"/>
                    </a:solidFill>
                    <a:latin typeface="Verdana"/>
                    <a:cs typeface="Verdana"/>
                  </a:rPr>
                  <a:t>CRAZY SOCKS</a:t>
                </a:r>
              </a:p>
              <a:p>
                <a:pPr algn="ctr"/>
                <a:r>
                  <a:rPr lang="en-US" sz="2000" dirty="0">
                    <a:solidFill>
                      <a:srgbClr val="00B050"/>
                    </a:solidFill>
                    <a:latin typeface="Verdana"/>
                    <a:cs typeface="Verdana"/>
                  </a:rPr>
                  <a:t>5 pairs for $6.00</a:t>
                </a:r>
              </a:p>
            </p:txBody>
          </p:sp>
        </p:grpSp>
      </p:grpSp>
      <p:pic>
        <p:nvPicPr>
          <p:cNvPr id="11" name="Picture 2" descr="C:\Users\user\AppData\Local\Microsoft\Windows\Temporary Internet Files\Content.IE5\MX7G1CYJ\193[1].jpg"/>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00850" y="3541312"/>
            <a:ext cx="1620774" cy="16207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93340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UNIT PRICES</a:t>
            </a:r>
          </a:p>
        </p:txBody>
      </p:sp>
      <p:grpSp>
        <p:nvGrpSpPr>
          <p:cNvPr id="15" name="Group 14"/>
          <p:cNvGrpSpPr/>
          <p:nvPr/>
        </p:nvGrpSpPr>
        <p:grpSpPr>
          <a:xfrm>
            <a:off x="793930" y="2026272"/>
            <a:ext cx="7556140" cy="769898"/>
            <a:chOff x="655115" y="2026272"/>
            <a:chExt cx="7556140" cy="769898"/>
          </a:xfrm>
        </p:grpSpPr>
        <p:grpSp>
          <p:nvGrpSpPr>
            <p:cNvPr id="3" name="Group 2"/>
            <p:cNvGrpSpPr/>
            <p:nvPr/>
          </p:nvGrpSpPr>
          <p:grpSpPr>
            <a:xfrm>
              <a:off x="655115" y="2026272"/>
              <a:ext cx="3486855" cy="759157"/>
              <a:chOff x="655115" y="2026272"/>
              <a:chExt cx="3486855" cy="759157"/>
            </a:xfrm>
          </p:grpSpPr>
          <p:sp>
            <p:nvSpPr>
              <p:cNvPr id="7" name="Rounded Rectangle 6"/>
              <p:cNvSpPr/>
              <p:nvPr/>
            </p:nvSpPr>
            <p:spPr>
              <a:xfrm>
                <a:off x="655115" y="2026272"/>
                <a:ext cx="3486855" cy="7591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8" name="TextBox 7"/>
              <p:cNvSpPr txBox="1"/>
              <p:nvPr/>
            </p:nvSpPr>
            <p:spPr>
              <a:xfrm>
                <a:off x="868446" y="2113462"/>
                <a:ext cx="3060192" cy="584776"/>
              </a:xfrm>
              <a:prstGeom prst="rect">
                <a:avLst/>
              </a:prstGeom>
              <a:noFill/>
            </p:spPr>
            <p:txBody>
              <a:bodyPr wrap="square" rtlCol="0" anchor="ctr">
                <a:spAutoFit/>
              </a:bodyPr>
              <a:lstStyle/>
              <a:p>
                <a:pPr algn="ctr"/>
                <a:r>
                  <a:rPr lang="en-US" sz="1600" u="sng" dirty="0">
                    <a:solidFill>
                      <a:srgbClr val="FF0000"/>
                    </a:solidFill>
                    <a:latin typeface="Verdana"/>
                    <a:cs typeface="Verdana"/>
                  </a:rPr>
                  <a:t>SOX ‘R US</a:t>
                </a:r>
              </a:p>
              <a:p>
                <a:pPr algn="ctr"/>
                <a:r>
                  <a:rPr lang="en-US" sz="1600" dirty="0">
                    <a:solidFill>
                      <a:srgbClr val="FF0000"/>
                    </a:solidFill>
                    <a:latin typeface="Verdana"/>
                    <a:cs typeface="Verdana"/>
                  </a:rPr>
                  <a:t>2 pairs for $3.00</a:t>
                </a:r>
              </a:p>
            </p:txBody>
          </p:sp>
        </p:grpSp>
        <p:grpSp>
          <p:nvGrpSpPr>
            <p:cNvPr id="2" name="Group 1"/>
            <p:cNvGrpSpPr/>
            <p:nvPr/>
          </p:nvGrpSpPr>
          <p:grpSpPr>
            <a:xfrm>
              <a:off x="4724400" y="2026272"/>
              <a:ext cx="3486855" cy="769898"/>
              <a:chOff x="4724400" y="2026272"/>
              <a:chExt cx="3486855" cy="769898"/>
            </a:xfrm>
          </p:grpSpPr>
          <p:sp>
            <p:nvSpPr>
              <p:cNvPr id="10" name="Rounded Rectangle 9"/>
              <p:cNvSpPr/>
              <p:nvPr/>
            </p:nvSpPr>
            <p:spPr>
              <a:xfrm>
                <a:off x="4724400" y="2026272"/>
                <a:ext cx="3486855" cy="7698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6600"/>
                  </a:solidFill>
                  <a:latin typeface="Verdana"/>
                  <a:cs typeface="Verdana"/>
                </a:endParaRPr>
              </a:p>
            </p:txBody>
          </p:sp>
          <p:sp>
            <p:nvSpPr>
              <p:cNvPr id="11" name="TextBox 10"/>
              <p:cNvSpPr txBox="1"/>
              <p:nvPr/>
            </p:nvSpPr>
            <p:spPr>
              <a:xfrm>
                <a:off x="4937731" y="2118833"/>
                <a:ext cx="3060192" cy="584776"/>
              </a:xfrm>
              <a:prstGeom prst="rect">
                <a:avLst/>
              </a:prstGeom>
              <a:noFill/>
              <a:ln>
                <a:noFill/>
              </a:ln>
            </p:spPr>
            <p:txBody>
              <a:bodyPr wrap="square" rtlCol="0" anchor="ctr">
                <a:spAutoFit/>
              </a:bodyPr>
              <a:lstStyle/>
              <a:p>
                <a:pPr algn="ctr"/>
                <a:r>
                  <a:rPr lang="en-US" sz="1600" u="sng" dirty="0">
                    <a:solidFill>
                      <a:srgbClr val="00B050"/>
                    </a:solidFill>
                    <a:latin typeface="Verdana"/>
                    <a:cs typeface="Verdana"/>
                  </a:rPr>
                  <a:t>CRAZY SOCKS</a:t>
                </a:r>
              </a:p>
              <a:p>
                <a:pPr algn="ctr"/>
                <a:r>
                  <a:rPr lang="en-US" sz="1600" dirty="0">
                    <a:solidFill>
                      <a:srgbClr val="00B050"/>
                    </a:solidFill>
                    <a:latin typeface="Verdana"/>
                    <a:cs typeface="Verdana"/>
                  </a:rPr>
                  <a:t>5 pairs $6.00</a:t>
                </a:r>
              </a:p>
            </p:txBody>
          </p:sp>
        </p:grpSp>
      </p:grpSp>
      <p:sp>
        <p:nvSpPr>
          <p:cNvPr id="12" name="TextBox 11"/>
          <p:cNvSpPr txBox="1"/>
          <p:nvPr/>
        </p:nvSpPr>
        <p:spPr>
          <a:xfrm>
            <a:off x="457200" y="3352800"/>
            <a:ext cx="8229600" cy="707886"/>
          </a:xfrm>
          <a:prstGeom prst="rect">
            <a:avLst/>
          </a:prstGeom>
          <a:noFill/>
        </p:spPr>
        <p:txBody>
          <a:bodyPr wrap="square" rtlCol="0">
            <a:spAutoFit/>
          </a:bodyPr>
          <a:lstStyle/>
          <a:p>
            <a:pPr marL="640080" indent="-640080"/>
            <a:r>
              <a:rPr lang="en-US" sz="2000" dirty="0">
                <a:solidFill>
                  <a:srgbClr val="2C2CDC"/>
                </a:solidFill>
                <a:latin typeface="Verdana"/>
                <a:cs typeface="Verdana"/>
              </a:rPr>
              <a:t>If we assume a proportional relationship, which is the better buy?  Use unit prices to  justify your answer.</a:t>
            </a:r>
          </a:p>
        </p:txBody>
      </p:sp>
      <p:sp>
        <p:nvSpPr>
          <p:cNvPr id="13" name="TextBox 12"/>
          <p:cNvSpPr txBox="1"/>
          <p:nvPr/>
        </p:nvSpPr>
        <p:spPr>
          <a:xfrm>
            <a:off x="457200" y="1182100"/>
            <a:ext cx="4166812" cy="492443"/>
          </a:xfrm>
          <a:prstGeom prst="rect">
            <a:avLst/>
          </a:prstGeom>
          <a:noFill/>
        </p:spPr>
        <p:txBody>
          <a:bodyPr wrap="square" rtlCol="0">
            <a:spAutoFit/>
          </a:bodyPr>
          <a:lstStyle/>
          <a:p>
            <a:r>
              <a:rPr lang="en-US" sz="2600" i="1" dirty="0">
                <a:solidFill>
                  <a:srgbClr val="2C2CDC"/>
                </a:solidFill>
                <a:latin typeface="Verdana"/>
                <a:cs typeface="Verdana"/>
              </a:rPr>
              <a:t>What is a unit price?</a:t>
            </a:r>
          </a:p>
        </p:txBody>
      </p:sp>
      <p:sp>
        <p:nvSpPr>
          <p:cNvPr id="14" name="TextBox 13"/>
          <p:cNvSpPr txBox="1"/>
          <p:nvPr/>
        </p:nvSpPr>
        <p:spPr>
          <a:xfrm>
            <a:off x="457199" y="4535162"/>
            <a:ext cx="8229601" cy="707886"/>
          </a:xfrm>
          <a:prstGeom prst="rect">
            <a:avLst/>
          </a:prstGeom>
          <a:noFill/>
        </p:spPr>
        <p:txBody>
          <a:bodyPr wrap="square" rtlCol="0">
            <a:spAutoFit/>
          </a:bodyPr>
          <a:lstStyle/>
          <a:p>
            <a:pPr marL="640080" indent="-640080"/>
            <a:r>
              <a:rPr lang="en-US" sz="2000" dirty="0">
                <a:solidFill>
                  <a:srgbClr val="2C2CDC"/>
                </a:solidFill>
                <a:latin typeface="Verdana"/>
                <a:cs typeface="Verdana"/>
              </a:rPr>
              <a:t>Now use another representation. Explain how your representation shows that Crazy Socks is the better buy.</a:t>
            </a:r>
          </a:p>
        </p:txBody>
      </p:sp>
    </p:spTree>
    <p:extLst>
      <p:ext uri="{BB962C8B-B14F-4D97-AF65-F5344CB8AC3E}">
        <p14:creationId xmlns:p14="http://schemas.microsoft.com/office/powerpoint/2010/main" val="6149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TABLES</a:t>
            </a:r>
          </a:p>
        </p:txBody>
      </p:sp>
      <p:grpSp>
        <p:nvGrpSpPr>
          <p:cNvPr id="4" name="Group 3"/>
          <p:cNvGrpSpPr/>
          <p:nvPr/>
        </p:nvGrpSpPr>
        <p:grpSpPr>
          <a:xfrm>
            <a:off x="793930" y="1256374"/>
            <a:ext cx="3486855" cy="759157"/>
            <a:chOff x="655115" y="2026272"/>
            <a:chExt cx="3486855" cy="759157"/>
          </a:xfrm>
        </p:grpSpPr>
        <p:sp>
          <p:nvSpPr>
            <p:cNvPr id="8" name="Rounded Rectangle 7"/>
            <p:cNvSpPr/>
            <p:nvPr/>
          </p:nvSpPr>
          <p:spPr>
            <a:xfrm>
              <a:off x="655115" y="2026272"/>
              <a:ext cx="3486855" cy="7591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9" name="TextBox 8"/>
            <p:cNvSpPr txBox="1"/>
            <p:nvPr/>
          </p:nvSpPr>
          <p:spPr>
            <a:xfrm>
              <a:off x="868446" y="2113462"/>
              <a:ext cx="3060192" cy="584776"/>
            </a:xfrm>
            <a:prstGeom prst="rect">
              <a:avLst/>
            </a:prstGeom>
            <a:noFill/>
          </p:spPr>
          <p:txBody>
            <a:bodyPr wrap="square" rtlCol="0" anchor="ctr">
              <a:spAutoFit/>
            </a:bodyPr>
            <a:lstStyle/>
            <a:p>
              <a:pPr algn="ctr"/>
              <a:r>
                <a:rPr lang="en-US" sz="1600" u="sng" dirty="0">
                  <a:solidFill>
                    <a:srgbClr val="FF0000"/>
                  </a:solidFill>
                  <a:latin typeface="Verdana"/>
                  <a:cs typeface="Verdana"/>
                </a:rPr>
                <a:t>SOX ‘R US</a:t>
              </a:r>
            </a:p>
            <a:p>
              <a:pPr algn="ctr"/>
              <a:r>
                <a:rPr lang="en-US" sz="1600" dirty="0">
                  <a:solidFill>
                    <a:srgbClr val="FF0000"/>
                  </a:solidFill>
                  <a:latin typeface="Verdana"/>
                  <a:cs typeface="Verdana"/>
                </a:rPr>
                <a:t>2 pairs for $3.00</a:t>
              </a:r>
            </a:p>
          </p:txBody>
        </p:sp>
      </p:grpSp>
      <p:grpSp>
        <p:nvGrpSpPr>
          <p:cNvPr id="5" name="Group 4"/>
          <p:cNvGrpSpPr/>
          <p:nvPr/>
        </p:nvGrpSpPr>
        <p:grpSpPr>
          <a:xfrm>
            <a:off x="4863215" y="1256374"/>
            <a:ext cx="3486855" cy="769898"/>
            <a:chOff x="4724400" y="2026272"/>
            <a:chExt cx="3486855" cy="769898"/>
          </a:xfrm>
        </p:grpSpPr>
        <p:sp>
          <p:nvSpPr>
            <p:cNvPr id="6" name="Rounded Rectangle 5"/>
            <p:cNvSpPr/>
            <p:nvPr/>
          </p:nvSpPr>
          <p:spPr>
            <a:xfrm>
              <a:off x="4724400" y="2026272"/>
              <a:ext cx="3486855" cy="7698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6600"/>
                </a:solidFill>
                <a:latin typeface="Verdana"/>
                <a:cs typeface="Verdana"/>
              </a:endParaRPr>
            </a:p>
          </p:txBody>
        </p:sp>
        <p:sp>
          <p:nvSpPr>
            <p:cNvPr id="7" name="TextBox 6"/>
            <p:cNvSpPr txBox="1"/>
            <p:nvPr/>
          </p:nvSpPr>
          <p:spPr>
            <a:xfrm>
              <a:off x="4937731" y="2118833"/>
              <a:ext cx="3060192" cy="584776"/>
            </a:xfrm>
            <a:prstGeom prst="rect">
              <a:avLst/>
            </a:prstGeom>
            <a:noFill/>
            <a:ln>
              <a:noFill/>
            </a:ln>
          </p:spPr>
          <p:txBody>
            <a:bodyPr wrap="square" rtlCol="0" anchor="ctr">
              <a:spAutoFit/>
            </a:bodyPr>
            <a:lstStyle/>
            <a:p>
              <a:pPr algn="ctr"/>
              <a:r>
                <a:rPr lang="en-US" sz="1600" u="sng" dirty="0">
                  <a:solidFill>
                    <a:srgbClr val="00B050"/>
                  </a:solidFill>
                  <a:latin typeface="Verdana"/>
                  <a:cs typeface="Verdana"/>
                </a:rPr>
                <a:t>CRAZY SOCKS</a:t>
              </a:r>
            </a:p>
            <a:p>
              <a:pPr algn="ctr"/>
              <a:r>
                <a:rPr lang="en-US" sz="1600" dirty="0">
                  <a:solidFill>
                    <a:srgbClr val="00B050"/>
                  </a:solidFill>
                  <a:latin typeface="Verdana"/>
                  <a:cs typeface="Verdana"/>
                </a:rPr>
                <a:t>5 pairs $6.00</a:t>
              </a:r>
            </a:p>
          </p:txBody>
        </p:sp>
      </p:grpSp>
      <p:sp>
        <p:nvSpPr>
          <p:cNvPr id="10" name="TextBox 9"/>
          <p:cNvSpPr txBox="1"/>
          <p:nvPr/>
        </p:nvSpPr>
        <p:spPr>
          <a:xfrm>
            <a:off x="457200" y="2133605"/>
            <a:ext cx="7372591" cy="1138773"/>
          </a:xfrm>
          <a:prstGeom prst="rect">
            <a:avLst/>
          </a:prstGeom>
          <a:noFill/>
        </p:spPr>
        <p:txBody>
          <a:bodyPr wrap="square" rtlCol="0">
            <a:spAutoFit/>
          </a:bodyPr>
          <a:lstStyle/>
          <a:p>
            <a:pPr marL="228600" indent="-457200">
              <a:spcAft>
                <a:spcPts val="1200"/>
              </a:spcAft>
              <a:tabLst>
                <a:tab pos="457200" algn="l"/>
              </a:tabLst>
            </a:pPr>
            <a:r>
              <a:rPr lang="en-US" sz="1600" i="1" dirty="0">
                <a:solidFill>
                  <a:srgbClr val="2C2CDC"/>
                </a:solidFill>
                <a:latin typeface="Verdana"/>
                <a:cs typeface="Verdana"/>
              </a:rPr>
              <a:t>		How should we set up the table(s)?</a:t>
            </a:r>
          </a:p>
          <a:p>
            <a:pPr marL="228600" indent="-457200">
              <a:spcAft>
                <a:spcPts val="1200"/>
              </a:spcAft>
              <a:tabLst>
                <a:tab pos="457200" algn="l"/>
              </a:tabLst>
            </a:pPr>
            <a:r>
              <a:rPr lang="en-US" sz="1600" i="1" dirty="0">
                <a:solidFill>
                  <a:srgbClr val="2C2CDC"/>
                </a:solidFill>
                <a:latin typeface="Verdana"/>
                <a:cs typeface="Verdana"/>
              </a:rPr>
              <a:t>		What should the headings be?</a:t>
            </a:r>
          </a:p>
          <a:p>
            <a:pPr marL="228600" indent="-457200">
              <a:spcAft>
                <a:spcPts val="1200"/>
              </a:spcAft>
              <a:tabLst>
                <a:tab pos="457200" algn="l"/>
              </a:tabLst>
            </a:pPr>
            <a:r>
              <a:rPr lang="en-US" sz="1600" dirty="0">
                <a:solidFill>
                  <a:srgbClr val="2C2CDC"/>
                </a:solidFill>
                <a:latin typeface="Verdana"/>
                <a:cs typeface="Verdana"/>
              </a:rPr>
              <a:t>		How can we tell from the table(s) which is the better buy?</a:t>
            </a:r>
          </a:p>
        </p:txBody>
      </p:sp>
      <p:graphicFrame>
        <p:nvGraphicFramePr>
          <p:cNvPr id="11" name="Table 10"/>
          <p:cNvGraphicFramePr>
            <a:graphicFrameLocks noGrp="1"/>
          </p:cNvGraphicFramePr>
          <p:nvPr/>
        </p:nvGraphicFramePr>
        <p:xfrm>
          <a:off x="1394357" y="3477075"/>
          <a:ext cx="2286000" cy="2656705"/>
        </p:xfrm>
        <a:graphic>
          <a:graphicData uri="http://schemas.openxmlformats.org/drawingml/2006/table">
            <a:tbl>
              <a:tblPr firstRow="1" bandRow="1">
                <a:tableStyleId>{93296810-A885-4BE3-A3E7-6D5BEEA58F35}</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305701">
                <a:tc gridSpan="2">
                  <a:txBody>
                    <a:bodyPr/>
                    <a:lstStyle/>
                    <a:p>
                      <a:pPr algn="ctr"/>
                      <a:r>
                        <a:rPr lang="en-US" sz="1500" dirty="0"/>
                        <a:t>Sox</a:t>
                      </a:r>
                      <a:r>
                        <a:rPr lang="en-US" sz="1500" baseline="0" dirty="0"/>
                        <a:t> ‘R Us</a:t>
                      </a: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dirty="0"/>
                    </a:p>
                  </a:txBody>
                  <a:tcPr/>
                </a:tc>
                <a:extLst>
                  <a:ext uri="{0D108BD9-81ED-4DB2-BD59-A6C34878D82A}">
                    <a16:rowId xmlns:a16="http://schemas.microsoft.com/office/drawing/2014/main" val="10000"/>
                  </a:ext>
                </a:extLst>
              </a:tr>
              <a:tr h="51898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14" name="TextBox 13"/>
          <p:cNvSpPr txBox="1"/>
          <p:nvPr/>
        </p:nvSpPr>
        <p:spPr>
          <a:xfrm>
            <a:off x="1457401" y="3791189"/>
            <a:ext cx="1046580" cy="523220"/>
          </a:xfrm>
          <a:prstGeom prst="rect">
            <a:avLst/>
          </a:prstGeom>
          <a:noFill/>
        </p:spPr>
        <p:txBody>
          <a:bodyPr wrap="square" rtlCol="0">
            <a:spAutoFit/>
          </a:bodyPr>
          <a:lstStyle/>
          <a:p>
            <a:pPr algn="ctr"/>
            <a:r>
              <a:rPr lang="en-US" sz="1400" dirty="0"/>
              <a:t># of pairs</a:t>
            </a:r>
          </a:p>
          <a:p>
            <a:pPr algn="ctr"/>
            <a:r>
              <a:rPr lang="en-US" sz="1400" dirty="0"/>
              <a:t>(</a:t>
            </a:r>
            <a:r>
              <a:rPr lang="en-US" sz="1400" i="1" dirty="0"/>
              <a:t>x</a:t>
            </a:r>
            <a:r>
              <a:rPr lang="en-US" sz="1400" dirty="0"/>
              <a:t>)</a:t>
            </a:r>
          </a:p>
        </p:txBody>
      </p:sp>
      <p:sp>
        <p:nvSpPr>
          <p:cNvPr id="15" name="TextBox 14"/>
          <p:cNvSpPr txBox="1"/>
          <p:nvPr/>
        </p:nvSpPr>
        <p:spPr>
          <a:xfrm>
            <a:off x="2575525" y="3799310"/>
            <a:ext cx="1046580" cy="523220"/>
          </a:xfrm>
          <a:prstGeom prst="rect">
            <a:avLst/>
          </a:prstGeom>
          <a:noFill/>
        </p:spPr>
        <p:txBody>
          <a:bodyPr wrap="square" rtlCol="0">
            <a:spAutoFit/>
          </a:bodyPr>
          <a:lstStyle/>
          <a:p>
            <a:pPr algn="ctr"/>
            <a:r>
              <a:rPr lang="en-US" sz="1400" dirty="0"/>
              <a:t>Cost in $</a:t>
            </a:r>
          </a:p>
          <a:p>
            <a:pPr algn="ctr"/>
            <a:r>
              <a:rPr lang="en-US" sz="1400" dirty="0"/>
              <a:t>(</a:t>
            </a:r>
            <a:r>
              <a:rPr lang="en-US" sz="1400" i="1" dirty="0"/>
              <a:t>y</a:t>
            </a:r>
            <a:r>
              <a:rPr lang="en-US" sz="1400" dirty="0"/>
              <a:t>)</a:t>
            </a:r>
          </a:p>
        </p:txBody>
      </p:sp>
      <p:sp>
        <p:nvSpPr>
          <p:cNvPr id="16" name="TextBox 15"/>
          <p:cNvSpPr txBox="1"/>
          <p:nvPr/>
        </p:nvSpPr>
        <p:spPr>
          <a:xfrm>
            <a:off x="1457401" y="4330652"/>
            <a:ext cx="2164704" cy="307777"/>
          </a:xfrm>
          <a:prstGeom prst="rect">
            <a:avLst/>
          </a:prstGeom>
          <a:noFill/>
        </p:spPr>
        <p:txBody>
          <a:bodyPr wrap="square" rtlCol="0">
            <a:spAutoFit/>
          </a:bodyPr>
          <a:lstStyle/>
          <a:p>
            <a:pPr>
              <a:tabLst>
                <a:tab pos="393700" algn="ctr"/>
                <a:tab pos="1538288" algn="ctr"/>
              </a:tabLst>
            </a:pPr>
            <a:r>
              <a:rPr lang="en-US" sz="1400" dirty="0"/>
              <a:t>	2	3</a:t>
            </a:r>
          </a:p>
        </p:txBody>
      </p:sp>
      <p:sp>
        <p:nvSpPr>
          <p:cNvPr id="18" name="TextBox 17"/>
          <p:cNvSpPr txBox="1"/>
          <p:nvPr/>
        </p:nvSpPr>
        <p:spPr>
          <a:xfrm>
            <a:off x="1457401" y="4706695"/>
            <a:ext cx="2164704" cy="307777"/>
          </a:xfrm>
          <a:prstGeom prst="rect">
            <a:avLst/>
          </a:prstGeom>
          <a:noFill/>
        </p:spPr>
        <p:txBody>
          <a:bodyPr wrap="square" rtlCol="0">
            <a:spAutoFit/>
          </a:bodyPr>
          <a:lstStyle/>
          <a:p>
            <a:pPr>
              <a:tabLst>
                <a:tab pos="393700" algn="ctr"/>
                <a:tab pos="1538288" algn="ctr"/>
              </a:tabLst>
            </a:pPr>
            <a:r>
              <a:rPr lang="en-US" sz="1400" dirty="0"/>
              <a:t>	4	6</a:t>
            </a:r>
          </a:p>
        </p:txBody>
      </p:sp>
      <p:sp>
        <p:nvSpPr>
          <p:cNvPr id="19" name="TextBox 18"/>
          <p:cNvSpPr txBox="1"/>
          <p:nvPr/>
        </p:nvSpPr>
        <p:spPr>
          <a:xfrm>
            <a:off x="1457401" y="5068136"/>
            <a:ext cx="2164704" cy="307777"/>
          </a:xfrm>
          <a:prstGeom prst="rect">
            <a:avLst/>
          </a:prstGeom>
          <a:noFill/>
        </p:spPr>
        <p:txBody>
          <a:bodyPr wrap="square" rtlCol="0">
            <a:spAutoFit/>
          </a:bodyPr>
          <a:lstStyle/>
          <a:p>
            <a:pPr>
              <a:tabLst>
                <a:tab pos="393700" algn="ctr"/>
                <a:tab pos="1538288" algn="ctr"/>
              </a:tabLst>
            </a:pPr>
            <a:r>
              <a:rPr lang="en-US" sz="1400" dirty="0"/>
              <a:t>	6	9</a:t>
            </a:r>
          </a:p>
        </p:txBody>
      </p:sp>
      <p:sp>
        <p:nvSpPr>
          <p:cNvPr id="20" name="TextBox 19"/>
          <p:cNvSpPr txBox="1"/>
          <p:nvPr/>
        </p:nvSpPr>
        <p:spPr>
          <a:xfrm>
            <a:off x="1457401" y="5447465"/>
            <a:ext cx="2164704" cy="307777"/>
          </a:xfrm>
          <a:prstGeom prst="rect">
            <a:avLst/>
          </a:prstGeom>
          <a:noFill/>
        </p:spPr>
        <p:txBody>
          <a:bodyPr wrap="square" rtlCol="0">
            <a:spAutoFit/>
          </a:bodyPr>
          <a:lstStyle/>
          <a:p>
            <a:pPr>
              <a:tabLst>
                <a:tab pos="393700" algn="ctr"/>
                <a:tab pos="1538288" algn="ctr"/>
              </a:tabLst>
            </a:pPr>
            <a:r>
              <a:rPr lang="en-US" sz="1400" dirty="0"/>
              <a:t>	8	12</a:t>
            </a:r>
          </a:p>
        </p:txBody>
      </p:sp>
      <p:sp>
        <p:nvSpPr>
          <p:cNvPr id="21" name="TextBox 20"/>
          <p:cNvSpPr txBox="1"/>
          <p:nvPr/>
        </p:nvSpPr>
        <p:spPr>
          <a:xfrm>
            <a:off x="1457401" y="5804828"/>
            <a:ext cx="2164704" cy="307777"/>
          </a:xfrm>
          <a:prstGeom prst="rect">
            <a:avLst/>
          </a:prstGeom>
          <a:noFill/>
        </p:spPr>
        <p:txBody>
          <a:bodyPr wrap="square" rtlCol="0">
            <a:spAutoFit/>
          </a:bodyPr>
          <a:lstStyle/>
          <a:p>
            <a:pPr>
              <a:tabLst>
                <a:tab pos="393700" algn="ctr"/>
                <a:tab pos="1538288" algn="ctr"/>
              </a:tabLst>
            </a:pPr>
            <a:r>
              <a:rPr lang="en-US" sz="1400" dirty="0"/>
              <a:t>	10	15</a:t>
            </a:r>
          </a:p>
        </p:txBody>
      </p:sp>
      <p:graphicFrame>
        <p:nvGraphicFramePr>
          <p:cNvPr id="37" name="Table 36"/>
          <p:cNvGraphicFramePr>
            <a:graphicFrameLocks noGrp="1"/>
          </p:cNvGraphicFramePr>
          <p:nvPr/>
        </p:nvGraphicFramePr>
        <p:xfrm>
          <a:off x="5463642" y="3477075"/>
          <a:ext cx="2286000" cy="2656705"/>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305701">
                <a:tc gridSpan="2">
                  <a:txBody>
                    <a:bodyPr/>
                    <a:lstStyle/>
                    <a:p>
                      <a:pPr algn="ctr"/>
                      <a:r>
                        <a:rPr lang="en-US" sz="1500" dirty="0"/>
                        <a:t>Crazy</a:t>
                      </a:r>
                      <a:r>
                        <a:rPr lang="en-US" sz="1500" baseline="0" dirty="0"/>
                        <a:t> Socks</a:t>
                      </a: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solidFill>
                      <a:srgbClr val="50B151"/>
                    </a:solidFill>
                  </a:tcPr>
                </a:tc>
                <a:tc hMerge="1">
                  <a:txBody>
                    <a:bodyPr/>
                    <a:lstStyle/>
                    <a:p>
                      <a:endParaRPr lang="en-US" dirty="0"/>
                    </a:p>
                  </a:txBody>
                  <a:tcPr/>
                </a:tc>
                <a:extLst>
                  <a:ext uri="{0D108BD9-81ED-4DB2-BD59-A6C34878D82A}">
                    <a16:rowId xmlns:a16="http://schemas.microsoft.com/office/drawing/2014/main" val="10000"/>
                  </a:ext>
                </a:extLst>
              </a:tr>
              <a:tr h="51898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1"/>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2"/>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3"/>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4"/>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5"/>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8" name="TextBox 37"/>
          <p:cNvSpPr txBox="1"/>
          <p:nvPr/>
        </p:nvSpPr>
        <p:spPr>
          <a:xfrm>
            <a:off x="5544630" y="3791192"/>
            <a:ext cx="1046580" cy="523220"/>
          </a:xfrm>
          <a:prstGeom prst="rect">
            <a:avLst/>
          </a:prstGeom>
          <a:noFill/>
        </p:spPr>
        <p:txBody>
          <a:bodyPr wrap="square" rtlCol="0">
            <a:spAutoFit/>
          </a:bodyPr>
          <a:lstStyle/>
          <a:p>
            <a:pPr algn="ctr"/>
            <a:r>
              <a:rPr lang="en-US" sz="1400" dirty="0"/>
              <a:t># of pairs</a:t>
            </a:r>
          </a:p>
          <a:p>
            <a:pPr algn="ctr"/>
            <a:r>
              <a:rPr lang="en-US" sz="1400" dirty="0"/>
              <a:t>(</a:t>
            </a:r>
            <a:r>
              <a:rPr lang="en-US" sz="1400" i="1" dirty="0"/>
              <a:t>x</a:t>
            </a:r>
            <a:r>
              <a:rPr lang="en-US" sz="1400" dirty="0"/>
              <a:t>)</a:t>
            </a:r>
          </a:p>
        </p:txBody>
      </p:sp>
      <p:sp>
        <p:nvSpPr>
          <p:cNvPr id="39" name="TextBox 38"/>
          <p:cNvSpPr txBox="1"/>
          <p:nvPr/>
        </p:nvSpPr>
        <p:spPr>
          <a:xfrm>
            <a:off x="6662754" y="3799313"/>
            <a:ext cx="1046580" cy="523220"/>
          </a:xfrm>
          <a:prstGeom prst="rect">
            <a:avLst/>
          </a:prstGeom>
          <a:noFill/>
        </p:spPr>
        <p:txBody>
          <a:bodyPr wrap="square" rtlCol="0">
            <a:spAutoFit/>
          </a:bodyPr>
          <a:lstStyle/>
          <a:p>
            <a:pPr algn="ctr"/>
            <a:r>
              <a:rPr lang="en-US" sz="1400" dirty="0"/>
              <a:t>Cost in $</a:t>
            </a:r>
          </a:p>
          <a:p>
            <a:pPr algn="ctr"/>
            <a:r>
              <a:rPr lang="en-US" sz="1400" dirty="0"/>
              <a:t>(</a:t>
            </a:r>
            <a:r>
              <a:rPr lang="en-US" sz="1400" i="1" dirty="0"/>
              <a:t>y</a:t>
            </a:r>
            <a:r>
              <a:rPr lang="en-US" sz="1400" dirty="0"/>
              <a:t>)</a:t>
            </a:r>
          </a:p>
        </p:txBody>
      </p:sp>
      <p:sp>
        <p:nvSpPr>
          <p:cNvPr id="40" name="TextBox 39"/>
          <p:cNvSpPr txBox="1"/>
          <p:nvPr/>
        </p:nvSpPr>
        <p:spPr>
          <a:xfrm>
            <a:off x="5544630" y="4330655"/>
            <a:ext cx="2164704" cy="307777"/>
          </a:xfrm>
          <a:prstGeom prst="rect">
            <a:avLst/>
          </a:prstGeom>
          <a:noFill/>
        </p:spPr>
        <p:txBody>
          <a:bodyPr wrap="square" rtlCol="0">
            <a:spAutoFit/>
          </a:bodyPr>
          <a:lstStyle/>
          <a:p>
            <a:pPr>
              <a:tabLst>
                <a:tab pos="393700" algn="ctr"/>
                <a:tab pos="1538288" algn="ctr"/>
              </a:tabLst>
            </a:pPr>
            <a:r>
              <a:rPr lang="en-US" sz="1400" dirty="0"/>
              <a:t>	5	6</a:t>
            </a:r>
          </a:p>
        </p:txBody>
      </p:sp>
      <p:sp>
        <p:nvSpPr>
          <p:cNvPr id="41" name="TextBox 40"/>
          <p:cNvSpPr txBox="1"/>
          <p:nvPr/>
        </p:nvSpPr>
        <p:spPr>
          <a:xfrm>
            <a:off x="5544630" y="4706698"/>
            <a:ext cx="2164704" cy="307777"/>
          </a:xfrm>
          <a:prstGeom prst="rect">
            <a:avLst/>
          </a:prstGeom>
          <a:noFill/>
        </p:spPr>
        <p:txBody>
          <a:bodyPr wrap="square" rtlCol="0">
            <a:spAutoFit/>
          </a:bodyPr>
          <a:lstStyle/>
          <a:p>
            <a:pPr>
              <a:tabLst>
                <a:tab pos="393700" algn="ctr"/>
                <a:tab pos="1538288" algn="ctr"/>
              </a:tabLst>
            </a:pPr>
            <a:r>
              <a:rPr lang="en-US" sz="1400" dirty="0"/>
              <a:t>	10	12</a:t>
            </a:r>
          </a:p>
        </p:txBody>
      </p:sp>
      <p:sp>
        <p:nvSpPr>
          <p:cNvPr id="42" name="TextBox 41"/>
          <p:cNvSpPr txBox="1"/>
          <p:nvPr/>
        </p:nvSpPr>
        <p:spPr>
          <a:xfrm>
            <a:off x="5544630" y="5068139"/>
            <a:ext cx="2164704" cy="307777"/>
          </a:xfrm>
          <a:prstGeom prst="rect">
            <a:avLst/>
          </a:prstGeom>
          <a:noFill/>
        </p:spPr>
        <p:txBody>
          <a:bodyPr wrap="square" rtlCol="0">
            <a:spAutoFit/>
          </a:bodyPr>
          <a:lstStyle/>
          <a:p>
            <a:pPr>
              <a:tabLst>
                <a:tab pos="393700" algn="ctr"/>
                <a:tab pos="1538288" algn="ctr"/>
              </a:tabLst>
            </a:pPr>
            <a:r>
              <a:rPr lang="en-US" sz="1400" dirty="0"/>
              <a:t>	15	18</a:t>
            </a:r>
          </a:p>
        </p:txBody>
      </p:sp>
      <p:sp>
        <p:nvSpPr>
          <p:cNvPr id="43" name="TextBox 42"/>
          <p:cNvSpPr txBox="1"/>
          <p:nvPr/>
        </p:nvSpPr>
        <p:spPr>
          <a:xfrm>
            <a:off x="5544630" y="5447468"/>
            <a:ext cx="2164704" cy="307777"/>
          </a:xfrm>
          <a:prstGeom prst="rect">
            <a:avLst/>
          </a:prstGeom>
          <a:noFill/>
        </p:spPr>
        <p:txBody>
          <a:bodyPr wrap="square" rtlCol="0">
            <a:spAutoFit/>
          </a:bodyPr>
          <a:lstStyle/>
          <a:p>
            <a:pPr>
              <a:tabLst>
                <a:tab pos="393700" algn="ctr"/>
                <a:tab pos="1538288" algn="ctr"/>
              </a:tabLst>
            </a:pPr>
            <a:r>
              <a:rPr lang="en-US" sz="1400" dirty="0"/>
              <a:t>	20	24</a:t>
            </a:r>
          </a:p>
        </p:txBody>
      </p:sp>
      <p:sp>
        <p:nvSpPr>
          <p:cNvPr id="44" name="TextBox 43"/>
          <p:cNvSpPr txBox="1"/>
          <p:nvPr/>
        </p:nvSpPr>
        <p:spPr>
          <a:xfrm>
            <a:off x="5544630" y="5804831"/>
            <a:ext cx="2164704" cy="307777"/>
          </a:xfrm>
          <a:prstGeom prst="rect">
            <a:avLst/>
          </a:prstGeom>
          <a:noFill/>
        </p:spPr>
        <p:txBody>
          <a:bodyPr wrap="square" rtlCol="0">
            <a:spAutoFit/>
          </a:bodyPr>
          <a:lstStyle/>
          <a:p>
            <a:pPr>
              <a:tabLst>
                <a:tab pos="393700" algn="ctr"/>
                <a:tab pos="1538288" algn="ctr"/>
              </a:tabLst>
            </a:pPr>
            <a:r>
              <a:rPr lang="en-US" sz="1400" dirty="0"/>
              <a:t>	25	30</a:t>
            </a:r>
          </a:p>
        </p:txBody>
      </p:sp>
      <p:sp>
        <p:nvSpPr>
          <p:cNvPr id="45" name="Oval 44"/>
          <p:cNvSpPr/>
          <p:nvPr/>
        </p:nvSpPr>
        <p:spPr>
          <a:xfrm>
            <a:off x="5078940" y="4603128"/>
            <a:ext cx="3060192" cy="49377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014065" y="5697502"/>
            <a:ext cx="3060192" cy="48773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8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8" grpId="0"/>
      <p:bldP spid="19" grpId="0"/>
      <p:bldP spid="20" grpId="0"/>
      <p:bldP spid="21" grpId="0"/>
      <p:bldP spid="38" grpId="0"/>
      <p:bldP spid="39" grpId="0"/>
      <p:bldP spid="40" grpId="0"/>
      <p:bldP spid="41" grpId="0"/>
      <p:bldP spid="42" grpId="0"/>
      <p:bldP spid="43" grpId="0"/>
      <p:bldP spid="44" grpId="0"/>
      <p:bldP spid="45" grpId="0" animBg="1"/>
      <p:bldP spid="4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NUMBER LINES TO GRAPHS</a:t>
            </a:r>
          </a:p>
        </p:txBody>
      </p:sp>
      <p:grpSp>
        <p:nvGrpSpPr>
          <p:cNvPr id="90" name="Group 89"/>
          <p:cNvGrpSpPr/>
          <p:nvPr/>
        </p:nvGrpSpPr>
        <p:grpSpPr>
          <a:xfrm>
            <a:off x="2892388" y="2145086"/>
            <a:ext cx="5794412" cy="834575"/>
            <a:chOff x="2892388" y="2145086"/>
            <a:chExt cx="5794412" cy="834575"/>
          </a:xfrm>
        </p:grpSpPr>
        <p:sp>
          <p:nvSpPr>
            <p:cNvPr id="56" name="TextBox 55"/>
            <p:cNvSpPr txBox="1"/>
            <p:nvPr/>
          </p:nvSpPr>
          <p:spPr>
            <a:xfrm>
              <a:off x="3519958" y="2145086"/>
              <a:ext cx="5166842" cy="307777"/>
            </a:xfrm>
            <a:prstGeom prst="rect">
              <a:avLst/>
            </a:prstGeom>
            <a:ln>
              <a:noFill/>
            </a:ln>
          </p:spPr>
          <p:txBody>
            <a:bodyPr wrap="square" rtlCol="0">
              <a:spAutoFit/>
            </a:bodyPr>
            <a:lstStyle/>
            <a:p>
              <a:pPr defTabSz="681038">
                <a:tabLst>
                  <a:tab pos="804863" algn="ctr"/>
                  <a:tab pos="1592263" algn="ctr"/>
                  <a:tab pos="2343150" algn="ctr"/>
                  <a:tab pos="3094038" algn="ctr"/>
                  <a:tab pos="3881438" algn="ctr"/>
                  <a:tab pos="4686300" algn="ctr"/>
                </a:tabLst>
              </a:pPr>
              <a:r>
                <a:rPr lang="en-US" sz="1400" dirty="0">
                  <a:latin typeface="Verdana"/>
                  <a:cs typeface="Verdana"/>
                </a:rPr>
                <a:t>0	2	4	6	  8	10	12</a:t>
              </a:r>
            </a:p>
          </p:txBody>
        </p:sp>
        <p:sp>
          <p:nvSpPr>
            <p:cNvPr id="57" name="TextBox 56"/>
            <p:cNvSpPr txBox="1"/>
            <p:nvPr/>
          </p:nvSpPr>
          <p:spPr>
            <a:xfrm>
              <a:off x="2892388" y="2514655"/>
              <a:ext cx="717000" cy="307777"/>
            </a:xfrm>
            <a:prstGeom prst="rect">
              <a:avLst/>
            </a:prstGeom>
            <a:ln>
              <a:noFill/>
            </a:ln>
          </p:spPr>
          <p:txBody>
            <a:bodyPr wrap="square" rtlCol="0">
              <a:spAutoFit/>
            </a:bodyPr>
            <a:lstStyle/>
            <a:p>
              <a:pPr algn="r"/>
              <a:r>
                <a:rPr lang="en-US" sz="1400" dirty="0">
                  <a:latin typeface="Verdana"/>
                  <a:cs typeface="Verdana"/>
                </a:rPr>
                <a:t>Cost</a:t>
              </a:r>
              <a:r>
                <a:rPr lang="en-US" sz="1400" dirty="0">
                  <a:solidFill>
                    <a:srgbClr val="FF0000"/>
                  </a:solidFill>
                  <a:latin typeface="Verdana"/>
                  <a:cs typeface="Verdana"/>
                </a:rPr>
                <a:t> </a:t>
              </a:r>
            </a:p>
          </p:txBody>
        </p:sp>
        <p:grpSp>
          <p:nvGrpSpPr>
            <p:cNvPr id="78" name="Group 77"/>
            <p:cNvGrpSpPr/>
            <p:nvPr/>
          </p:nvGrpSpPr>
          <p:grpSpPr>
            <a:xfrm>
              <a:off x="3657600" y="2522461"/>
              <a:ext cx="5029200" cy="457200"/>
              <a:chOff x="3069493" y="2547354"/>
              <a:chExt cx="5113852" cy="575167"/>
            </a:xfrm>
          </p:grpSpPr>
          <p:grpSp>
            <p:nvGrpSpPr>
              <p:cNvPr id="55" name="Group 54"/>
              <p:cNvGrpSpPr/>
              <p:nvPr/>
            </p:nvGrpSpPr>
            <p:grpSpPr>
              <a:xfrm>
                <a:off x="3069493" y="2547354"/>
                <a:ext cx="4716391" cy="575167"/>
                <a:chOff x="2514600" y="2057400"/>
                <a:chExt cx="914400" cy="533400"/>
              </a:xfrm>
            </p:grpSpPr>
            <p:cxnSp>
              <p:nvCxnSpPr>
                <p:cNvPr id="59" name="Straight Connector 58"/>
                <p:cNvCxnSpPr/>
                <p:nvPr/>
              </p:nvCxnSpPr>
              <p:spPr>
                <a:xfrm>
                  <a:off x="2514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667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8194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9718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1242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276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429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8" name="Straight Arrow Connector 57"/>
              <p:cNvCxnSpPr/>
              <p:nvPr/>
            </p:nvCxnSpPr>
            <p:spPr>
              <a:xfrm>
                <a:off x="3077945" y="2799548"/>
                <a:ext cx="51054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grpSp>
      <p:grpSp>
        <p:nvGrpSpPr>
          <p:cNvPr id="91" name="Group 90"/>
          <p:cNvGrpSpPr/>
          <p:nvPr/>
        </p:nvGrpSpPr>
        <p:grpSpPr>
          <a:xfrm>
            <a:off x="1693785" y="3386122"/>
            <a:ext cx="6993015" cy="726753"/>
            <a:chOff x="1693785" y="3386122"/>
            <a:chExt cx="6993015" cy="726753"/>
          </a:xfrm>
        </p:grpSpPr>
        <p:sp>
          <p:nvSpPr>
            <p:cNvPr id="69" name="TextBox 68"/>
            <p:cNvSpPr txBox="1"/>
            <p:nvPr/>
          </p:nvSpPr>
          <p:spPr>
            <a:xfrm>
              <a:off x="1693785" y="3386122"/>
              <a:ext cx="1991447" cy="369332"/>
            </a:xfrm>
            <a:prstGeom prst="rect">
              <a:avLst/>
            </a:prstGeom>
            <a:ln>
              <a:noFill/>
            </a:ln>
          </p:spPr>
          <p:txBody>
            <a:bodyPr wrap="square" rtlCol="0">
              <a:spAutoFit/>
            </a:bodyPr>
            <a:lstStyle/>
            <a:p>
              <a:pPr algn="r"/>
              <a:r>
                <a:rPr lang="en-US" dirty="0"/>
                <a:t># of pairs of socks</a:t>
              </a:r>
            </a:p>
          </p:txBody>
        </p:sp>
        <p:grpSp>
          <p:nvGrpSpPr>
            <p:cNvPr id="79" name="Group 78"/>
            <p:cNvGrpSpPr/>
            <p:nvPr/>
          </p:nvGrpSpPr>
          <p:grpSpPr>
            <a:xfrm>
              <a:off x="3657600" y="3387694"/>
              <a:ext cx="5029200" cy="457200"/>
              <a:chOff x="3069493" y="2547354"/>
              <a:chExt cx="5113852" cy="575167"/>
            </a:xfrm>
          </p:grpSpPr>
          <p:grpSp>
            <p:nvGrpSpPr>
              <p:cNvPr id="80" name="Group 79"/>
              <p:cNvGrpSpPr/>
              <p:nvPr/>
            </p:nvGrpSpPr>
            <p:grpSpPr>
              <a:xfrm>
                <a:off x="3069493" y="2547354"/>
                <a:ext cx="4716391" cy="575167"/>
                <a:chOff x="2514600" y="2057400"/>
                <a:chExt cx="914400" cy="533400"/>
              </a:xfrm>
            </p:grpSpPr>
            <p:cxnSp>
              <p:nvCxnSpPr>
                <p:cNvPr id="82" name="Straight Connector 81"/>
                <p:cNvCxnSpPr/>
                <p:nvPr/>
              </p:nvCxnSpPr>
              <p:spPr>
                <a:xfrm>
                  <a:off x="2514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2667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8194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29718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31242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3276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3429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1" name="Straight Arrow Connector 80"/>
              <p:cNvCxnSpPr/>
              <p:nvPr/>
            </p:nvCxnSpPr>
            <p:spPr>
              <a:xfrm>
                <a:off x="3077945" y="2799548"/>
                <a:ext cx="51054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89" name="TextBox 88"/>
            <p:cNvSpPr txBox="1"/>
            <p:nvPr/>
          </p:nvSpPr>
          <p:spPr>
            <a:xfrm>
              <a:off x="3518540" y="3805098"/>
              <a:ext cx="5166842" cy="307777"/>
            </a:xfrm>
            <a:prstGeom prst="rect">
              <a:avLst/>
            </a:prstGeom>
            <a:ln>
              <a:noFill/>
            </a:ln>
          </p:spPr>
          <p:txBody>
            <a:bodyPr wrap="square" rtlCol="0">
              <a:spAutoFit/>
            </a:bodyPr>
            <a:lstStyle/>
            <a:p>
              <a:pPr defTabSz="681038">
                <a:tabLst>
                  <a:tab pos="804863" algn="ctr"/>
                  <a:tab pos="1592263" algn="ctr"/>
                  <a:tab pos="2343150" algn="ctr"/>
                  <a:tab pos="3094038" algn="ctr"/>
                  <a:tab pos="3881438" algn="ctr"/>
                  <a:tab pos="4686300" algn="ctr"/>
                </a:tabLst>
              </a:pPr>
              <a:r>
                <a:rPr lang="en-US" sz="1400" dirty="0">
                  <a:latin typeface="Verdana"/>
                  <a:cs typeface="Verdana"/>
                </a:rPr>
                <a:t>0	2	4	6	  8	10	12</a:t>
              </a:r>
            </a:p>
          </p:txBody>
        </p:sp>
      </p:grpSp>
      <p:grpSp>
        <p:nvGrpSpPr>
          <p:cNvPr id="129" name="Group 128"/>
          <p:cNvGrpSpPr/>
          <p:nvPr/>
        </p:nvGrpSpPr>
        <p:grpSpPr>
          <a:xfrm>
            <a:off x="588705" y="1081542"/>
            <a:ext cx="1186410" cy="4701650"/>
            <a:chOff x="451545" y="1457190"/>
            <a:chExt cx="1186410" cy="4701650"/>
          </a:xfrm>
        </p:grpSpPr>
        <p:sp>
          <p:nvSpPr>
            <p:cNvPr id="95" name="TextBox 94"/>
            <p:cNvSpPr txBox="1"/>
            <p:nvPr/>
          </p:nvSpPr>
          <p:spPr>
            <a:xfrm rot="16200000">
              <a:off x="286435" y="3654127"/>
              <a:ext cx="637997" cy="307777"/>
            </a:xfrm>
            <a:prstGeom prst="rect">
              <a:avLst/>
            </a:prstGeom>
            <a:ln>
              <a:noFill/>
            </a:ln>
          </p:spPr>
          <p:txBody>
            <a:bodyPr wrap="square" rtlCol="0">
              <a:spAutoFit/>
            </a:bodyPr>
            <a:lstStyle/>
            <a:p>
              <a:r>
                <a:rPr lang="en-US" sz="1400" dirty="0">
                  <a:latin typeface="Verdana"/>
                  <a:cs typeface="Verdana"/>
                </a:rPr>
                <a:t>Cost</a:t>
              </a:r>
              <a:r>
                <a:rPr lang="en-US" sz="1400" dirty="0">
                  <a:solidFill>
                    <a:srgbClr val="FF0000"/>
                  </a:solidFill>
                  <a:latin typeface="Verdana"/>
                  <a:cs typeface="Verdana"/>
                </a:rPr>
                <a:t> </a:t>
              </a:r>
            </a:p>
          </p:txBody>
        </p:sp>
        <p:sp>
          <p:nvSpPr>
            <p:cNvPr id="94" name="TextBox 93"/>
            <p:cNvSpPr txBox="1"/>
            <p:nvPr/>
          </p:nvSpPr>
          <p:spPr>
            <a:xfrm rot="16200000">
              <a:off x="-1332463" y="3654126"/>
              <a:ext cx="4701650" cy="307777"/>
            </a:xfrm>
            <a:prstGeom prst="rect">
              <a:avLst/>
            </a:prstGeom>
            <a:ln>
              <a:noFill/>
            </a:ln>
          </p:spPr>
          <p:txBody>
            <a:bodyPr wrap="square" rtlCol="0">
              <a:spAutoFit/>
            </a:bodyPr>
            <a:lstStyle/>
            <a:p>
              <a:pPr>
                <a:tabLst>
                  <a:tab pos="804863" algn="ctr"/>
                  <a:tab pos="1484313" algn="ctr"/>
                  <a:tab pos="2163763" algn="ctr"/>
                  <a:tab pos="2862263" algn="ctr"/>
                  <a:tab pos="3595688" algn="ctr"/>
                  <a:tab pos="4292600" algn="ctr"/>
                </a:tabLst>
              </a:pPr>
              <a:r>
                <a:rPr lang="en-US" sz="1400" dirty="0">
                  <a:latin typeface="Verdana"/>
                  <a:cs typeface="Verdana"/>
                </a:rPr>
                <a:t>0	2	4	6	8	10	12</a:t>
              </a:r>
            </a:p>
          </p:txBody>
        </p:sp>
        <p:grpSp>
          <p:nvGrpSpPr>
            <p:cNvPr id="116" name="Group 115"/>
            <p:cNvGrpSpPr/>
            <p:nvPr/>
          </p:nvGrpSpPr>
          <p:grpSpPr>
            <a:xfrm>
              <a:off x="1180755" y="1457191"/>
              <a:ext cx="457200" cy="4572000"/>
              <a:chOff x="1145914" y="728670"/>
              <a:chExt cx="575167" cy="5113852"/>
            </a:xfrm>
          </p:grpSpPr>
          <p:grpSp>
            <p:nvGrpSpPr>
              <p:cNvPr id="93" name="Group 92"/>
              <p:cNvGrpSpPr/>
              <p:nvPr/>
            </p:nvGrpSpPr>
            <p:grpSpPr>
              <a:xfrm rot="16200000">
                <a:off x="-924698" y="3196743"/>
                <a:ext cx="4716391" cy="575167"/>
                <a:chOff x="2514600" y="2057400"/>
                <a:chExt cx="914400" cy="533400"/>
              </a:xfrm>
            </p:grpSpPr>
            <p:cxnSp>
              <p:nvCxnSpPr>
                <p:cNvPr id="97" name="Straight Connector 96"/>
                <p:cNvCxnSpPr/>
                <p:nvPr/>
              </p:nvCxnSpPr>
              <p:spPr>
                <a:xfrm>
                  <a:off x="2514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2667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8194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29718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31242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276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429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6" name="Straight Arrow Connector 95"/>
              <p:cNvCxnSpPr/>
              <p:nvPr/>
            </p:nvCxnSpPr>
            <p:spPr>
              <a:xfrm rot="16200000">
                <a:off x="-1119202" y="3281370"/>
                <a:ext cx="51054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grpSp>
      <p:grpSp>
        <p:nvGrpSpPr>
          <p:cNvPr id="133" name="Group 132"/>
          <p:cNvGrpSpPr/>
          <p:nvPr/>
        </p:nvGrpSpPr>
        <p:grpSpPr>
          <a:xfrm>
            <a:off x="1375962" y="5435275"/>
            <a:ext cx="4742555" cy="995348"/>
            <a:chOff x="1238802" y="5542603"/>
            <a:chExt cx="4742555" cy="995348"/>
          </a:xfrm>
        </p:grpSpPr>
        <p:grpSp>
          <p:nvGrpSpPr>
            <p:cNvPr id="119" name="Group 118"/>
            <p:cNvGrpSpPr/>
            <p:nvPr/>
          </p:nvGrpSpPr>
          <p:grpSpPr>
            <a:xfrm rot="5400000">
              <a:off x="3466757" y="3485203"/>
              <a:ext cx="457200" cy="4572000"/>
              <a:chOff x="1145914" y="728670"/>
              <a:chExt cx="575167" cy="5113852"/>
            </a:xfrm>
          </p:grpSpPr>
          <p:grpSp>
            <p:nvGrpSpPr>
              <p:cNvPr id="120" name="Group 119"/>
              <p:cNvGrpSpPr/>
              <p:nvPr/>
            </p:nvGrpSpPr>
            <p:grpSpPr>
              <a:xfrm rot="16200000">
                <a:off x="-924698" y="3196743"/>
                <a:ext cx="4716391" cy="575167"/>
                <a:chOff x="2514600" y="2057400"/>
                <a:chExt cx="914400" cy="533400"/>
              </a:xfrm>
            </p:grpSpPr>
            <p:cxnSp>
              <p:nvCxnSpPr>
                <p:cNvPr id="122" name="Straight Connector 121"/>
                <p:cNvCxnSpPr/>
                <p:nvPr/>
              </p:nvCxnSpPr>
              <p:spPr>
                <a:xfrm>
                  <a:off x="2514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2667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28194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9718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1242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276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429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1" name="Straight Arrow Connector 120"/>
              <p:cNvCxnSpPr/>
              <p:nvPr/>
            </p:nvCxnSpPr>
            <p:spPr>
              <a:xfrm rot="16200000">
                <a:off x="-1119202" y="3281370"/>
                <a:ext cx="5105400"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130" name="TextBox 129"/>
            <p:cNvSpPr txBox="1"/>
            <p:nvPr/>
          </p:nvSpPr>
          <p:spPr>
            <a:xfrm>
              <a:off x="1238802" y="5986058"/>
              <a:ext cx="4720071" cy="307777"/>
            </a:xfrm>
            <a:prstGeom prst="rect">
              <a:avLst/>
            </a:prstGeom>
            <a:ln>
              <a:noFill/>
            </a:ln>
          </p:spPr>
          <p:txBody>
            <a:bodyPr wrap="square" rtlCol="0">
              <a:spAutoFit/>
            </a:bodyPr>
            <a:lstStyle/>
            <a:p>
              <a:pPr defTabSz="681038">
                <a:tabLst>
                  <a:tab pos="750888" algn="ctr"/>
                  <a:tab pos="1484313" algn="ctr"/>
                  <a:tab pos="2163763" algn="ctr"/>
                  <a:tab pos="2808288" algn="ctr"/>
                  <a:tab pos="3595688" algn="ctr"/>
                  <a:tab pos="4292600" algn="ctr"/>
                </a:tabLst>
              </a:pPr>
              <a:r>
                <a:rPr lang="en-US" sz="1400" dirty="0">
                  <a:latin typeface="Verdana"/>
                  <a:cs typeface="Verdana"/>
                </a:rPr>
                <a:t>0	2	4	6	   8	10	12</a:t>
              </a:r>
            </a:p>
          </p:txBody>
        </p:sp>
        <p:sp>
          <p:nvSpPr>
            <p:cNvPr id="131" name="TextBox 130"/>
            <p:cNvSpPr txBox="1"/>
            <p:nvPr/>
          </p:nvSpPr>
          <p:spPr>
            <a:xfrm>
              <a:off x="2689508" y="6230174"/>
              <a:ext cx="1991447" cy="307777"/>
            </a:xfrm>
            <a:prstGeom prst="rect">
              <a:avLst/>
            </a:prstGeom>
            <a:ln>
              <a:noFill/>
            </a:ln>
          </p:spPr>
          <p:txBody>
            <a:bodyPr wrap="square" rtlCol="0">
              <a:spAutoFit/>
            </a:bodyPr>
            <a:lstStyle/>
            <a:p>
              <a:pPr algn="r"/>
              <a:r>
                <a:rPr lang="en-US" sz="1400" dirty="0">
                  <a:latin typeface="Verdana"/>
                  <a:cs typeface="Verdana"/>
                </a:rPr>
                <a:t># of pairs of socks</a:t>
              </a:r>
            </a:p>
          </p:txBody>
        </p:sp>
      </p:grpSp>
      <p:sp>
        <p:nvSpPr>
          <p:cNvPr id="132" name="TextBox 131"/>
          <p:cNvSpPr txBox="1"/>
          <p:nvPr/>
        </p:nvSpPr>
        <p:spPr>
          <a:xfrm>
            <a:off x="3665912" y="4392398"/>
            <a:ext cx="4830545" cy="584776"/>
          </a:xfrm>
          <a:prstGeom prst="rect">
            <a:avLst/>
          </a:prstGeom>
          <a:noFill/>
        </p:spPr>
        <p:txBody>
          <a:bodyPr wrap="square" rtlCol="0">
            <a:spAutoFit/>
          </a:bodyPr>
          <a:lstStyle/>
          <a:p>
            <a:r>
              <a:rPr lang="en-US" sz="1600" dirty="0">
                <a:solidFill>
                  <a:srgbClr val="7030A0"/>
                </a:solidFill>
                <a:latin typeface="Verdana"/>
                <a:cs typeface="Verdana"/>
              </a:rPr>
              <a:t>Watch two number lines transform into coordinate graph.</a:t>
            </a:r>
          </a:p>
        </p:txBody>
      </p:sp>
    </p:spTree>
    <p:extLst>
      <p:ext uri="{BB962C8B-B14F-4D97-AF65-F5344CB8AC3E}">
        <p14:creationId xmlns:p14="http://schemas.microsoft.com/office/powerpoint/2010/main" val="138839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9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8"/>
            <a:ext cx="8229600" cy="685800"/>
          </a:xfrm>
        </p:spPr>
        <p:txBody>
          <a:bodyPr/>
          <a:lstStyle/>
          <a:p>
            <a:r>
              <a:rPr lang="en-US" dirty="0"/>
              <a:t>GRAPHS</a:t>
            </a:r>
          </a:p>
        </p:txBody>
      </p:sp>
      <p:sp>
        <p:nvSpPr>
          <p:cNvPr id="55" name="TextBox 54"/>
          <p:cNvSpPr txBox="1"/>
          <p:nvPr/>
        </p:nvSpPr>
        <p:spPr>
          <a:xfrm rot="16200000">
            <a:off x="336127" y="3278479"/>
            <a:ext cx="637997" cy="307777"/>
          </a:xfrm>
          <a:prstGeom prst="rect">
            <a:avLst/>
          </a:prstGeom>
          <a:ln>
            <a:noFill/>
          </a:ln>
        </p:spPr>
        <p:txBody>
          <a:bodyPr wrap="square" rtlCol="0">
            <a:spAutoFit/>
          </a:bodyPr>
          <a:lstStyle/>
          <a:p>
            <a:r>
              <a:rPr lang="en-US" sz="1400" dirty="0">
                <a:latin typeface="Verdana"/>
                <a:cs typeface="Verdana"/>
              </a:rPr>
              <a:t>Cost</a:t>
            </a:r>
            <a:r>
              <a:rPr lang="en-US" sz="1400" dirty="0">
                <a:solidFill>
                  <a:srgbClr val="FF0000"/>
                </a:solidFill>
                <a:latin typeface="Verdana"/>
                <a:cs typeface="Verdana"/>
              </a:rPr>
              <a:t> </a:t>
            </a:r>
          </a:p>
        </p:txBody>
      </p:sp>
      <p:sp>
        <p:nvSpPr>
          <p:cNvPr id="56" name="TextBox 55"/>
          <p:cNvSpPr txBox="1"/>
          <p:nvPr/>
        </p:nvSpPr>
        <p:spPr>
          <a:xfrm rot="16200000">
            <a:off x="-1354926" y="3278478"/>
            <a:ext cx="4701650" cy="307777"/>
          </a:xfrm>
          <a:prstGeom prst="rect">
            <a:avLst/>
          </a:prstGeom>
          <a:ln>
            <a:noFill/>
          </a:ln>
        </p:spPr>
        <p:txBody>
          <a:bodyPr wrap="square" rtlCol="0">
            <a:spAutoFit/>
          </a:bodyPr>
          <a:lstStyle/>
          <a:p>
            <a:pPr>
              <a:tabLst>
                <a:tab pos="804863" algn="ctr"/>
                <a:tab pos="1484313" algn="ctr"/>
                <a:tab pos="2163763" algn="ctr"/>
                <a:tab pos="2862263" algn="ctr"/>
                <a:tab pos="3595688" algn="ctr"/>
                <a:tab pos="4292600" algn="ctr"/>
              </a:tabLst>
            </a:pPr>
            <a:r>
              <a:rPr lang="en-US" sz="1400" dirty="0">
                <a:latin typeface="Verdana"/>
                <a:cs typeface="Verdana"/>
              </a:rPr>
              <a:t>0	2	4	6	8	10	12</a:t>
            </a:r>
          </a:p>
        </p:txBody>
      </p:sp>
      <p:grpSp>
        <p:nvGrpSpPr>
          <p:cNvPr id="58" name="Group 57"/>
          <p:cNvGrpSpPr/>
          <p:nvPr/>
        </p:nvGrpSpPr>
        <p:grpSpPr>
          <a:xfrm rot="16200000">
            <a:off x="1335965" y="1277104"/>
            <a:ext cx="4216653" cy="4572000"/>
            <a:chOff x="2514600" y="2057400"/>
            <a:chExt cx="914400" cy="533400"/>
          </a:xfrm>
        </p:grpSpPr>
        <p:cxnSp>
          <p:nvCxnSpPr>
            <p:cNvPr id="60" name="Straight Connector 59"/>
            <p:cNvCxnSpPr/>
            <p:nvPr/>
          </p:nvCxnSpPr>
          <p:spPr>
            <a:xfrm>
              <a:off x="2514600" y="2057400"/>
              <a:ext cx="0" cy="533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667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8194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9718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31242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766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3429000" y="2057400"/>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Arrow Connector 58"/>
          <p:cNvCxnSpPr/>
          <p:nvPr/>
        </p:nvCxnSpPr>
        <p:spPr>
          <a:xfrm rot="16200000">
            <a:off x="-895329" y="3363765"/>
            <a:ext cx="456444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71" name="Group 70"/>
          <p:cNvGrpSpPr/>
          <p:nvPr/>
        </p:nvGrpSpPr>
        <p:grpSpPr>
          <a:xfrm>
            <a:off x="1386894" y="1267371"/>
            <a:ext cx="4216653" cy="4572000"/>
            <a:chOff x="2514600" y="-2805077"/>
            <a:chExt cx="914400" cy="5334000"/>
          </a:xfrm>
        </p:grpSpPr>
        <p:cxnSp>
          <p:nvCxnSpPr>
            <p:cNvPr id="73" name="Straight Connector 72"/>
            <p:cNvCxnSpPr/>
            <p:nvPr/>
          </p:nvCxnSpPr>
          <p:spPr>
            <a:xfrm>
              <a:off x="2514600" y="1995523"/>
              <a:ext cx="0" cy="533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6670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8194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29718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31242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32766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429000" y="-2805077"/>
              <a:ext cx="0" cy="533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2" name="Straight Arrow Connector 71"/>
          <p:cNvCxnSpPr/>
          <p:nvPr/>
        </p:nvCxnSpPr>
        <p:spPr>
          <a:xfrm>
            <a:off x="1394450" y="5663875"/>
            <a:ext cx="4564444" cy="0"/>
          </a:xfrm>
          <a:prstGeom prst="straightConnector1">
            <a:avLst/>
          </a:prstGeom>
          <a:ln w="28575">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69" name="TextBox 68"/>
          <p:cNvSpPr txBox="1"/>
          <p:nvPr/>
        </p:nvSpPr>
        <p:spPr>
          <a:xfrm>
            <a:off x="1216339" y="5878730"/>
            <a:ext cx="4720071" cy="307777"/>
          </a:xfrm>
          <a:prstGeom prst="rect">
            <a:avLst/>
          </a:prstGeom>
          <a:ln>
            <a:noFill/>
          </a:ln>
        </p:spPr>
        <p:txBody>
          <a:bodyPr wrap="square" rtlCol="0">
            <a:spAutoFit/>
          </a:bodyPr>
          <a:lstStyle/>
          <a:p>
            <a:pPr defTabSz="681038">
              <a:tabLst>
                <a:tab pos="750888" algn="ctr"/>
                <a:tab pos="1484313" algn="ctr"/>
                <a:tab pos="2163763" algn="ctr"/>
                <a:tab pos="2808288" algn="ctr"/>
                <a:tab pos="3595688" algn="ctr"/>
                <a:tab pos="4292600" algn="ctr"/>
              </a:tabLst>
            </a:pPr>
            <a:r>
              <a:rPr lang="en-US" sz="1400" dirty="0">
                <a:latin typeface="Verdana"/>
                <a:cs typeface="Verdana"/>
              </a:rPr>
              <a:t>0	2	4	6	   8	10	12</a:t>
            </a:r>
          </a:p>
        </p:txBody>
      </p:sp>
      <p:sp>
        <p:nvSpPr>
          <p:cNvPr id="70" name="TextBox 69"/>
          <p:cNvSpPr txBox="1"/>
          <p:nvPr/>
        </p:nvSpPr>
        <p:spPr>
          <a:xfrm>
            <a:off x="2667045" y="6122846"/>
            <a:ext cx="1991447" cy="307777"/>
          </a:xfrm>
          <a:prstGeom prst="rect">
            <a:avLst/>
          </a:prstGeom>
          <a:ln>
            <a:noFill/>
          </a:ln>
        </p:spPr>
        <p:txBody>
          <a:bodyPr wrap="square" rtlCol="0">
            <a:spAutoFit/>
          </a:bodyPr>
          <a:lstStyle/>
          <a:p>
            <a:pPr algn="r"/>
            <a:r>
              <a:rPr lang="en-US" sz="1400" dirty="0">
                <a:latin typeface="Verdana"/>
                <a:cs typeface="Verdana"/>
              </a:rPr>
              <a:t># of pairs of socks</a:t>
            </a:r>
          </a:p>
        </p:txBody>
      </p:sp>
      <p:cxnSp>
        <p:nvCxnSpPr>
          <p:cNvPr id="90" name="Straight Connector 89"/>
          <p:cNvCxnSpPr/>
          <p:nvPr/>
        </p:nvCxnSpPr>
        <p:spPr>
          <a:xfrm>
            <a:off x="1387386" y="3556948"/>
            <a:ext cx="5029200" cy="0"/>
          </a:xfrm>
          <a:prstGeom prst="line">
            <a:avLst/>
          </a:prstGeom>
          <a:ln w="57150">
            <a:solidFill>
              <a:srgbClr val="2C2CDC"/>
            </a:solidFill>
            <a:prstDash val="dash"/>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1386891" y="1081543"/>
            <a:ext cx="4180883" cy="4549728"/>
            <a:chOff x="2181759" y="685724"/>
            <a:chExt cx="4688803" cy="5102458"/>
          </a:xfrm>
        </p:grpSpPr>
        <p:cxnSp>
          <p:nvCxnSpPr>
            <p:cNvPr id="87" name="Straight Connector 86"/>
            <p:cNvCxnSpPr/>
            <p:nvPr/>
          </p:nvCxnSpPr>
          <p:spPr>
            <a:xfrm flipV="1">
              <a:off x="2190236" y="704448"/>
              <a:ext cx="4236525" cy="50837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2181759" y="685724"/>
              <a:ext cx="3380841" cy="5102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Oval 81"/>
            <p:cNvSpPr/>
            <p:nvPr/>
          </p:nvSpPr>
          <p:spPr>
            <a:xfrm>
              <a:off x="3679672" y="3358544"/>
              <a:ext cx="166410" cy="166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2917672" y="4474051"/>
              <a:ext cx="166410" cy="166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6041411" y="1010661"/>
              <a:ext cx="166410" cy="16641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6" name="Oval 85"/>
            <p:cNvSpPr/>
            <p:nvPr/>
          </p:nvSpPr>
          <p:spPr>
            <a:xfrm>
              <a:off x="4058659" y="3372861"/>
              <a:ext cx="166410" cy="16641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8" name="TextBox 87"/>
            <p:cNvSpPr txBox="1"/>
            <p:nvPr/>
          </p:nvSpPr>
          <p:spPr>
            <a:xfrm>
              <a:off x="2979332" y="2324548"/>
              <a:ext cx="3891230" cy="379684"/>
            </a:xfrm>
            <a:prstGeom prst="rect">
              <a:avLst/>
            </a:prstGeom>
            <a:noFill/>
          </p:spPr>
          <p:txBody>
            <a:bodyPr wrap="square" rtlCol="0">
              <a:spAutoFit/>
            </a:bodyPr>
            <a:lstStyle/>
            <a:p>
              <a:r>
                <a:rPr lang="en-US" sz="1600" dirty="0">
                  <a:solidFill>
                    <a:srgbClr val="FF0000"/>
                  </a:solidFill>
                  <a:latin typeface="Verdana"/>
                  <a:cs typeface="Verdana"/>
                </a:rPr>
                <a:t>Sox ‘R Us       </a:t>
              </a:r>
              <a:r>
                <a:rPr lang="en-US" sz="1600" dirty="0">
                  <a:solidFill>
                    <a:srgbClr val="2C2CDC"/>
                  </a:solidFill>
                  <a:latin typeface="Verdana"/>
                  <a:cs typeface="Verdana"/>
                </a:rPr>
                <a:t>     </a:t>
              </a:r>
              <a:r>
                <a:rPr lang="en-US" sz="1600" dirty="0">
                  <a:solidFill>
                    <a:srgbClr val="00B050"/>
                  </a:solidFill>
                  <a:latin typeface="Verdana"/>
                  <a:cs typeface="Verdana"/>
                </a:rPr>
                <a:t>Crazy Socks</a:t>
              </a:r>
            </a:p>
          </p:txBody>
        </p:sp>
        <p:sp>
          <p:nvSpPr>
            <p:cNvPr id="89" name="Oval 88"/>
            <p:cNvSpPr/>
            <p:nvPr/>
          </p:nvSpPr>
          <p:spPr>
            <a:xfrm>
              <a:off x="4461732" y="2153661"/>
              <a:ext cx="166410" cy="1664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1" name="Straight Arrow Connector 90"/>
          <p:cNvCxnSpPr/>
          <p:nvPr/>
        </p:nvCxnSpPr>
        <p:spPr>
          <a:xfrm flipH="1">
            <a:off x="2798834" y="3566304"/>
            <a:ext cx="0" cy="21122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3147214" y="3556948"/>
            <a:ext cx="0" cy="21122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843446" y="3671072"/>
            <a:ext cx="3051048" cy="584776"/>
          </a:xfrm>
          <a:prstGeom prst="rect">
            <a:avLst/>
          </a:prstGeom>
          <a:noFill/>
        </p:spPr>
        <p:txBody>
          <a:bodyPr wrap="square" rtlCol="0">
            <a:spAutoFit/>
          </a:bodyPr>
          <a:lstStyle/>
          <a:p>
            <a:r>
              <a:rPr lang="en-US" sz="1600" dirty="0">
                <a:solidFill>
                  <a:srgbClr val="2C2CDC"/>
                </a:solidFill>
                <a:latin typeface="Comic Sans MS" panose="030F0702030302020204" pitchFamily="66" charset="0"/>
              </a:rPr>
              <a:t>More socks for the same money at Crazy Sox</a:t>
            </a:r>
          </a:p>
        </p:txBody>
      </p:sp>
      <p:sp>
        <p:nvSpPr>
          <p:cNvPr id="3" name="TextBox 2"/>
          <p:cNvSpPr txBox="1"/>
          <p:nvPr/>
        </p:nvSpPr>
        <p:spPr>
          <a:xfrm>
            <a:off x="5727192" y="1519664"/>
            <a:ext cx="3051048" cy="1200329"/>
          </a:xfrm>
          <a:prstGeom prst="rect">
            <a:avLst/>
          </a:prstGeom>
          <a:noFill/>
        </p:spPr>
        <p:txBody>
          <a:bodyPr wrap="square" rtlCol="0">
            <a:spAutoFit/>
          </a:bodyPr>
          <a:lstStyle/>
          <a:p>
            <a:r>
              <a:rPr lang="en-US" dirty="0">
                <a:solidFill>
                  <a:srgbClr val="2C2CDC"/>
                </a:solidFill>
                <a:latin typeface="Verdana" panose="020B0604030504040204" pitchFamily="34" charset="0"/>
                <a:ea typeface="Verdana" panose="020B0604030504040204" pitchFamily="34" charset="0"/>
                <a:cs typeface="Verdana" panose="020B0604030504040204" pitchFamily="34" charset="0"/>
              </a:rPr>
              <a:t>Why do you think some lines are solid and some are dotted on the graph?</a:t>
            </a:r>
          </a:p>
        </p:txBody>
      </p:sp>
    </p:spTree>
    <p:extLst>
      <p:ext uri="{BB962C8B-B14F-4D97-AF65-F5344CB8AC3E}">
        <p14:creationId xmlns:p14="http://schemas.microsoft.com/office/powerpoint/2010/main" val="34861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Autofit/>
          </a:bodyPr>
          <a:lstStyle/>
          <a:p>
            <a:pPr lvl="0"/>
            <a:r>
              <a:rPr lang="en-US" sz="2800" dirty="0"/>
              <a:t>WHAT THE RESEARCH TELLS US</a:t>
            </a:r>
          </a:p>
        </p:txBody>
      </p:sp>
      <p:sp>
        <p:nvSpPr>
          <p:cNvPr id="6" name="Rectangle 5">
            <a:extLst>
              <a:ext uri="{FF2B5EF4-FFF2-40B4-BE49-F238E27FC236}">
                <a16:creationId xmlns:a16="http://schemas.microsoft.com/office/drawing/2014/main" id="{F048B643-2249-42D9-9C96-17D622887EDF}"/>
              </a:ext>
            </a:extLst>
          </p:cNvPr>
          <p:cNvSpPr/>
          <p:nvPr/>
        </p:nvSpPr>
        <p:spPr>
          <a:xfrm>
            <a:off x="396240" y="4193544"/>
            <a:ext cx="7233385" cy="461665"/>
          </a:xfrm>
          <a:prstGeom prst="rect">
            <a:avLst/>
          </a:prstGeom>
        </p:spPr>
        <p:txBody>
          <a:bodyPr wrap="square">
            <a:spAutoFit/>
          </a:bodyPr>
          <a:lstStyle/>
          <a:p>
            <a:pPr marR="0" lvl="0">
              <a:spcBef>
                <a:spcPts val="0"/>
              </a:spcBef>
              <a:spcAft>
                <a:spcPts val="0"/>
              </a:spcAft>
            </a:pPr>
            <a:r>
              <a:rPr lang="en-US" sz="2400" dirty="0">
                <a:solidFill>
                  <a:srgbClr val="C00000"/>
                </a:solidFill>
                <a:latin typeface="Arial" panose="020B0604020202020204" pitchFamily="34" charset="0"/>
                <a:ea typeface="Calibri" panose="020F0502020204030204" pitchFamily="34" charset="0"/>
                <a:cs typeface="Times New Roman" panose="02020603050405020304" pitchFamily="18" charset="0"/>
              </a:rPr>
              <a:t>Balance Basic Skills and Conceptual Development</a:t>
            </a:r>
            <a:r>
              <a:rPr lang="en-US" sz="24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400" dirty="0">
              <a:latin typeface="Consolas" panose="020B0609020204030204" pitchFamily="49"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FB8481-1F28-40B3-9F57-11B15993D5BF}"/>
              </a:ext>
            </a:extLst>
          </p:cNvPr>
          <p:cNvSpPr/>
          <p:nvPr/>
        </p:nvSpPr>
        <p:spPr>
          <a:xfrm>
            <a:off x="457200" y="2034031"/>
            <a:ext cx="2930892" cy="461665"/>
          </a:xfrm>
          <a:prstGeom prst="rect">
            <a:avLst/>
          </a:prstGeom>
        </p:spPr>
        <p:txBody>
          <a:bodyPr wrap="square">
            <a:spAutoFit/>
          </a:bodyPr>
          <a:lstStyle/>
          <a:p>
            <a:pPr marR="0" lvl="0">
              <a:spcBef>
                <a:spcPts val="0"/>
              </a:spcBef>
              <a:spcAft>
                <a:spcPts val="0"/>
              </a:spcAft>
            </a:pPr>
            <a:r>
              <a:rPr lang="en-US" sz="2400" dirty="0">
                <a:solidFill>
                  <a:srgbClr val="7030A0"/>
                </a:solidFill>
                <a:latin typeface="Arial" panose="020B0604020202020204" pitchFamily="34" charset="0"/>
                <a:ea typeface="Calibri" panose="020F0502020204030204" pitchFamily="34" charset="0"/>
                <a:cs typeface="Times New Roman" panose="02020603050405020304" pitchFamily="18" charset="0"/>
              </a:rPr>
              <a:t>Alternate Strategies</a:t>
            </a:r>
            <a:endParaRPr lang="en-US" dirty="0">
              <a:solidFill>
                <a:srgbClr val="7030A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1966AE6-D9EC-47BB-899B-0193DA6E502E}"/>
              </a:ext>
            </a:extLst>
          </p:cNvPr>
          <p:cNvSpPr/>
          <p:nvPr/>
        </p:nvSpPr>
        <p:spPr>
          <a:xfrm>
            <a:off x="466825" y="3112196"/>
            <a:ext cx="1689234" cy="461665"/>
          </a:xfrm>
          <a:prstGeom prst="rect">
            <a:avLst/>
          </a:prstGeom>
        </p:spPr>
        <p:txBody>
          <a:bodyPr wrap="square">
            <a:spAutoFit/>
          </a:bodyPr>
          <a:lstStyle/>
          <a:p>
            <a:pPr marR="0" lvl="0">
              <a:spcBef>
                <a:spcPts val="0"/>
              </a:spcBef>
              <a:spcAft>
                <a:spcPts val="0"/>
              </a:spcAft>
            </a:pPr>
            <a:r>
              <a:rPr lang="en-US" sz="2400" dirty="0">
                <a:solidFill>
                  <a:srgbClr val="00B050"/>
                </a:solidFill>
                <a:latin typeface="Arial" panose="020B0604020202020204" pitchFamily="34" charset="0"/>
                <a:ea typeface="Calibri" panose="020F0502020204030204" pitchFamily="34" charset="0"/>
                <a:cs typeface="Times New Roman" panose="02020603050405020304" pitchFamily="18" charset="0"/>
              </a:rPr>
              <a:t>Rehearsal</a:t>
            </a:r>
            <a:endParaRPr lang="en-US" dirty="0">
              <a:solidFill>
                <a:srgbClr val="00B05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169EC259-A6CF-4A4F-84A5-7BC2749A3D6F}"/>
              </a:ext>
            </a:extLst>
          </p:cNvPr>
          <p:cNvSpPr/>
          <p:nvPr/>
        </p:nvSpPr>
        <p:spPr>
          <a:xfrm>
            <a:off x="457200" y="1199172"/>
            <a:ext cx="6607742" cy="461665"/>
          </a:xfrm>
          <a:prstGeom prst="rect">
            <a:avLst/>
          </a:prstGeom>
        </p:spPr>
        <p:txBody>
          <a:bodyPr wrap="square">
            <a:spAutoFit/>
          </a:bodyPr>
          <a:lstStyle/>
          <a:p>
            <a:pPr marR="0" lvl="0">
              <a:spcBef>
                <a:spcPts val="0"/>
              </a:spcBef>
              <a:spcAft>
                <a:spcPts val="0"/>
              </a:spcAft>
            </a:pPr>
            <a:r>
              <a:rPr lang="en-US" sz="2400" dirty="0">
                <a:latin typeface="Arial" panose="020B0604020202020204" pitchFamily="34" charset="0"/>
                <a:ea typeface="Calibri" panose="020F0502020204030204" pitchFamily="34" charset="0"/>
                <a:cs typeface="Times New Roman" panose="02020603050405020304" pitchFamily="18" charset="0"/>
              </a:rPr>
              <a:t>Ongoing Formative Assessment and Feedback </a:t>
            </a:r>
            <a:endParaRPr lang="en-US" dirty="0">
              <a:latin typeface="Consolas" panose="020B0609020204030204" pitchFamily="49"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2A64DFE-CC71-425E-BAB5-F1ECE54553A4}"/>
              </a:ext>
            </a:extLst>
          </p:cNvPr>
          <p:cNvSpPr/>
          <p:nvPr/>
        </p:nvSpPr>
        <p:spPr>
          <a:xfrm>
            <a:off x="396240" y="4949598"/>
            <a:ext cx="2518611" cy="461665"/>
          </a:xfrm>
          <a:prstGeom prst="rect">
            <a:avLst/>
          </a:prstGeom>
        </p:spPr>
        <p:txBody>
          <a:bodyPr wrap="square">
            <a:spAutoFit/>
          </a:bodyPr>
          <a:lstStyle/>
          <a:p>
            <a:pPr marR="0" lvl="0">
              <a:spcBef>
                <a:spcPts val="0"/>
              </a:spcBef>
              <a:spcAft>
                <a:spcPts val="0"/>
              </a:spcAft>
            </a:pPr>
            <a:r>
              <a:rPr lang="en-US" sz="2400" dirty="0">
                <a:solidFill>
                  <a:srgbClr val="00B0F0"/>
                </a:solidFill>
                <a:latin typeface="Arial" panose="020B0604020202020204" pitchFamily="34" charset="0"/>
                <a:ea typeface="Calibri" panose="020F0502020204030204" pitchFamily="34" charset="0"/>
                <a:cs typeface="Times New Roman" panose="02020603050405020304" pitchFamily="18" charset="0"/>
              </a:rPr>
              <a:t>Teacher Support</a:t>
            </a:r>
            <a:endParaRPr lang="en-US" dirty="0">
              <a:solidFill>
                <a:srgbClr val="00B0F0"/>
              </a:solidFill>
              <a:effectLst/>
              <a:latin typeface="Consolas" panose="020B0609020204030204" pitchFamily="49"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6F961AEB-60DF-4031-93AE-9632C7AD4118}"/>
              </a:ext>
            </a:extLst>
          </p:cNvPr>
          <p:cNvSpPr/>
          <p:nvPr/>
        </p:nvSpPr>
        <p:spPr>
          <a:xfrm>
            <a:off x="4404360" y="1493491"/>
            <a:ext cx="4450080" cy="707886"/>
          </a:xfrm>
          <a:prstGeom prst="rect">
            <a:avLst/>
          </a:prstGeom>
        </p:spPr>
        <p:txBody>
          <a:bodyPr wrap="square">
            <a:spAutoFit/>
          </a:bodyPr>
          <a:lstStyle/>
          <a:p>
            <a:pPr marR="0" lvl="0" algn="ctr">
              <a:spcBef>
                <a:spcPts val="0"/>
              </a:spcBef>
              <a:spcAft>
                <a:spcPts val="0"/>
              </a:spcAft>
            </a:pPr>
            <a:r>
              <a:rPr lang="en-US" sz="2000" dirty="0">
                <a:latin typeface="Arial" panose="020B0604020202020204" pitchFamily="34" charset="0"/>
                <a:ea typeface="Calibri" panose="020F0502020204030204" pitchFamily="34" charset="0"/>
                <a:cs typeface="Times New Roman" panose="02020603050405020304" pitchFamily="18" charset="0"/>
              </a:rPr>
              <a:t>Do we need to test our </a:t>
            </a:r>
          </a:p>
          <a:p>
            <a:pPr marR="0" lvl="0" algn="ctr">
              <a:spcBef>
                <a:spcPts val="0"/>
              </a:spcBef>
              <a:spcAft>
                <a:spcPts val="0"/>
              </a:spcAft>
            </a:pPr>
            <a:r>
              <a:rPr lang="en-US" sz="2000" dirty="0">
                <a:latin typeface="Arial" panose="020B0604020202020204" pitchFamily="34" charset="0"/>
                <a:ea typeface="Calibri" panose="020F0502020204030204" pitchFamily="34" charset="0"/>
                <a:cs typeface="Times New Roman" panose="02020603050405020304" pitchFamily="18" charset="0"/>
              </a:rPr>
              <a:t>struggling learners a lot?</a:t>
            </a:r>
            <a:endParaRPr lang="en-US" sz="2000" dirty="0">
              <a:latin typeface="Consolas" panose="020B0609020204030204" pitchFamily="49"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766CA90-167D-433D-95B6-36046C160840}"/>
              </a:ext>
            </a:extLst>
          </p:cNvPr>
          <p:cNvSpPr/>
          <p:nvPr/>
        </p:nvSpPr>
        <p:spPr>
          <a:xfrm>
            <a:off x="2974340" y="2272495"/>
            <a:ext cx="2930892" cy="707886"/>
          </a:xfrm>
          <a:prstGeom prst="rect">
            <a:avLst/>
          </a:prstGeom>
        </p:spPr>
        <p:txBody>
          <a:bodyPr wrap="square">
            <a:spAutoFit/>
          </a:bodyPr>
          <a:lstStyle/>
          <a:p>
            <a:pPr marR="0" lvl="0" algn="ctr">
              <a:spcBef>
                <a:spcPts val="0"/>
              </a:spcBef>
              <a:spcAft>
                <a:spcPts val="0"/>
              </a:spcAft>
            </a:pPr>
            <a:r>
              <a:rPr lang="en-US" sz="2000" dirty="0">
                <a:solidFill>
                  <a:srgbClr val="7030A0"/>
                </a:solidFill>
                <a:latin typeface="Arial" panose="020B0604020202020204" pitchFamily="34" charset="0"/>
                <a:ea typeface="Calibri" panose="020F0502020204030204" pitchFamily="34" charset="0"/>
                <a:cs typeface="Times New Roman" panose="02020603050405020304" pitchFamily="18" charset="0"/>
              </a:rPr>
              <a:t>Must students know more than one strategy?</a:t>
            </a:r>
            <a:endParaRPr lang="en-US" sz="2000" dirty="0">
              <a:solidFill>
                <a:srgbClr val="7030A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1255F79-F774-440B-99DD-8324C83D5A1C}"/>
              </a:ext>
            </a:extLst>
          </p:cNvPr>
          <p:cNvSpPr/>
          <p:nvPr/>
        </p:nvSpPr>
        <p:spPr>
          <a:xfrm>
            <a:off x="1811889" y="5434483"/>
            <a:ext cx="2644942" cy="707886"/>
          </a:xfrm>
          <a:prstGeom prst="rect">
            <a:avLst/>
          </a:prstGeom>
        </p:spPr>
        <p:txBody>
          <a:bodyPr wrap="square">
            <a:spAutoFit/>
          </a:bodyPr>
          <a:lstStyle/>
          <a:p>
            <a:pPr marR="0" lvl="0" algn="ctr">
              <a:spcBef>
                <a:spcPts val="0"/>
              </a:spcBef>
              <a:spcAft>
                <a:spcPts val="0"/>
              </a:spcAft>
            </a:pPr>
            <a:r>
              <a:rPr lang="en-US" sz="2000" dirty="0">
                <a:solidFill>
                  <a:srgbClr val="00B0F0"/>
                </a:solidFill>
                <a:latin typeface="Arial" panose="020B0604020202020204" pitchFamily="34" charset="0"/>
                <a:ea typeface="Calibri" panose="020F0502020204030204" pitchFamily="34" charset="0"/>
                <a:cs typeface="Times New Roman" panose="02020603050405020304" pitchFamily="18" charset="0"/>
              </a:rPr>
              <a:t>How can we support teachers in this work?</a:t>
            </a:r>
            <a:endParaRPr lang="en-US" sz="2000" dirty="0">
              <a:solidFill>
                <a:srgbClr val="00B0F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CD22FA0-8458-4A55-B16C-EC819E1FDCA6}"/>
              </a:ext>
            </a:extLst>
          </p:cNvPr>
          <p:cNvSpPr/>
          <p:nvPr/>
        </p:nvSpPr>
        <p:spPr>
          <a:xfrm>
            <a:off x="4572000" y="4800790"/>
            <a:ext cx="4338320" cy="1015663"/>
          </a:xfrm>
          <a:prstGeom prst="rect">
            <a:avLst/>
          </a:prstGeom>
        </p:spPr>
        <p:txBody>
          <a:bodyPr wrap="square">
            <a:spAutoFit/>
          </a:bodyPr>
          <a:lstStyle/>
          <a:p>
            <a:pPr marR="0" lvl="0" algn="ctr">
              <a:spcBef>
                <a:spcPts val="0"/>
              </a:spcBef>
              <a:spcAft>
                <a:spcPts val="0"/>
              </a:spcAft>
            </a:pPr>
            <a:r>
              <a:rPr lang="en-US" sz="2000" dirty="0">
                <a:solidFill>
                  <a:srgbClr val="C00000"/>
                </a:solidFill>
                <a:latin typeface="Arial" panose="020B0604020202020204" pitchFamily="34" charset="0"/>
                <a:ea typeface="Calibri" panose="020F0502020204030204" pitchFamily="34" charset="0"/>
                <a:cs typeface="Times New Roman" panose="02020603050405020304" pitchFamily="18" charset="0"/>
              </a:rPr>
              <a:t>If Basic Skills AND Conceptual Development</a:t>
            </a:r>
            <a:r>
              <a:rPr lang="en-US" sz="2000"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n-US" sz="2000" dirty="0">
                <a:solidFill>
                  <a:srgbClr val="C00000"/>
                </a:solidFill>
                <a:latin typeface="Arial" panose="020B0604020202020204" pitchFamily="34" charset="0"/>
                <a:ea typeface="Calibri" panose="020F0502020204030204" pitchFamily="34" charset="0"/>
                <a:cs typeface="Times New Roman" panose="02020603050405020304" pitchFamily="18" charset="0"/>
              </a:rPr>
              <a:t>are both important, </a:t>
            </a:r>
          </a:p>
          <a:p>
            <a:pPr marR="0" lvl="0" algn="ctr">
              <a:spcBef>
                <a:spcPts val="0"/>
              </a:spcBef>
              <a:spcAft>
                <a:spcPts val="0"/>
              </a:spcAft>
            </a:pPr>
            <a:r>
              <a:rPr lang="en-US" sz="2000" dirty="0">
                <a:solidFill>
                  <a:srgbClr val="C00000"/>
                </a:solidFill>
                <a:latin typeface="Arial" panose="020B0604020202020204" pitchFamily="34" charset="0"/>
                <a:ea typeface="Calibri" panose="020F0502020204030204" pitchFamily="34" charset="0"/>
                <a:cs typeface="Times New Roman" panose="02020603050405020304" pitchFamily="18" charset="0"/>
              </a:rPr>
              <a:t>how do you pull that off? </a:t>
            </a:r>
            <a:endParaRPr lang="en-US" sz="3200" dirty="0">
              <a:solidFill>
                <a:srgbClr val="C0000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341109D9-75DE-4F24-8D83-7D674B6EAAC2}"/>
              </a:ext>
            </a:extLst>
          </p:cNvPr>
          <p:cNvSpPr/>
          <p:nvPr/>
        </p:nvSpPr>
        <p:spPr>
          <a:xfrm>
            <a:off x="1408898" y="3424103"/>
            <a:ext cx="5297905" cy="769441"/>
          </a:xfrm>
          <a:prstGeom prst="rect">
            <a:avLst/>
          </a:prstGeom>
        </p:spPr>
        <p:txBody>
          <a:bodyPr wrap="square">
            <a:spAutoFit/>
          </a:bodyPr>
          <a:lstStyle/>
          <a:p>
            <a:pPr marR="0" lvl="0" algn="ctr">
              <a:spcBef>
                <a:spcPts val="0"/>
              </a:spcBef>
              <a:spcAft>
                <a:spcPts val="0"/>
              </a:spcAft>
            </a:pPr>
            <a:r>
              <a:rPr lang="en-US" sz="2000" dirty="0">
                <a:solidFill>
                  <a:srgbClr val="00B050"/>
                </a:solidFill>
                <a:latin typeface="Arial" panose="020B0604020202020204" pitchFamily="34" charset="0"/>
                <a:ea typeface="Calibri" panose="020F0502020204030204" pitchFamily="34" charset="0"/>
                <a:cs typeface="Times New Roman" panose="02020603050405020304" pitchFamily="18" charset="0"/>
              </a:rPr>
              <a:t>What’s the right kind of rehearsal/practice and how much is the right amount?</a:t>
            </a:r>
            <a:r>
              <a:rPr lang="en-US" sz="2400"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endParaRPr lang="en-US" sz="2400" dirty="0">
              <a:solidFill>
                <a:srgbClr val="C00000"/>
              </a:solidFill>
              <a:latin typeface="Consolas" panose="020B0609020204030204" pitchFamily="49" charset="0"/>
              <a:ea typeface="Calibri" panose="020F0502020204030204" pitchFamily="34" charset="0"/>
              <a:cs typeface="Times New Roman" panose="02020603050405020304" pitchFamily="18" charset="0"/>
            </a:endParaRPr>
          </a:p>
        </p:txBody>
      </p:sp>
      <p:sp>
        <p:nvSpPr>
          <p:cNvPr id="3" name="Flowchart: Sequential Access Storage 2">
            <a:extLst>
              <a:ext uri="{FF2B5EF4-FFF2-40B4-BE49-F238E27FC236}">
                <a16:creationId xmlns:a16="http://schemas.microsoft.com/office/drawing/2014/main" id="{849CF148-F29F-461B-B84D-0955CE18CA20}"/>
              </a:ext>
            </a:extLst>
          </p:cNvPr>
          <p:cNvSpPr/>
          <p:nvPr/>
        </p:nvSpPr>
        <p:spPr>
          <a:xfrm>
            <a:off x="4814503" y="1536257"/>
            <a:ext cx="3784600" cy="665120"/>
          </a:xfrm>
          <a:prstGeom prst="flowChartMagneticTap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Sequential Access Storage 15">
            <a:extLst>
              <a:ext uri="{FF2B5EF4-FFF2-40B4-BE49-F238E27FC236}">
                <a16:creationId xmlns:a16="http://schemas.microsoft.com/office/drawing/2014/main" id="{E71084A9-971F-4E29-8EB6-FB42636D98F8}"/>
              </a:ext>
            </a:extLst>
          </p:cNvPr>
          <p:cNvSpPr/>
          <p:nvPr/>
        </p:nvSpPr>
        <p:spPr>
          <a:xfrm>
            <a:off x="2826619" y="2163712"/>
            <a:ext cx="3155482" cy="948484"/>
          </a:xfrm>
          <a:prstGeom prst="flowChartMagneticTape">
            <a:avLst/>
          </a:prstGeom>
          <a:noFill/>
          <a:ln>
            <a:solidFill>
              <a:schemeClr val="accent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Sequential Access Storage 16">
            <a:extLst>
              <a:ext uri="{FF2B5EF4-FFF2-40B4-BE49-F238E27FC236}">
                <a16:creationId xmlns:a16="http://schemas.microsoft.com/office/drawing/2014/main" id="{DF84D8B9-051F-4929-A400-5C4C9C651CA3}"/>
              </a:ext>
            </a:extLst>
          </p:cNvPr>
          <p:cNvSpPr/>
          <p:nvPr/>
        </p:nvSpPr>
        <p:spPr>
          <a:xfrm>
            <a:off x="1436972" y="3274770"/>
            <a:ext cx="5192428" cy="998462"/>
          </a:xfrm>
          <a:prstGeom prst="flowChartMagneticTape">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Sequential Access Storage 17">
            <a:extLst>
              <a:ext uri="{FF2B5EF4-FFF2-40B4-BE49-F238E27FC236}">
                <a16:creationId xmlns:a16="http://schemas.microsoft.com/office/drawing/2014/main" id="{4BE2E6DA-97C9-4517-8384-39A3E132E460}"/>
              </a:ext>
            </a:extLst>
          </p:cNvPr>
          <p:cNvSpPr/>
          <p:nvPr/>
        </p:nvSpPr>
        <p:spPr>
          <a:xfrm>
            <a:off x="4714708" y="4631859"/>
            <a:ext cx="4106578" cy="1234625"/>
          </a:xfrm>
          <a:prstGeom prst="flowChartMagneticTap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Sequential Access Storage 18">
            <a:extLst>
              <a:ext uri="{FF2B5EF4-FFF2-40B4-BE49-F238E27FC236}">
                <a16:creationId xmlns:a16="http://schemas.microsoft.com/office/drawing/2014/main" id="{54C31CFC-314F-43F7-A25A-54763276D778}"/>
              </a:ext>
            </a:extLst>
          </p:cNvPr>
          <p:cNvSpPr/>
          <p:nvPr/>
        </p:nvSpPr>
        <p:spPr>
          <a:xfrm>
            <a:off x="1587901" y="5364509"/>
            <a:ext cx="2984099" cy="883891"/>
          </a:xfrm>
          <a:prstGeom prst="flowChartMagneticTape">
            <a:avLst/>
          </a:prstGeom>
          <a:no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7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3" grpId="0" animBg="1"/>
      <p:bldP spid="16"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TABLES</a:t>
            </a:r>
          </a:p>
        </p:txBody>
      </p:sp>
      <p:grpSp>
        <p:nvGrpSpPr>
          <p:cNvPr id="4" name="Group 3"/>
          <p:cNvGrpSpPr/>
          <p:nvPr/>
        </p:nvGrpSpPr>
        <p:grpSpPr>
          <a:xfrm>
            <a:off x="793930" y="1256374"/>
            <a:ext cx="3486855" cy="759157"/>
            <a:chOff x="655115" y="2026272"/>
            <a:chExt cx="3486855" cy="759157"/>
          </a:xfrm>
        </p:grpSpPr>
        <p:sp>
          <p:nvSpPr>
            <p:cNvPr id="8" name="Rounded Rectangle 7"/>
            <p:cNvSpPr/>
            <p:nvPr/>
          </p:nvSpPr>
          <p:spPr>
            <a:xfrm>
              <a:off x="655115" y="2026272"/>
              <a:ext cx="3486855" cy="7591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Verdana"/>
                <a:cs typeface="Verdana"/>
              </a:endParaRPr>
            </a:p>
          </p:txBody>
        </p:sp>
        <p:sp>
          <p:nvSpPr>
            <p:cNvPr id="9" name="TextBox 8"/>
            <p:cNvSpPr txBox="1"/>
            <p:nvPr/>
          </p:nvSpPr>
          <p:spPr>
            <a:xfrm>
              <a:off x="868446" y="2113462"/>
              <a:ext cx="3060192" cy="584776"/>
            </a:xfrm>
            <a:prstGeom prst="rect">
              <a:avLst/>
            </a:prstGeom>
            <a:noFill/>
          </p:spPr>
          <p:txBody>
            <a:bodyPr wrap="square" rtlCol="0" anchor="ctr">
              <a:spAutoFit/>
            </a:bodyPr>
            <a:lstStyle/>
            <a:p>
              <a:pPr algn="ctr"/>
              <a:r>
                <a:rPr lang="en-US" sz="1600" u="sng" dirty="0">
                  <a:solidFill>
                    <a:srgbClr val="FF0000"/>
                  </a:solidFill>
                  <a:latin typeface="Verdana"/>
                  <a:cs typeface="Verdana"/>
                </a:rPr>
                <a:t>SOX ‘R US</a:t>
              </a:r>
            </a:p>
            <a:p>
              <a:pPr algn="ctr"/>
              <a:r>
                <a:rPr lang="en-US" sz="1600" dirty="0">
                  <a:solidFill>
                    <a:srgbClr val="FF0000"/>
                  </a:solidFill>
                  <a:latin typeface="Verdana"/>
                  <a:cs typeface="Verdana"/>
                </a:rPr>
                <a:t>2 pairs for $3.00</a:t>
              </a:r>
            </a:p>
          </p:txBody>
        </p:sp>
      </p:grpSp>
      <p:grpSp>
        <p:nvGrpSpPr>
          <p:cNvPr id="5" name="Group 4"/>
          <p:cNvGrpSpPr/>
          <p:nvPr/>
        </p:nvGrpSpPr>
        <p:grpSpPr>
          <a:xfrm>
            <a:off x="4863215" y="1256374"/>
            <a:ext cx="3486855" cy="769898"/>
            <a:chOff x="4724400" y="2026272"/>
            <a:chExt cx="3486855" cy="769898"/>
          </a:xfrm>
        </p:grpSpPr>
        <p:sp>
          <p:nvSpPr>
            <p:cNvPr id="6" name="Rounded Rectangle 5"/>
            <p:cNvSpPr/>
            <p:nvPr/>
          </p:nvSpPr>
          <p:spPr>
            <a:xfrm>
              <a:off x="4724400" y="2026272"/>
              <a:ext cx="3486855" cy="76989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06600"/>
                </a:solidFill>
                <a:latin typeface="Verdana"/>
                <a:cs typeface="Verdana"/>
              </a:endParaRPr>
            </a:p>
          </p:txBody>
        </p:sp>
        <p:sp>
          <p:nvSpPr>
            <p:cNvPr id="7" name="TextBox 6"/>
            <p:cNvSpPr txBox="1"/>
            <p:nvPr/>
          </p:nvSpPr>
          <p:spPr>
            <a:xfrm>
              <a:off x="4937731" y="2118833"/>
              <a:ext cx="3060192" cy="584776"/>
            </a:xfrm>
            <a:prstGeom prst="rect">
              <a:avLst/>
            </a:prstGeom>
            <a:noFill/>
            <a:ln>
              <a:noFill/>
            </a:ln>
          </p:spPr>
          <p:txBody>
            <a:bodyPr wrap="square" rtlCol="0" anchor="ctr">
              <a:spAutoFit/>
            </a:bodyPr>
            <a:lstStyle/>
            <a:p>
              <a:pPr algn="ctr"/>
              <a:r>
                <a:rPr lang="en-US" sz="1600" u="sng" dirty="0">
                  <a:solidFill>
                    <a:srgbClr val="00B050"/>
                  </a:solidFill>
                  <a:latin typeface="Verdana"/>
                  <a:cs typeface="Verdana"/>
                </a:rPr>
                <a:t>CRAZY SOCKS</a:t>
              </a:r>
            </a:p>
            <a:p>
              <a:pPr algn="ctr"/>
              <a:r>
                <a:rPr lang="en-US" sz="1600" dirty="0">
                  <a:solidFill>
                    <a:srgbClr val="00B050"/>
                  </a:solidFill>
                  <a:latin typeface="Verdana"/>
                  <a:cs typeface="Verdana"/>
                </a:rPr>
                <a:t>5 pairs $6.00</a:t>
              </a:r>
            </a:p>
          </p:txBody>
        </p:sp>
      </p:grpSp>
      <p:graphicFrame>
        <p:nvGraphicFramePr>
          <p:cNvPr id="11" name="Table 10"/>
          <p:cNvGraphicFramePr>
            <a:graphicFrameLocks noGrp="1"/>
          </p:cNvGraphicFramePr>
          <p:nvPr/>
        </p:nvGraphicFramePr>
        <p:xfrm>
          <a:off x="1394357" y="2350131"/>
          <a:ext cx="2286000" cy="1923897"/>
        </p:xfrm>
        <a:graphic>
          <a:graphicData uri="http://schemas.openxmlformats.org/drawingml/2006/table">
            <a:tbl>
              <a:tblPr firstRow="1" bandRow="1">
                <a:tableStyleId>{93296810-A885-4BE3-A3E7-6D5BEEA58F35}</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305701">
                <a:tc gridSpan="2">
                  <a:txBody>
                    <a:bodyPr/>
                    <a:lstStyle/>
                    <a:p>
                      <a:pPr algn="ctr"/>
                      <a:r>
                        <a:rPr lang="en-US" sz="1500" dirty="0"/>
                        <a:t>Sox</a:t>
                      </a:r>
                      <a:r>
                        <a:rPr lang="en-US" sz="1500" baseline="0" dirty="0"/>
                        <a:t> ‘R Us</a:t>
                      </a: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dirty="0"/>
                    </a:p>
                  </a:txBody>
                  <a:tcPr/>
                </a:tc>
                <a:extLst>
                  <a:ext uri="{0D108BD9-81ED-4DB2-BD59-A6C34878D82A}">
                    <a16:rowId xmlns:a16="http://schemas.microsoft.com/office/drawing/2014/main" val="10000"/>
                  </a:ext>
                </a:extLst>
              </a:tr>
              <a:tr h="51898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66404">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500" dirty="0"/>
                    </a:p>
                  </a:txBody>
                  <a:tcPr marL="74141" marR="74141" marT="37070" marB="37070">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sp>
        <p:nvSpPr>
          <p:cNvPr id="14" name="TextBox 13"/>
          <p:cNvSpPr txBox="1"/>
          <p:nvPr/>
        </p:nvSpPr>
        <p:spPr>
          <a:xfrm>
            <a:off x="1457401" y="2664245"/>
            <a:ext cx="1046580" cy="523220"/>
          </a:xfrm>
          <a:prstGeom prst="rect">
            <a:avLst/>
          </a:prstGeom>
          <a:noFill/>
        </p:spPr>
        <p:txBody>
          <a:bodyPr wrap="square" rtlCol="0">
            <a:spAutoFit/>
          </a:bodyPr>
          <a:lstStyle/>
          <a:p>
            <a:pPr algn="ctr"/>
            <a:r>
              <a:rPr lang="en-US" sz="1400" dirty="0"/>
              <a:t># of pairs</a:t>
            </a:r>
          </a:p>
          <a:p>
            <a:pPr algn="ctr"/>
            <a:r>
              <a:rPr lang="en-US" sz="1400" dirty="0"/>
              <a:t>(</a:t>
            </a:r>
            <a:r>
              <a:rPr lang="en-US" sz="1400" i="1" dirty="0"/>
              <a:t>x</a:t>
            </a:r>
            <a:r>
              <a:rPr lang="en-US" sz="1400" dirty="0"/>
              <a:t>)</a:t>
            </a:r>
          </a:p>
        </p:txBody>
      </p:sp>
      <p:sp>
        <p:nvSpPr>
          <p:cNvPr id="15" name="TextBox 14"/>
          <p:cNvSpPr txBox="1"/>
          <p:nvPr/>
        </p:nvSpPr>
        <p:spPr>
          <a:xfrm>
            <a:off x="2575525" y="2672366"/>
            <a:ext cx="1046580" cy="523220"/>
          </a:xfrm>
          <a:prstGeom prst="rect">
            <a:avLst/>
          </a:prstGeom>
          <a:noFill/>
        </p:spPr>
        <p:txBody>
          <a:bodyPr wrap="square" rtlCol="0">
            <a:spAutoFit/>
          </a:bodyPr>
          <a:lstStyle/>
          <a:p>
            <a:pPr algn="ctr"/>
            <a:r>
              <a:rPr lang="en-US" sz="1400" dirty="0"/>
              <a:t>Cost in $</a:t>
            </a:r>
          </a:p>
          <a:p>
            <a:pPr algn="ctr"/>
            <a:r>
              <a:rPr lang="en-US" sz="1400" dirty="0"/>
              <a:t>(</a:t>
            </a:r>
            <a:r>
              <a:rPr lang="en-US" sz="1400" i="1" dirty="0"/>
              <a:t>y</a:t>
            </a:r>
            <a:r>
              <a:rPr lang="en-US" sz="1400" dirty="0"/>
              <a:t>)</a:t>
            </a:r>
          </a:p>
        </p:txBody>
      </p:sp>
      <p:sp>
        <p:nvSpPr>
          <p:cNvPr id="16" name="TextBox 15"/>
          <p:cNvSpPr txBox="1"/>
          <p:nvPr/>
        </p:nvSpPr>
        <p:spPr>
          <a:xfrm>
            <a:off x="1457401" y="3203708"/>
            <a:ext cx="2164704" cy="307777"/>
          </a:xfrm>
          <a:prstGeom prst="rect">
            <a:avLst/>
          </a:prstGeom>
          <a:noFill/>
        </p:spPr>
        <p:txBody>
          <a:bodyPr wrap="square" rtlCol="0">
            <a:spAutoFit/>
          </a:bodyPr>
          <a:lstStyle/>
          <a:p>
            <a:pPr>
              <a:tabLst>
                <a:tab pos="393700" algn="ctr"/>
                <a:tab pos="1538288" algn="ctr"/>
              </a:tabLst>
            </a:pPr>
            <a:r>
              <a:rPr lang="en-US" sz="1400" dirty="0"/>
              <a:t>	2	3</a:t>
            </a:r>
          </a:p>
        </p:txBody>
      </p:sp>
      <p:sp>
        <p:nvSpPr>
          <p:cNvPr id="18" name="TextBox 17"/>
          <p:cNvSpPr txBox="1"/>
          <p:nvPr/>
        </p:nvSpPr>
        <p:spPr>
          <a:xfrm>
            <a:off x="1457401" y="3579751"/>
            <a:ext cx="2164704" cy="307777"/>
          </a:xfrm>
          <a:prstGeom prst="rect">
            <a:avLst/>
          </a:prstGeom>
          <a:noFill/>
        </p:spPr>
        <p:txBody>
          <a:bodyPr wrap="square" rtlCol="0">
            <a:spAutoFit/>
          </a:bodyPr>
          <a:lstStyle/>
          <a:p>
            <a:pPr>
              <a:tabLst>
                <a:tab pos="393700" algn="ctr"/>
                <a:tab pos="1538288" algn="ctr"/>
              </a:tabLst>
            </a:pPr>
            <a:r>
              <a:rPr lang="en-US" sz="1400" dirty="0"/>
              <a:t>	4	6</a:t>
            </a:r>
          </a:p>
        </p:txBody>
      </p:sp>
      <p:sp>
        <p:nvSpPr>
          <p:cNvPr id="19" name="TextBox 18"/>
          <p:cNvSpPr txBox="1"/>
          <p:nvPr/>
        </p:nvSpPr>
        <p:spPr>
          <a:xfrm>
            <a:off x="1457401" y="3941192"/>
            <a:ext cx="2164704" cy="307777"/>
          </a:xfrm>
          <a:prstGeom prst="rect">
            <a:avLst/>
          </a:prstGeom>
          <a:noFill/>
        </p:spPr>
        <p:txBody>
          <a:bodyPr wrap="square" rtlCol="0">
            <a:spAutoFit/>
          </a:bodyPr>
          <a:lstStyle/>
          <a:p>
            <a:pPr>
              <a:tabLst>
                <a:tab pos="393700" algn="ctr"/>
                <a:tab pos="1538288" algn="ctr"/>
              </a:tabLst>
            </a:pPr>
            <a:r>
              <a:rPr lang="en-US" sz="1400" dirty="0">
                <a:solidFill>
                  <a:srgbClr val="FF0000"/>
                </a:solidFill>
              </a:rPr>
              <a:t>	</a:t>
            </a:r>
            <a:r>
              <a:rPr lang="en-US" sz="1400" dirty="0">
                <a:solidFill>
                  <a:srgbClr val="000000"/>
                </a:solidFill>
              </a:rPr>
              <a:t>1</a:t>
            </a:r>
          </a:p>
        </p:txBody>
      </p:sp>
      <p:graphicFrame>
        <p:nvGraphicFramePr>
          <p:cNvPr id="37" name="Table 36"/>
          <p:cNvGraphicFramePr>
            <a:graphicFrameLocks noGrp="1"/>
          </p:cNvGraphicFramePr>
          <p:nvPr/>
        </p:nvGraphicFramePr>
        <p:xfrm>
          <a:off x="5463642" y="2350131"/>
          <a:ext cx="2286000" cy="1923897"/>
        </p:xfrm>
        <a:graphic>
          <a:graphicData uri="http://schemas.openxmlformats.org/drawingml/2006/table">
            <a:tbl>
              <a:tblPr firstRow="1" bandRow="1">
                <a:tableStyleId>{F5AB1C69-6EDB-4FF4-983F-18BD219EF322}</a:tableStyleId>
              </a:tblPr>
              <a:tblGrid>
                <a:gridCol w="11430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tblGrid>
              <a:tr h="305701">
                <a:tc gridSpan="2">
                  <a:txBody>
                    <a:bodyPr/>
                    <a:lstStyle/>
                    <a:p>
                      <a:pPr algn="ctr"/>
                      <a:r>
                        <a:rPr lang="en-US" sz="1500" dirty="0"/>
                        <a:t>Crazy</a:t>
                      </a:r>
                      <a:r>
                        <a:rPr lang="en-US" sz="1500" baseline="0" dirty="0"/>
                        <a:t> Socks</a:t>
                      </a: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solidFill>
                      <a:srgbClr val="50B151"/>
                    </a:solidFill>
                  </a:tcPr>
                </a:tc>
                <a:tc hMerge="1">
                  <a:txBody>
                    <a:bodyPr/>
                    <a:lstStyle/>
                    <a:p>
                      <a:endParaRPr lang="en-US" dirty="0"/>
                    </a:p>
                  </a:txBody>
                  <a:tcPr/>
                </a:tc>
                <a:extLst>
                  <a:ext uri="{0D108BD9-81ED-4DB2-BD59-A6C34878D82A}">
                    <a16:rowId xmlns:a16="http://schemas.microsoft.com/office/drawing/2014/main" val="10000"/>
                  </a:ext>
                </a:extLst>
              </a:tr>
              <a:tr h="51898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1"/>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2"/>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3"/>
                  </a:ext>
                </a:extLst>
              </a:tr>
              <a:tr h="366404">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tc>
                  <a:txBody>
                    <a:bodyPr/>
                    <a:lstStyle/>
                    <a:p>
                      <a:pPr algn="ctr"/>
                      <a:endParaRPr lang="en-US" sz="1500" dirty="0"/>
                    </a:p>
                  </a:txBody>
                  <a:tcPr marL="74141" marR="74141" marT="37070" marB="37070">
                    <a:lnL w="12700" cap="flat" cmpd="sng" algn="ctr">
                      <a:solidFill>
                        <a:srgbClr val="50B151"/>
                      </a:solidFill>
                      <a:prstDash val="solid"/>
                      <a:round/>
                      <a:headEnd type="none" w="med" len="med"/>
                      <a:tailEnd type="none" w="med" len="med"/>
                    </a:lnL>
                    <a:lnR w="12700" cap="flat" cmpd="sng" algn="ctr">
                      <a:solidFill>
                        <a:srgbClr val="50B151"/>
                      </a:solidFill>
                      <a:prstDash val="solid"/>
                      <a:round/>
                      <a:headEnd type="none" w="med" len="med"/>
                      <a:tailEnd type="none" w="med" len="med"/>
                    </a:lnR>
                    <a:lnT w="12700" cap="flat" cmpd="sng" algn="ctr">
                      <a:solidFill>
                        <a:srgbClr val="50B151"/>
                      </a:solidFill>
                      <a:prstDash val="solid"/>
                      <a:round/>
                      <a:headEnd type="none" w="med" len="med"/>
                      <a:tailEnd type="none" w="med" len="med"/>
                    </a:lnT>
                    <a:lnB w="12700" cap="flat" cmpd="sng" algn="ctr">
                      <a:solidFill>
                        <a:srgbClr val="50B15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8" name="TextBox 37"/>
          <p:cNvSpPr txBox="1"/>
          <p:nvPr/>
        </p:nvSpPr>
        <p:spPr>
          <a:xfrm>
            <a:off x="5544630" y="2664248"/>
            <a:ext cx="1046580" cy="523220"/>
          </a:xfrm>
          <a:prstGeom prst="rect">
            <a:avLst/>
          </a:prstGeom>
          <a:noFill/>
        </p:spPr>
        <p:txBody>
          <a:bodyPr wrap="square" rtlCol="0">
            <a:spAutoFit/>
          </a:bodyPr>
          <a:lstStyle/>
          <a:p>
            <a:pPr algn="ctr"/>
            <a:r>
              <a:rPr lang="en-US" sz="1400" dirty="0"/>
              <a:t># of pairs</a:t>
            </a:r>
          </a:p>
          <a:p>
            <a:pPr algn="ctr"/>
            <a:r>
              <a:rPr lang="en-US" sz="1400" dirty="0"/>
              <a:t>(</a:t>
            </a:r>
            <a:r>
              <a:rPr lang="en-US" sz="1400" i="1" dirty="0"/>
              <a:t>x</a:t>
            </a:r>
            <a:r>
              <a:rPr lang="en-US" sz="1400" dirty="0"/>
              <a:t>)</a:t>
            </a:r>
          </a:p>
        </p:txBody>
      </p:sp>
      <p:sp>
        <p:nvSpPr>
          <p:cNvPr id="39" name="TextBox 38"/>
          <p:cNvSpPr txBox="1"/>
          <p:nvPr/>
        </p:nvSpPr>
        <p:spPr>
          <a:xfrm>
            <a:off x="6662754" y="2672369"/>
            <a:ext cx="1046580" cy="523220"/>
          </a:xfrm>
          <a:prstGeom prst="rect">
            <a:avLst/>
          </a:prstGeom>
          <a:noFill/>
        </p:spPr>
        <p:txBody>
          <a:bodyPr wrap="square" rtlCol="0">
            <a:spAutoFit/>
          </a:bodyPr>
          <a:lstStyle/>
          <a:p>
            <a:pPr algn="ctr"/>
            <a:r>
              <a:rPr lang="en-US" sz="1400" dirty="0"/>
              <a:t>Cost in $</a:t>
            </a:r>
          </a:p>
          <a:p>
            <a:pPr algn="ctr"/>
            <a:r>
              <a:rPr lang="en-US" sz="1400" dirty="0"/>
              <a:t>(</a:t>
            </a:r>
            <a:r>
              <a:rPr lang="en-US" sz="1400" i="1" dirty="0"/>
              <a:t>y</a:t>
            </a:r>
            <a:r>
              <a:rPr lang="en-US" sz="1400" dirty="0"/>
              <a:t>)</a:t>
            </a:r>
          </a:p>
        </p:txBody>
      </p:sp>
      <p:sp>
        <p:nvSpPr>
          <p:cNvPr id="40" name="TextBox 39"/>
          <p:cNvSpPr txBox="1"/>
          <p:nvPr/>
        </p:nvSpPr>
        <p:spPr>
          <a:xfrm>
            <a:off x="5544630" y="3203711"/>
            <a:ext cx="2164704" cy="307777"/>
          </a:xfrm>
          <a:prstGeom prst="rect">
            <a:avLst/>
          </a:prstGeom>
          <a:noFill/>
        </p:spPr>
        <p:txBody>
          <a:bodyPr wrap="square" rtlCol="0">
            <a:spAutoFit/>
          </a:bodyPr>
          <a:lstStyle/>
          <a:p>
            <a:pPr>
              <a:tabLst>
                <a:tab pos="393700" algn="ctr"/>
                <a:tab pos="1538288" algn="ctr"/>
              </a:tabLst>
            </a:pPr>
            <a:r>
              <a:rPr lang="en-US" sz="1400" dirty="0"/>
              <a:t>	5	6</a:t>
            </a:r>
          </a:p>
        </p:txBody>
      </p:sp>
      <p:sp>
        <p:nvSpPr>
          <p:cNvPr id="41" name="TextBox 40"/>
          <p:cNvSpPr txBox="1"/>
          <p:nvPr/>
        </p:nvSpPr>
        <p:spPr>
          <a:xfrm>
            <a:off x="5544630" y="3579754"/>
            <a:ext cx="2164704" cy="307777"/>
          </a:xfrm>
          <a:prstGeom prst="rect">
            <a:avLst/>
          </a:prstGeom>
          <a:noFill/>
        </p:spPr>
        <p:txBody>
          <a:bodyPr wrap="square" rtlCol="0">
            <a:spAutoFit/>
          </a:bodyPr>
          <a:lstStyle/>
          <a:p>
            <a:pPr>
              <a:tabLst>
                <a:tab pos="393700" algn="ctr"/>
                <a:tab pos="1538288" algn="ctr"/>
              </a:tabLst>
            </a:pPr>
            <a:r>
              <a:rPr lang="en-US" sz="1400" dirty="0"/>
              <a:t>	10	12</a:t>
            </a:r>
          </a:p>
        </p:txBody>
      </p:sp>
      <p:sp>
        <p:nvSpPr>
          <p:cNvPr id="28" name="TextBox 27"/>
          <p:cNvSpPr txBox="1"/>
          <p:nvPr/>
        </p:nvSpPr>
        <p:spPr>
          <a:xfrm>
            <a:off x="1448015" y="3941192"/>
            <a:ext cx="2164704" cy="307777"/>
          </a:xfrm>
          <a:prstGeom prst="rect">
            <a:avLst/>
          </a:prstGeom>
          <a:noFill/>
        </p:spPr>
        <p:txBody>
          <a:bodyPr wrap="square" rtlCol="0">
            <a:spAutoFit/>
          </a:bodyPr>
          <a:lstStyle/>
          <a:p>
            <a:pPr>
              <a:tabLst>
                <a:tab pos="393700" algn="ctr"/>
                <a:tab pos="1538288" algn="ctr"/>
              </a:tabLst>
            </a:pPr>
            <a:r>
              <a:rPr lang="en-US" sz="1400" dirty="0">
                <a:solidFill>
                  <a:srgbClr val="FF0000"/>
                </a:solidFill>
              </a:rPr>
              <a:t>	1	1.5</a:t>
            </a:r>
          </a:p>
        </p:txBody>
      </p:sp>
      <p:sp>
        <p:nvSpPr>
          <p:cNvPr id="42" name="TextBox 41"/>
          <p:cNvSpPr txBox="1"/>
          <p:nvPr/>
        </p:nvSpPr>
        <p:spPr>
          <a:xfrm>
            <a:off x="5544630" y="3941195"/>
            <a:ext cx="2164704" cy="307777"/>
          </a:xfrm>
          <a:prstGeom prst="rect">
            <a:avLst/>
          </a:prstGeom>
          <a:noFill/>
        </p:spPr>
        <p:txBody>
          <a:bodyPr wrap="square" rtlCol="0">
            <a:spAutoFit/>
          </a:bodyPr>
          <a:lstStyle/>
          <a:p>
            <a:pPr>
              <a:tabLst>
                <a:tab pos="393700" algn="ctr"/>
                <a:tab pos="1538288" algn="ctr"/>
              </a:tabLst>
            </a:pPr>
            <a:r>
              <a:rPr lang="en-US" sz="1400" dirty="0">
                <a:solidFill>
                  <a:srgbClr val="50B151"/>
                </a:solidFill>
              </a:rPr>
              <a:t>	</a:t>
            </a:r>
            <a:r>
              <a:rPr lang="en-US" sz="1400" dirty="0"/>
              <a:t>1</a:t>
            </a:r>
          </a:p>
        </p:txBody>
      </p:sp>
      <p:sp>
        <p:nvSpPr>
          <p:cNvPr id="31" name="TextBox 30"/>
          <p:cNvSpPr txBox="1"/>
          <p:nvPr/>
        </p:nvSpPr>
        <p:spPr>
          <a:xfrm>
            <a:off x="5544630" y="3941192"/>
            <a:ext cx="2164704" cy="307777"/>
          </a:xfrm>
          <a:prstGeom prst="rect">
            <a:avLst/>
          </a:prstGeom>
          <a:noFill/>
        </p:spPr>
        <p:txBody>
          <a:bodyPr wrap="square" rtlCol="0">
            <a:spAutoFit/>
          </a:bodyPr>
          <a:lstStyle/>
          <a:p>
            <a:pPr>
              <a:tabLst>
                <a:tab pos="393700" algn="ctr"/>
                <a:tab pos="1538288" algn="ctr"/>
              </a:tabLst>
            </a:pPr>
            <a:r>
              <a:rPr lang="en-US" sz="1400" dirty="0">
                <a:solidFill>
                  <a:srgbClr val="50B151"/>
                </a:solidFill>
              </a:rPr>
              <a:t>	1	1.2</a:t>
            </a:r>
          </a:p>
        </p:txBody>
      </p:sp>
      <p:sp>
        <p:nvSpPr>
          <p:cNvPr id="32" name="TextBox 31"/>
          <p:cNvSpPr txBox="1"/>
          <p:nvPr/>
        </p:nvSpPr>
        <p:spPr>
          <a:xfrm>
            <a:off x="1658813" y="4504225"/>
            <a:ext cx="1690335" cy="430887"/>
          </a:xfrm>
          <a:prstGeom prst="rect">
            <a:avLst/>
          </a:prstGeom>
          <a:noFill/>
        </p:spPr>
        <p:txBody>
          <a:bodyPr wrap="square" rtlCol="0">
            <a:spAutoFit/>
          </a:bodyPr>
          <a:lstStyle/>
          <a:p>
            <a:r>
              <a:rPr lang="en-US" sz="2200" i="1" dirty="0">
                <a:solidFill>
                  <a:srgbClr val="FF0000"/>
                </a:solidFill>
                <a:latin typeface="Verdana"/>
                <a:cs typeface="Verdana"/>
              </a:rPr>
              <a:t>y</a:t>
            </a:r>
            <a:r>
              <a:rPr lang="en-US" sz="2200" dirty="0">
                <a:solidFill>
                  <a:srgbClr val="FF0000"/>
                </a:solidFill>
                <a:latin typeface="Verdana"/>
                <a:cs typeface="Verdana"/>
              </a:rPr>
              <a:t> = 1.5</a:t>
            </a:r>
            <a:r>
              <a:rPr lang="en-US" sz="2200" i="1" dirty="0">
                <a:solidFill>
                  <a:srgbClr val="FF0000"/>
                </a:solidFill>
                <a:latin typeface="Verdana"/>
                <a:cs typeface="Verdana"/>
              </a:rPr>
              <a:t>x</a:t>
            </a:r>
          </a:p>
        </p:txBody>
      </p:sp>
      <p:sp>
        <p:nvSpPr>
          <p:cNvPr id="33" name="TextBox 32"/>
          <p:cNvSpPr txBox="1"/>
          <p:nvPr/>
        </p:nvSpPr>
        <p:spPr>
          <a:xfrm>
            <a:off x="5783395" y="4504225"/>
            <a:ext cx="1651402" cy="430887"/>
          </a:xfrm>
          <a:prstGeom prst="rect">
            <a:avLst/>
          </a:prstGeom>
          <a:noFill/>
        </p:spPr>
        <p:txBody>
          <a:bodyPr wrap="square" rtlCol="0">
            <a:spAutoFit/>
          </a:bodyPr>
          <a:lstStyle/>
          <a:p>
            <a:r>
              <a:rPr lang="en-US" sz="2200" i="1" dirty="0">
                <a:solidFill>
                  <a:srgbClr val="00B050"/>
                </a:solidFill>
                <a:latin typeface="Verdana"/>
                <a:cs typeface="Verdana"/>
              </a:rPr>
              <a:t>y</a:t>
            </a:r>
            <a:r>
              <a:rPr lang="en-US" sz="2200" dirty="0">
                <a:solidFill>
                  <a:srgbClr val="00B050"/>
                </a:solidFill>
                <a:latin typeface="Verdana"/>
                <a:cs typeface="Verdana"/>
              </a:rPr>
              <a:t> = 1.2</a:t>
            </a:r>
            <a:r>
              <a:rPr lang="en-US" sz="2200" i="1" dirty="0">
                <a:solidFill>
                  <a:srgbClr val="00B050"/>
                </a:solidFill>
                <a:latin typeface="Verdana"/>
                <a:cs typeface="Verdana"/>
              </a:rPr>
              <a:t>x</a:t>
            </a:r>
          </a:p>
        </p:txBody>
      </p:sp>
      <p:grpSp>
        <p:nvGrpSpPr>
          <p:cNvPr id="34" name="Group 33"/>
          <p:cNvGrpSpPr/>
          <p:nvPr/>
        </p:nvGrpSpPr>
        <p:grpSpPr>
          <a:xfrm>
            <a:off x="2933700" y="5047983"/>
            <a:ext cx="3276600" cy="671809"/>
            <a:chOff x="3505200" y="5871866"/>
            <a:chExt cx="3276600" cy="671809"/>
          </a:xfrm>
        </p:grpSpPr>
        <p:sp>
          <p:nvSpPr>
            <p:cNvPr id="35" name="TextBox 34"/>
            <p:cNvSpPr txBox="1"/>
            <p:nvPr/>
          </p:nvSpPr>
          <p:spPr>
            <a:xfrm>
              <a:off x="4524188" y="6174343"/>
              <a:ext cx="1265859" cy="369332"/>
            </a:xfrm>
            <a:prstGeom prst="rect">
              <a:avLst/>
            </a:prstGeom>
            <a:noFill/>
            <a:ln>
              <a:noFill/>
            </a:ln>
          </p:spPr>
          <p:txBody>
            <a:bodyPr wrap="none" rtlCol="0">
              <a:spAutoFit/>
            </a:bodyPr>
            <a:lstStyle/>
            <a:p>
              <a:r>
                <a:rPr lang="en-US" dirty="0">
                  <a:solidFill>
                    <a:srgbClr val="7030A0"/>
                  </a:solidFill>
                  <a:latin typeface="Verdana"/>
                  <a:cs typeface="Verdana"/>
                </a:rPr>
                <a:t>unit rate!</a:t>
              </a:r>
            </a:p>
          </p:txBody>
        </p:sp>
        <p:cxnSp>
          <p:nvCxnSpPr>
            <p:cNvPr id="36" name="Straight Arrow Connector 35"/>
            <p:cNvCxnSpPr/>
            <p:nvPr/>
          </p:nvCxnSpPr>
          <p:spPr>
            <a:xfrm flipH="1" flipV="1">
              <a:off x="3505200" y="5871866"/>
              <a:ext cx="1018988" cy="302477"/>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5943600" y="5871866"/>
              <a:ext cx="838200" cy="302476"/>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793930" y="5790306"/>
            <a:ext cx="7679539" cy="369332"/>
          </a:xfrm>
          <a:prstGeom prst="rect">
            <a:avLst/>
          </a:prstGeom>
          <a:noFill/>
        </p:spPr>
        <p:txBody>
          <a:bodyPr wrap="square" rtlCol="0">
            <a:spAutoFit/>
          </a:bodyPr>
          <a:lstStyle/>
          <a:p>
            <a:r>
              <a:rPr lang="en-US" dirty="0">
                <a:solidFill>
                  <a:srgbClr val="2C2CDC"/>
                </a:solidFill>
                <a:latin typeface="Verdana" panose="020B0604030504040204" pitchFamily="34" charset="0"/>
                <a:ea typeface="Verdana" panose="020B0604030504040204" pitchFamily="34" charset="0"/>
                <a:cs typeface="Verdana" panose="020B0604030504040204" pitchFamily="34" charset="0"/>
              </a:rPr>
              <a:t>What does the coefficient of x represent in the equation?</a:t>
            </a:r>
          </a:p>
        </p:txBody>
      </p:sp>
    </p:spTree>
    <p:extLst>
      <p:ext uri="{BB962C8B-B14F-4D97-AF65-F5344CB8AC3E}">
        <p14:creationId xmlns:p14="http://schemas.microsoft.com/office/powerpoint/2010/main" val="321497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42" grpId="0"/>
      <p:bldP spid="31" grpId="0"/>
      <p:bldP spid="32" grpId="0"/>
      <p:bldP spid="33"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STUDENT PACKETS</a:t>
            </a:r>
          </a:p>
        </p:txBody>
      </p:sp>
      <p:pic>
        <p:nvPicPr>
          <p:cNvPr id="2051" name="Picture 3" descr="C:\Users\user\Dropbox (Personal)\Camera Uploads\2018-08-19 09.47.38.jpg"/>
          <p:cNvPicPr>
            <a:picLocks noChangeAspect="1" noChangeArrowheads="1"/>
          </p:cNvPicPr>
          <p:nvPr/>
        </p:nvPicPr>
        <p:blipFill rotWithShape="1">
          <a:blip r:embed="rId3">
            <a:extLst>
              <a:ext uri="{28A0092B-C50C-407E-A947-70E740481C1C}">
                <a14:useLocalDpi xmlns:a14="http://schemas.microsoft.com/office/drawing/2010/main" val="0"/>
              </a:ext>
            </a:extLst>
          </a:blip>
          <a:srcRect l="8391"/>
          <a:stretch/>
        </p:blipFill>
        <p:spPr bwMode="auto">
          <a:xfrm>
            <a:off x="5068642" y="1161716"/>
            <a:ext cx="3582227" cy="2932764"/>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457200" y="1033320"/>
            <a:ext cx="7244080" cy="4747719"/>
          </a:xfrm>
        </p:spPr>
        <p:txBody>
          <a:bodyPr>
            <a:normAutofit/>
          </a:bodyPr>
          <a:lstStyle/>
          <a:p>
            <a:pPr marL="0" indent="0">
              <a:buNone/>
            </a:pPr>
            <a:r>
              <a:rPr lang="en-US" sz="2200" dirty="0"/>
              <a:t>Every packet includes:</a:t>
            </a:r>
          </a:p>
          <a:p>
            <a:pPr marL="461963" indent="-401638"/>
            <a:endParaRPr lang="en-US" sz="2200" dirty="0">
              <a:solidFill>
                <a:srgbClr val="0000FF"/>
              </a:solidFill>
            </a:endParaRPr>
          </a:p>
          <a:p>
            <a:pPr marL="461963" indent="-401638"/>
            <a:r>
              <a:rPr lang="en-US" sz="2200" dirty="0">
                <a:solidFill>
                  <a:srgbClr val="0000FF"/>
                </a:solidFill>
              </a:rPr>
              <a:t>An opening problem</a:t>
            </a:r>
          </a:p>
          <a:p>
            <a:pPr marL="461963" indent="-401638">
              <a:lnSpc>
                <a:spcPct val="110000"/>
              </a:lnSpc>
            </a:pPr>
            <a:endParaRPr lang="en-US" sz="2200" dirty="0">
              <a:solidFill>
                <a:srgbClr val="00B050"/>
              </a:solidFill>
            </a:endParaRPr>
          </a:p>
          <a:p>
            <a:pPr marL="461963" indent="-401638">
              <a:lnSpc>
                <a:spcPct val="110000"/>
              </a:lnSpc>
            </a:pPr>
            <a:r>
              <a:rPr lang="en-US" sz="2200" dirty="0">
                <a:solidFill>
                  <a:srgbClr val="FF0000"/>
                </a:solidFill>
              </a:rPr>
              <a:t>Attention to vocabulary </a:t>
            </a:r>
          </a:p>
          <a:p>
            <a:pPr marL="461963" indent="-401638">
              <a:lnSpc>
                <a:spcPct val="110000"/>
              </a:lnSpc>
            </a:pPr>
            <a:endParaRPr lang="en-US" sz="2200" dirty="0">
              <a:solidFill>
                <a:srgbClr val="00B050"/>
              </a:solidFill>
            </a:endParaRPr>
          </a:p>
          <a:p>
            <a:pPr marL="461963" indent="-401638">
              <a:lnSpc>
                <a:spcPct val="110000"/>
              </a:lnSpc>
            </a:pPr>
            <a:r>
              <a:rPr lang="en-US" sz="2200" dirty="0">
                <a:solidFill>
                  <a:srgbClr val="00B050"/>
                </a:solidFill>
              </a:rPr>
              <a:t>Three multi-period lessons</a:t>
            </a:r>
          </a:p>
          <a:p>
            <a:pPr marL="461963" indent="-401638">
              <a:lnSpc>
                <a:spcPct val="110000"/>
              </a:lnSpc>
            </a:pPr>
            <a:endParaRPr lang="en-US" sz="2200" dirty="0">
              <a:solidFill>
                <a:srgbClr val="FF0000"/>
              </a:solidFill>
            </a:endParaRPr>
          </a:p>
          <a:p>
            <a:pPr marL="461963" indent="-401638">
              <a:lnSpc>
                <a:spcPct val="110000"/>
              </a:lnSpc>
            </a:pPr>
            <a:r>
              <a:rPr lang="en-US" sz="2200" dirty="0">
                <a:solidFill>
                  <a:schemeClr val="accent6">
                    <a:lumMod val="75000"/>
                  </a:schemeClr>
                </a:solidFill>
              </a:rPr>
              <a:t>Review activities</a:t>
            </a:r>
          </a:p>
          <a:p>
            <a:pPr marL="461963" indent="-401638">
              <a:lnSpc>
                <a:spcPct val="110000"/>
              </a:lnSpc>
            </a:pPr>
            <a:endParaRPr lang="en-US" sz="2200" dirty="0">
              <a:solidFill>
                <a:srgbClr val="7030A0"/>
              </a:solidFill>
            </a:endParaRPr>
          </a:p>
          <a:p>
            <a:pPr marL="461963" indent="-401638">
              <a:lnSpc>
                <a:spcPct val="110000"/>
              </a:lnSpc>
            </a:pPr>
            <a:r>
              <a:rPr lang="en-US" sz="2200" dirty="0">
                <a:solidFill>
                  <a:srgbClr val="7030A0"/>
                </a:solidFill>
              </a:rPr>
              <a:t>Definitions, explanations, and examples</a:t>
            </a:r>
          </a:p>
        </p:txBody>
      </p:sp>
    </p:spTree>
    <p:extLst>
      <p:ext uri="{BB962C8B-B14F-4D97-AF65-F5344CB8AC3E}">
        <p14:creationId xmlns:p14="http://schemas.microsoft.com/office/powerpoint/2010/main" val="4066385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445" y="274638"/>
            <a:ext cx="8229600" cy="685800"/>
          </a:xfrm>
        </p:spPr>
        <p:txBody>
          <a:bodyPr>
            <a:normAutofit/>
          </a:bodyPr>
          <a:lstStyle/>
          <a:p>
            <a:r>
              <a:rPr lang="en-US" sz="2800" dirty="0"/>
              <a:t>TEACHER EDITION</a:t>
            </a:r>
          </a:p>
        </p:txBody>
      </p:sp>
      <p:pic>
        <p:nvPicPr>
          <p:cNvPr id="2052" name="Picture 4" descr="C:\Users\user\Dropbox (Personal)\Camera Uploads\2018-08-19 09.48.1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441" r="14461"/>
          <a:stretch/>
        </p:blipFill>
        <p:spPr bwMode="auto">
          <a:xfrm>
            <a:off x="3915345" y="1056424"/>
            <a:ext cx="4697869" cy="512064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Content Placeholder 2"/>
          <p:cNvSpPr>
            <a:spLocks noGrp="1"/>
          </p:cNvSpPr>
          <p:nvPr>
            <p:ph idx="1"/>
          </p:nvPr>
        </p:nvSpPr>
        <p:spPr>
          <a:xfrm>
            <a:off x="336624" y="830683"/>
            <a:ext cx="3590483" cy="5370847"/>
          </a:xfrm>
        </p:spPr>
        <p:txBody>
          <a:bodyPr>
            <a:noAutofit/>
          </a:bodyPr>
          <a:lstStyle/>
          <a:p>
            <a:pPr>
              <a:lnSpc>
                <a:spcPct val="150000"/>
              </a:lnSpc>
              <a:buNone/>
            </a:pPr>
            <a:r>
              <a:rPr lang="en-US" sz="2400" dirty="0"/>
              <a:t>You’ll find:</a:t>
            </a:r>
          </a:p>
          <a:p>
            <a:pPr>
              <a:lnSpc>
                <a:spcPct val="150000"/>
              </a:lnSpc>
            </a:pPr>
            <a:r>
              <a:rPr lang="en-US" sz="2400" dirty="0">
                <a:solidFill>
                  <a:srgbClr val="0000FF"/>
                </a:solidFill>
              </a:rPr>
              <a:t>Planning dashboard</a:t>
            </a:r>
          </a:p>
          <a:p>
            <a:pPr>
              <a:lnSpc>
                <a:spcPct val="150000"/>
              </a:lnSpc>
            </a:pPr>
            <a:r>
              <a:rPr lang="en-US" sz="2400" dirty="0">
                <a:solidFill>
                  <a:srgbClr val="C00000"/>
                </a:solidFill>
              </a:rPr>
              <a:t>Standards</a:t>
            </a:r>
          </a:p>
          <a:p>
            <a:pPr>
              <a:lnSpc>
                <a:spcPct val="150000"/>
              </a:lnSpc>
            </a:pPr>
            <a:r>
              <a:rPr lang="en-US" sz="2400" dirty="0">
                <a:solidFill>
                  <a:srgbClr val="00B050"/>
                </a:solidFill>
              </a:rPr>
              <a:t>Teaching notes</a:t>
            </a:r>
          </a:p>
          <a:p>
            <a:pPr>
              <a:lnSpc>
                <a:spcPct val="150000"/>
              </a:lnSpc>
            </a:pPr>
            <a:r>
              <a:rPr lang="en-US" sz="2400" dirty="0">
                <a:solidFill>
                  <a:srgbClr val="7030A0"/>
                </a:solidFill>
              </a:rPr>
              <a:t>Tech activities</a:t>
            </a:r>
          </a:p>
          <a:p>
            <a:pPr>
              <a:lnSpc>
                <a:spcPct val="150000"/>
              </a:lnSpc>
            </a:pPr>
            <a:r>
              <a:rPr lang="en-US" sz="2400" dirty="0">
                <a:solidFill>
                  <a:schemeClr val="accent6">
                    <a:lumMod val="75000"/>
                  </a:schemeClr>
                </a:solidFill>
              </a:rPr>
              <a:t>Reproducibles</a:t>
            </a:r>
          </a:p>
          <a:p>
            <a:pPr>
              <a:lnSpc>
                <a:spcPct val="150000"/>
              </a:lnSpc>
            </a:pPr>
            <a:r>
              <a:rPr lang="en-US" sz="2400" dirty="0">
                <a:solidFill>
                  <a:srgbClr val="FF0000"/>
                </a:solidFill>
              </a:rPr>
              <a:t>Answer key</a:t>
            </a:r>
          </a:p>
          <a:p>
            <a:r>
              <a:rPr lang="en-US" sz="2400" dirty="0">
                <a:solidFill>
                  <a:srgbClr val="00B0F0"/>
                </a:solidFill>
              </a:rPr>
              <a:t>Lesson plans with </a:t>
            </a:r>
          </a:p>
          <a:p>
            <a:pPr marL="341313" indent="0">
              <a:buNone/>
            </a:pPr>
            <a:r>
              <a:rPr lang="en-US" sz="2400" dirty="0">
                <a:solidFill>
                  <a:srgbClr val="00B0F0"/>
                </a:solidFill>
              </a:rPr>
              <a:t>slide decks</a:t>
            </a:r>
          </a:p>
        </p:txBody>
      </p:sp>
    </p:spTree>
    <p:extLst>
      <p:ext uri="{BB962C8B-B14F-4D97-AF65-F5344CB8AC3E}">
        <p14:creationId xmlns:p14="http://schemas.microsoft.com/office/powerpoint/2010/main" val="793285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7824158" cy="685800"/>
          </a:xfrm>
        </p:spPr>
        <p:txBody>
          <a:bodyPr>
            <a:noAutofit/>
          </a:bodyPr>
          <a:lstStyle/>
          <a:p>
            <a:r>
              <a:rPr lang="en-US" sz="2700" dirty="0"/>
              <a:t>SKILLS PRACTICE WITH “SKILL BOOSTERS”</a:t>
            </a:r>
          </a:p>
        </p:txBody>
      </p:sp>
      <p:sp>
        <p:nvSpPr>
          <p:cNvPr id="10" name="Slide Number Placeholder 9"/>
          <p:cNvSpPr>
            <a:spLocks noGrp="1"/>
          </p:cNvSpPr>
          <p:nvPr>
            <p:ph type="sldNum" sz="quarter" idx="12"/>
          </p:nvPr>
        </p:nvSpPr>
        <p:spPr/>
        <p:txBody>
          <a:bodyPr/>
          <a:lstStyle/>
          <a:p>
            <a:endParaRPr lang="en-US" dirty="0"/>
          </a:p>
        </p:txBody>
      </p:sp>
      <p:pic>
        <p:nvPicPr>
          <p:cNvPr id="3" name="Picture 2">
            <a:extLst>
              <a:ext uri="{FF2B5EF4-FFF2-40B4-BE49-F238E27FC236}">
                <a16:creationId xmlns:a16="http://schemas.microsoft.com/office/drawing/2014/main" id="{B45AB3EF-B1C8-4BB4-B60C-BF67ACF959A6}"/>
              </a:ext>
            </a:extLst>
          </p:cNvPr>
          <p:cNvPicPr>
            <a:picLocks noChangeAspect="1"/>
          </p:cNvPicPr>
          <p:nvPr/>
        </p:nvPicPr>
        <p:blipFill>
          <a:blip r:embed="rId3"/>
          <a:stretch>
            <a:fillRect/>
          </a:stretch>
        </p:blipFill>
        <p:spPr>
          <a:xfrm>
            <a:off x="3981862" y="1174209"/>
            <a:ext cx="4243928" cy="4873053"/>
          </a:xfrm>
          <a:prstGeom prst="rect">
            <a:avLst/>
          </a:prstGeom>
          <a:ln w="28575">
            <a:solidFill>
              <a:schemeClr val="tx1"/>
            </a:solidFill>
          </a:ln>
        </p:spPr>
      </p:pic>
      <p:sp>
        <p:nvSpPr>
          <p:cNvPr id="4" name="TextBox 3">
            <a:extLst>
              <a:ext uri="{FF2B5EF4-FFF2-40B4-BE49-F238E27FC236}">
                <a16:creationId xmlns:a16="http://schemas.microsoft.com/office/drawing/2014/main" id="{34407205-A93E-42EF-962A-78EFC0746164}"/>
              </a:ext>
            </a:extLst>
          </p:cNvPr>
          <p:cNvSpPr txBox="1"/>
          <p:nvPr/>
        </p:nvSpPr>
        <p:spPr>
          <a:xfrm>
            <a:off x="375385" y="1006157"/>
            <a:ext cx="3493156" cy="3570208"/>
          </a:xfrm>
          <a:prstGeom prst="rect">
            <a:avLst/>
          </a:prstGeom>
          <a:noFill/>
        </p:spPr>
        <p:txBody>
          <a:bodyPr wrap="square" rtlCol="0">
            <a:spAutoFit/>
          </a:bodyPr>
          <a:lstStyle/>
          <a:p>
            <a:pPr algn="ctr"/>
            <a:r>
              <a:rPr lang="en-US" sz="2400" u="sng" dirty="0"/>
              <a:t>Example</a:t>
            </a:r>
          </a:p>
          <a:p>
            <a:pPr algn="ctr"/>
            <a:endParaRPr lang="en-US" sz="1000" dirty="0">
              <a:solidFill>
                <a:srgbClr val="7030A0"/>
              </a:solidFill>
            </a:endParaRPr>
          </a:p>
          <a:p>
            <a:pPr algn="ctr"/>
            <a:r>
              <a:rPr lang="en-US" sz="2400" dirty="0">
                <a:solidFill>
                  <a:srgbClr val="7030A0"/>
                </a:solidFill>
              </a:rPr>
              <a:t>You have 7</a:t>
            </a:r>
            <a:r>
              <a:rPr lang="en-US" sz="2400" baseline="30000" dirty="0">
                <a:solidFill>
                  <a:srgbClr val="7030A0"/>
                </a:solidFill>
              </a:rPr>
              <a:t>th</a:t>
            </a:r>
            <a:r>
              <a:rPr lang="en-US" sz="2400" dirty="0">
                <a:solidFill>
                  <a:srgbClr val="7030A0"/>
                </a:solidFill>
              </a:rPr>
              <a:t> or 8</a:t>
            </a:r>
            <a:r>
              <a:rPr lang="en-US" sz="2400" baseline="30000" dirty="0">
                <a:solidFill>
                  <a:srgbClr val="7030A0"/>
                </a:solidFill>
              </a:rPr>
              <a:t>th</a:t>
            </a:r>
            <a:r>
              <a:rPr lang="en-US" sz="2400" dirty="0">
                <a:solidFill>
                  <a:srgbClr val="7030A0"/>
                </a:solidFill>
              </a:rPr>
              <a:t> graders </a:t>
            </a:r>
          </a:p>
          <a:p>
            <a:pPr algn="ctr"/>
            <a:endParaRPr lang="en-US" sz="2400" dirty="0">
              <a:solidFill>
                <a:srgbClr val="7030A0"/>
              </a:solidFill>
            </a:endParaRPr>
          </a:p>
          <a:p>
            <a:pPr algn="ctr"/>
            <a:r>
              <a:rPr lang="en-US" sz="2400" dirty="0">
                <a:solidFill>
                  <a:srgbClr val="0070C0"/>
                </a:solidFill>
              </a:rPr>
              <a:t>in intervention </a:t>
            </a:r>
          </a:p>
          <a:p>
            <a:pPr algn="ctr"/>
            <a:r>
              <a:rPr lang="en-US" sz="2400" dirty="0">
                <a:solidFill>
                  <a:srgbClr val="0070C0"/>
                </a:solidFill>
              </a:rPr>
              <a:t>you’re concentrating on </a:t>
            </a:r>
          </a:p>
          <a:p>
            <a:pPr algn="ctr"/>
            <a:endParaRPr lang="en-US" sz="2400" dirty="0">
              <a:solidFill>
                <a:srgbClr val="7030A0"/>
              </a:solidFill>
            </a:endParaRPr>
          </a:p>
          <a:p>
            <a:pPr algn="ctr"/>
            <a:r>
              <a:rPr lang="en-US" sz="2400" dirty="0">
                <a:solidFill>
                  <a:schemeClr val="accent3">
                    <a:lumMod val="50000"/>
                  </a:schemeClr>
                </a:solidFill>
              </a:rPr>
              <a:t>integer operations, </a:t>
            </a:r>
          </a:p>
          <a:p>
            <a:pPr algn="ctr"/>
            <a:r>
              <a:rPr lang="en-US" sz="2400" dirty="0">
                <a:solidFill>
                  <a:schemeClr val="accent3">
                    <a:lumMod val="50000"/>
                  </a:schemeClr>
                </a:solidFill>
              </a:rPr>
              <a:t>solving equations, </a:t>
            </a:r>
          </a:p>
          <a:p>
            <a:pPr algn="ctr"/>
            <a:r>
              <a:rPr lang="en-US" sz="2400" dirty="0">
                <a:solidFill>
                  <a:schemeClr val="accent3">
                    <a:lumMod val="50000"/>
                  </a:schemeClr>
                </a:solidFill>
              </a:rPr>
              <a:t>etc. </a:t>
            </a:r>
          </a:p>
        </p:txBody>
      </p:sp>
    </p:spTree>
    <p:extLst>
      <p:ext uri="{BB962C8B-B14F-4D97-AF65-F5344CB8AC3E}">
        <p14:creationId xmlns:p14="http://schemas.microsoft.com/office/powerpoint/2010/main" val="404888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685800"/>
          </a:xfrm>
        </p:spPr>
        <p:txBody>
          <a:bodyPr>
            <a:noAutofit/>
          </a:bodyPr>
          <a:lstStyle/>
          <a:p>
            <a:pPr lvl="0">
              <a:defRPr/>
            </a:pPr>
            <a:r>
              <a:rPr lang="en-US" sz="2800" dirty="0"/>
              <a:t>SKILL BOOSTERS EXAMPLES </a:t>
            </a:r>
          </a:p>
        </p:txBody>
      </p:sp>
      <p:sp>
        <p:nvSpPr>
          <p:cNvPr id="9" name="Slide Number Placeholder 8"/>
          <p:cNvSpPr>
            <a:spLocks noGrp="1"/>
          </p:cNvSpPr>
          <p:nvPr>
            <p:ph type="sldNum" sz="quarter" idx="12"/>
          </p:nvPr>
        </p:nvSpPr>
        <p:spPr/>
        <p:txBody>
          <a:bodyPr/>
          <a:lstStyle/>
          <a:p>
            <a:endParaRPr lang="en-US" dirty="0"/>
          </a:p>
        </p:txBody>
      </p:sp>
      <p:pic>
        <p:nvPicPr>
          <p:cNvPr id="7" name="Picture 6">
            <a:extLst>
              <a:ext uri="{FF2B5EF4-FFF2-40B4-BE49-F238E27FC236}">
                <a16:creationId xmlns:a16="http://schemas.microsoft.com/office/drawing/2014/main" id="{70934538-D22F-4648-876E-83ABA3B7018A}"/>
              </a:ext>
            </a:extLst>
          </p:cNvPr>
          <p:cNvPicPr>
            <a:picLocks noChangeAspect="1"/>
          </p:cNvPicPr>
          <p:nvPr/>
        </p:nvPicPr>
        <p:blipFill>
          <a:blip r:embed="rId3"/>
          <a:stretch>
            <a:fillRect/>
          </a:stretch>
        </p:blipFill>
        <p:spPr>
          <a:xfrm>
            <a:off x="486074" y="1168617"/>
            <a:ext cx="3019425" cy="3038475"/>
          </a:xfrm>
          <a:prstGeom prst="rect">
            <a:avLst/>
          </a:prstGeom>
          <a:ln>
            <a:solidFill>
              <a:srgbClr val="C00000"/>
            </a:solidFill>
          </a:ln>
        </p:spPr>
      </p:pic>
      <p:pic>
        <p:nvPicPr>
          <p:cNvPr id="8" name="Picture 7">
            <a:extLst>
              <a:ext uri="{FF2B5EF4-FFF2-40B4-BE49-F238E27FC236}">
                <a16:creationId xmlns:a16="http://schemas.microsoft.com/office/drawing/2014/main" id="{D7E5F8E6-EAC6-46B3-8CF5-8E699B4E94C3}"/>
              </a:ext>
            </a:extLst>
          </p:cNvPr>
          <p:cNvPicPr>
            <a:picLocks noChangeAspect="1"/>
          </p:cNvPicPr>
          <p:nvPr/>
        </p:nvPicPr>
        <p:blipFill>
          <a:blip r:embed="rId4"/>
          <a:stretch>
            <a:fillRect/>
          </a:stretch>
        </p:blipFill>
        <p:spPr>
          <a:xfrm>
            <a:off x="3206667" y="2146983"/>
            <a:ext cx="2857500" cy="3019425"/>
          </a:xfrm>
          <a:prstGeom prst="rect">
            <a:avLst/>
          </a:prstGeom>
          <a:ln>
            <a:solidFill>
              <a:srgbClr val="FFC000"/>
            </a:solidFill>
          </a:ln>
        </p:spPr>
      </p:pic>
      <p:pic>
        <p:nvPicPr>
          <p:cNvPr id="10" name="Picture 9">
            <a:extLst>
              <a:ext uri="{FF2B5EF4-FFF2-40B4-BE49-F238E27FC236}">
                <a16:creationId xmlns:a16="http://schemas.microsoft.com/office/drawing/2014/main" id="{03F133AA-1895-43F6-AC2B-ACC7C6C94110}"/>
              </a:ext>
            </a:extLst>
          </p:cNvPr>
          <p:cNvPicPr>
            <a:picLocks noChangeAspect="1"/>
          </p:cNvPicPr>
          <p:nvPr/>
        </p:nvPicPr>
        <p:blipFill>
          <a:blip r:embed="rId5"/>
          <a:stretch>
            <a:fillRect/>
          </a:stretch>
        </p:blipFill>
        <p:spPr>
          <a:xfrm>
            <a:off x="5754003" y="2992555"/>
            <a:ext cx="2857500" cy="3028950"/>
          </a:xfrm>
          <a:prstGeom prst="rect">
            <a:avLst/>
          </a:prstGeom>
          <a:ln>
            <a:solidFill>
              <a:srgbClr val="92D050"/>
            </a:solidFill>
          </a:ln>
        </p:spPr>
      </p:pic>
    </p:spTree>
    <p:extLst>
      <p:ext uri="{BB962C8B-B14F-4D97-AF65-F5344CB8AC3E}">
        <p14:creationId xmlns:p14="http://schemas.microsoft.com/office/powerpoint/2010/main" val="46596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Autofit/>
          </a:bodyPr>
          <a:lstStyle/>
          <a:p>
            <a:pPr lvl="0"/>
            <a:r>
              <a:rPr lang="en-US" sz="2800" dirty="0"/>
              <a:t>ALSO AVAILABLE…</a:t>
            </a:r>
          </a:p>
        </p:txBody>
      </p:sp>
      <p:pic>
        <p:nvPicPr>
          <p:cNvPr id="3" name="Picture 2">
            <a:extLst>
              <a:ext uri="{FF2B5EF4-FFF2-40B4-BE49-F238E27FC236}">
                <a16:creationId xmlns:a16="http://schemas.microsoft.com/office/drawing/2014/main" id="{B1A03C52-62BF-457A-9B89-D254CE34B3F9}"/>
              </a:ext>
            </a:extLst>
          </p:cNvPr>
          <p:cNvPicPr>
            <a:picLocks noChangeAspect="1"/>
          </p:cNvPicPr>
          <p:nvPr/>
        </p:nvPicPr>
        <p:blipFill rotWithShape="1">
          <a:blip r:embed="rId3"/>
          <a:srcRect l="17059" t="67779" r="60469" b="15696"/>
          <a:stretch/>
        </p:blipFill>
        <p:spPr>
          <a:xfrm>
            <a:off x="2641188" y="960438"/>
            <a:ext cx="3861623" cy="1597308"/>
          </a:xfrm>
          <a:prstGeom prst="rect">
            <a:avLst/>
          </a:prstGeom>
        </p:spPr>
      </p:pic>
      <p:sp>
        <p:nvSpPr>
          <p:cNvPr id="4" name="TextBox 3">
            <a:extLst>
              <a:ext uri="{FF2B5EF4-FFF2-40B4-BE49-F238E27FC236}">
                <a16:creationId xmlns:a16="http://schemas.microsoft.com/office/drawing/2014/main" id="{67C4E630-09CF-4123-A827-57AE55D03346}"/>
              </a:ext>
            </a:extLst>
          </p:cNvPr>
          <p:cNvSpPr txBox="1"/>
          <p:nvPr/>
        </p:nvSpPr>
        <p:spPr>
          <a:xfrm>
            <a:off x="592469" y="2557746"/>
            <a:ext cx="4097438" cy="2862322"/>
          </a:xfrm>
          <a:prstGeom prst="rect">
            <a:avLst/>
          </a:prstGeom>
          <a:noFill/>
        </p:spPr>
        <p:txBody>
          <a:bodyPr wrap="square" rtlCol="0">
            <a:spAutoFit/>
          </a:bodyPr>
          <a:lstStyle/>
          <a:p>
            <a:pPr marL="285750" indent="-285750">
              <a:buFont typeface="Arial" panose="020B0604020202020204" pitchFamily="34" charset="0"/>
              <a:buChar char="•"/>
            </a:pPr>
            <a:r>
              <a:rPr lang="en-US" sz="2400" dirty="0"/>
              <a:t>Whole Numbers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Fraction Concepts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Fraction Addition and Subtraction</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Fraction Multiplication and Division</a:t>
            </a:r>
          </a:p>
        </p:txBody>
      </p:sp>
      <p:sp>
        <p:nvSpPr>
          <p:cNvPr id="7" name="TextBox 6">
            <a:extLst>
              <a:ext uri="{FF2B5EF4-FFF2-40B4-BE49-F238E27FC236}">
                <a16:creationId xmlns:a16="http://schemas.microsoft.com/office/drawing/2014/main" id="{C2EB2182-9222-4E9E-836A-577BB34CE326}"/>
              </a:ext>
            </a:extLst>
          </p:cNvPr>
          <p:cNvSpPr txBox="1"/>
          <p:nvPr/>
        </p:nvSpPr>
        <p:spPr>
          <a:xfrm>
            <a:off x="2714262" y="5272756"/>
            <a:ext cx="3788549" cy="830997"/>
          </a:xfrm>
          <a:prstGeom prst="rect">
            <a:avLst/>
          </a:prstGeom>
          <a:noFill/>
        </p:spPr>
        <p:txBody>
          <a:bodyPr wrap="square" rtlCol="0">
            <a:spAutoFit/>
          </a:bodyPr>
          <a:lstStyle/>
          <a:p>
            <a:pPr algn="ctr"/>
            <a:r>
              <a:rPr lang="en-US" sz="2400" b="1" dirty="0">
                <a:solidFill>
                  <a:srgbClr val="009999"/>
                </a:solidFill>
              </a:rPr>
              <a:t>A daily routine</a:t>
            </a:r>
          </a:p>
          <a:p>
            <a:pPr algn="ctr"/>
            <a:r>
              <a:rPr lang="en-US" sz="2400" b="1" dirty="0">
                <a:solidFill>
                  <a:srgbClr val="009999"/>
                </a:solidFill>
              </a:rPr>
              <a:t>About 5-10 minutes per day</a:t>
            </a:r>
          </a:p>
        </p:txBody>
      </p:sp>
      <p:sp>
        <p:nvSpPr>
          <p:cNvPr id="9" name="TextBox 8">
            <a:extLst>
              <a:ext uri="{FF2B5EF4-FFF2-40B4-BE49-F238E27FC236}">
                <a16:creationId xmlns:a16="http://schemas.microsoft.com/office/drawing/2014/main" id="{7B2D72C9-6C0A-4379-BA25-E5E2BB740352}"/>
              </a:ext>
            </a:extLst>
          </p:cNvPr>
          <p:cNvSpPr txBox="1"/>
          <p:nvPr/>
        </p:nvSpPr>
        <p:spPr>
          <a:xfrm>
            <a:off x="4689907" y="2569070"/>
            <a:ext cx="4097438"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Decimal and Percent Concepts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Integers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400" dirty="0"/>
              <a:t>Equations</a:t>
            </a:r>
          </a:p>
        </p:txBody>
      </p:sp>
    </p:spTree>
    <p:extLst>
      <p:ext uri="{BB962C8B-B14F-4D97-AF65-F5344CB8AC3E}">
        <p14:creationId xmlns:p14="http://schemas.microsoft.com/office/powerpoint/2010/main" val="3389596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a:t>
            </a:r>
            <a:r>
              <a:rPr lang="en-US" sz="2800" i="1" dirty="0" err="1"/>
              <a:t>MathLinks</a:t>
            </a:r>
            <a:r>
              <a:rPr lang="en-US" sz="2800" i="1" dirty="0"/>
              <a:t>:</a:t>
            </a:r>
            <a:r>
              <a:rPr lang="en-US" sz="2800" dirty="0"/>
              <a:t> ESSENTIALS PROGRAM</a:t>
            </a:r>
          </a:p>
        </p:txBody>
      </p:sp>
      <p:graphicFrame>
        <p:nvGraphicFramePr>
          <p:cNvPr id="4" name="Table 3"/>
          <p:cNvGraphicFramePr>
            <a:graphicFrameLocks noGrp="1"/>
          </p:cNvGraphicFramePr>
          <p:nvPr/>
        </p:nvGraphicFramePr>
        <p:xfrm>
          <a:off x="457199" y="1210263"/>
          <a:ext cx="6217920" cy="4961802"/>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tblGrid>
              <a:tr h="682187">
                <a:tc>
                  <a:txBody>
                    <a:bodyPr/>
                    <a:lstStyle/>
                    <a:p>
                      <a:pPr algn="ctr"/>
                      <a:r>
                        <a:rPr lang="en-US" sz="1700" i="0" dirty="0">
                          <a:latin typeface="Verdana" panose="020B0604030504040204" pitchFamily="34" charset="0"/>
                          <a:ea typeface="Verdana" panose="020B0604030504040204" pitchFamily="34" charset="0"/>
                          <a:cs typeface="Verdana" panose="020B0604030504040204" pitchFamily="34" charset="0"/>
                        </a:rPr>
                        <a:t>Modules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1</a:t>
                      </a:r>
                    </a:p>
                    <a:p>
                      <a:pPr algn="ct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extLst>
                  <a:ext uri="{0D108BD9-81ED-4DB2-BD59-A6C34878D82A}">
                    <a16:rowId xmlns:a16="http://schemas.microsoft.com/office/drawing/2014/main" val="10000"/>
                  </a:ext>
                </a:extLst>
              </a:tr>
              <a:tr h="682187">
                <a:tc>
                  <a:txBody>
                    <a:bodyPr/>
                    <a:lstStyle/>
                    <a:p>
                      <a:r>
                        <a:rPr lang="en-US" sz="1700" b="1" dirty="0">
                          <a:latin typeface="Verdana" panose="020B0604030504040204" pitchFamily="34" charset="0"/>
                          <a:ea typeface="Verdana" panose="020B0604030504040204" pitchFamily="34" charset="0"/>
                          <a:cs typeface="Verdana" panose="020B0604030504040204" pitchFamily="34" charset="0"/>
                        </a:rPr>
                        <a:t>Number Base 10</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4-6</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4-5</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5</a:t>
                      </a:r>
                      <a:r>
                        <a:rPr lang="en-US" sz="1700" b="1" baseline="0" dirty="0">
                          <a:solidFill>
                            <a:schemeClr val="tx1"/>
                          </a:solidFill>
                          <a:latin typeface="Verdana" panose="020B0604030504040204" pitchFamily="34" charset="0"/>
                          <a:ea typeface="Verdana" panose="020B0604030504040204" pitchFamily="34" charset="0"/>
                          <a:cs typeface="Verdana" panose="020B0604030504040204" pitchFamily="34" charset="0"/>
                        </a:rPr>
                        <a:t>-6</a:t>
                      </a:r>
                      <a:endPar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2126198990"/>
                  </a:ext>
                </a:extLst>
              </a:tr>
              <a:tr h="682187">
                <a:tc>
                  <a:txBody>
                    <a:bodyPr/>
                    <a:lstStyle/>
                    <a:p>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Fractions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3-</a:t>
                      </a:r>
                      <a:r>
                        <a:rPr lang="en-US" sz="1700" b="1" baseline="0" dirty="0">
                          <a:solidFill>
                            <a:srgbClr val="FF0000"/>
                          </a:solidFill>
                          <a:latin typeface="Verdana" panose="020B0604030504040204" pitchFamily="34" charset="0"/>
                          <a:ea typeface="Verdana" panose="020B0604030504040204" pitchFamily="34" charset="0"/>
                          <a:cs typeface="Verdana" panose="020B0604030504040204" pitchFamily="34" charset="0"/>
                        </a:rPr>
                        <a:t>4</a:t>
                      </a:r>
                      <a:endPar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4-5</a:t>
                      </a: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5</a:t>
                      </a:r>
                      <a:r>
                        <a:rPr lang="en-US" sz="1700" b="1" baseline="0" dirty="0">
                          <a:solidFill>
                            <a:srgbClr val="FF0000"/>
                          </a:solidFill>
                          <a:latin typeface="Verdana" panose="020B0604030504040204" pitchFamily="34" charset="0"/>
                          <a:ea typeface="Verdana" panose="020B0604030504040204" pitchFamily="34" charset="0"/>
                          <a:cs typeface="Verdana" panose="020B0604030504040204" pitchFamily="34" charset="0"/>
                        </a:rPr>
                        <a:t>-6</a:t>
                      </a:r>
                      <a:endPar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1"/>
                  </a:ext>
                </a:extLst>
              </a:tr>
              <a:tr h="682187">
                <a:tc>
                  <a:txBody>
                    <a:bodyPr/>
                    <a:lstStyle/>
                    <a:p>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Proportional Reasoning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6-7</a:t>
                      </a: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7</a:t>
                      </a:r>
                    </a:p>
                  </a:txBody>
                  <a:tcPr anchor="ctr"/>
                </a:tc>
                <a:extLst>
                  <a:ext uri="{0D108BD9-81ED-4DB2-BD59-A6C34878D82A}">
                    <a16:rowId xmlns:a16="http://schemas.microsoft.com/office/drawing/2014/main" val="10002"/>
                  </a:ext>
                </a:extLst>
              </a:tr>
              <a:tr h="682187">
                <a:tc>
                  <a:txBody>
                    <a:bodyPr/>
                    <a:lstStyle/>
                    <a:p>
                      <a:r>
                        <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Integers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700" b="1" baseline="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7</a:t>
                      </a:r>
                      <a:endPar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baseline="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7</a:t>
                      </a:r>
                      <a:endPar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3"/>
                  </a:ext>
                </a:extLst>
              </a:tr>
              <a:tr h="682187">
                <a:tc>
                  <a:txBody>
                    <a:bodyPr/>
                    <a:lstStyle/>
                    <a:p>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Expressions &amp;</a:t>
                      </a:r>
                      <a:r>
                        <a:rPr lang="en-US" sz="1700" b="1" baseline="0" dirty="0">
                          <a:solidFill>
                            <a:srgbClr val="00B050"/>
                          </a:solidFill>
                          <a:latin typeface="Verdana" panose="020B0604030504040204" pitchFamily="34" charset="0"/>
                          <a:ea typeface="Verdana" panose="020B0604030504040204" pitchFamily="34" charset="0"/>
                          <a:cs typeface="Verdana" panose="020B0604030504040204" pitchFamily="34" charset="0"/>
                        </a:rPr>
                        <a:t> </a:t>
                      </a: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Equations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8</a:t>
                      </a:r>
                    </a:p>
                  </a:txBody>
                  <a:tcPr anchor="ctr"/>
                </a:tc>
                <a:extLst>
                  <a:ext uri="{0D108BD9-81ED-4DB2-BD59-A6C34878D82A}">
                    <a16:rowId xmlns:a16="http://schemas.microsoft.com/office/drawing/2014/main" val="10004"/>
                  </a:ext>
                </a:extLst>
              </a:tr>
              <a:tr h="682187">
                <a:tc>
                  <a:txBody>
                    <a:bodyPr/>
                    <a:lstStyle/>
                    <a:p>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Functions</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501D5ABD-10D4-407F-88FE-6B84EBF6A367}"/>
              </a:ext>
            </a:extLst>
          </p:cNvPr>
          <p:cNvGrpSpPr/>
          <p:nvPr/>
        </p:nvGrpSpPr>
        <p:grpSpPr>
          <a:xfrm>
            <a:off x="6682612" y="2127182"/>
            <a:ext cx="2105305" cy="1325880"/>
            <a:chOff x="6682612" y="1925052"/>
            <a:chExt cx="2105305" cy="1325880"/>
          </a:xfrm>
        </p:grpSpPr>
        <p:sp>
          <p:nvSpPr>
            <p:cNvPr id="18" name="TextBox 17">
              <a:extLst>
                <a:ext uri="{FF2B5EF4-FFF2-40B4-BE49-F238E27FC236}">
                  <a16:creationId xmlns:a16="http://schemas.microsoft.com/office/drawing/2014/main" id="{8906FA49-617A-4122-90FF-817018DA2DF7}"/>
                </a:ext>
              </a:extLst>
            </p:cNvPr>
            <p:cNvSpPr txBox="1"/>
            <p:nvPr/>
          </p:nvSpPr>
          <p:spPr>
            <a:xfrm>
              <a:off x="6959117" y="2132990"/>
              <a:ext cx="1828800" cy="923330"/>
            </a:xfrm>
            <a:prstGeom prst="rect">
              <a:avLst/>
            </a:prstGeom>
            <a:solidFill>
              <a:srgbClr val="FFFF00"/>
            </a:solidFill>
            <a:ln>
              <a:solidFill>
                <a:schemeClr val="tx1"/>
              </a:solidFill>
            </a:ln>
          </p:spPr>
          <p:txBody>
            <a:bodyPr wrap="square" rtlCol="0">
              <a:spAutoFit/>
            </a:bodyPr>
            <a:lstStyle/>
            <a:p>
              <a:pPr algn="ctr"/>
              <a:r>
                <a:rPr lang="en-US" dirty="0">
                  <a:latin typeface="Verdana" panose="020B0604030504040204" pitchFamily="34" charset="0"/>
                  <a:ea typeface="Verdana" panose="020B0604030504040204" pitchFamily="34" charset="0"/>
                </a:rPr>
                <a:t>Grade 4-6  </a:t>
              </a:r>
            </a:p>
            <a:p>
              <a:pPr algn="ctr"/>
              <a:r>
                <a:rPr lang="en-US" dirty="0">
                  <a:latin typeface="Verdana" panose="020B0604030504040204" pitchFamily="34" charset="0"/>
                  <a:ea typeface="Verdana" panose="020B0604030504040204" pitchFamily="34" charset="0"/>
                </a:rPr>
                <a:t>Foundational work</a:t>
              </a:r>
            </a:p>
          </p:txBody>
        </p:sp>
        <p:sp>
          <p:nvSpPr>
            <p:cNvPr id="16" name="Right Brace 15">
              <a:extLst>
                <a:ext uri="{FF2B5EF4-FFF2-40B4-BE49-F238E27FC236}">
                  <a16:creationId xmlns:a16="http://schemas.microsoft.com/office/drawing/2014/main" id="{A73053F2-F631-4499-B89A-112A8B0D7CFA}"/>
                </a:ext>
              </a:extLst>
            </p:cNvPr>
            <p:cNvSpPr/>
            <p:nvPr/>
          </p:nvSpPr>
          <p:spPr>
            <a:xfrm>
              <a:off x="6682612" y="1925052"/>
              <a:ext cx="274320" cy="1325880"/>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A64E2FD-6B35-486A-A148-29E49F1388BA}"/>
              </a:ext>
            </a:extLst>
          </p:cNvPr>
          <p:cNvGrpSpPr/>
          <p:nvPr/>
        </p:nvGrpSpPr>
        <p:grpSpPr>
          <a:xfrm>
            <a:off x="6688227" y="3472645"/>
            <a:ext cx="2104998" cy="2697480"/>
            <a:chOff x="6688227" y="3270515"/>
            <a:chExt cx="2104998" cy="2697480"/>
          </a:xfrm>
        </p:grpSpPr>
        <p:sp>
          <p:nvSpPr>
            <p:cNvPr id="17" name="TextBox 16">
              <a:extLst>
                <a:ext uri="{FF2B5EF4-FFF2-40B4-BE49-F238E27FC236}">
                  <a16:creationId xmlns:a16="http://schemas.microsoft.com/office/drawing/2014/main" id="{3A0D696E-D921-4251-84D8-6A20C9972C5D}"/>
                </a:ext>
              </a:extLst>
            </p:cNvPr>
            <p:cNvSpPr txBox="1"/>
            <p:nvPr/>
          </p:nvSpPr>
          <p:spPr>
            <a:xfrm>
              <a:off x="6964425" y="4211353"/>
              <a:ext cx="1828800" cy="646331"/>
            </a:xfrm>
            <a:prstGeom prst="rect">
              <a:avLst/>
            </a:prstGeom>
            <a:solidFill>
              <a:srgbClr val="FFFF00"/>
            </a:solidFill>
            <a:ln>
              <a:solidFill>
                <a:schemeClr val="tx1"/>
              </a:solidFill>
            </a:ln>
          </p:spPr>
          <p:txBody>
            <a:bodyPr wrap="square" rtlCol="0">
              <a:spAutoFit/>
            </a:bodyPr>
            <a:lstStyle/>
            <a:p>
              <a:pPr algn="ctr"/>
              <a:r>
                <a:rPr lang="en-US" dirty="0">
                  <a:latin typeface="Verdana" panose="020B0604030504040204" pitchFamily="34" charset="0"/>
                  <a:ea typeface="Verdana" panose="020B0604030504040204" pitchFamily="34" charset="0"/>
                </a:rPr>
                <a:t>Grade 6-8  </a:t>
              </a:r>
            </a:p>
            <a:p>
              <a:pPr algn="ctr"/>
              <a:r>
                <a:rPr lang="en-US" dirty="0">
                  <a:latin typeface="Verdana" panose="020B0604030504040204" pitchFamily="34" charset="0"/>
                  <a:ea typeface="Verdana" panose="020B0604030504040204" pitchFamily="34" charset="0"/>
                </a:rPr>
                <a:t>Major work</a:t>
              </a:r>
            </a:p>
          </p:txBody>
        </p:sp>
        <p:sp>
          <p:nvSpPr>
            <p:cNvPr id="21" name="Right Brace 20">
              <a:extLst>
                <a:ext uri="{FF2B5EF4-FFF2-40B4-BE49-F238E27FC236}">
                  <a16:creationId xmlns:a16="http://schemas.microsoft.com/office/drawing/2014/main" id="{F0F71CB2-5136-46B5-B7E1-A6B651A7E34F}"/>
                </a:ext>
              </a:extLst>
            </p:cNvPr>
            <p:cNvSpPr/>
            <p:nvPr/>
          </p:nvSpPr>
          <p:spPr>
            <a:xfrm>
              <a:off x="6688227" y="3270515"/>
              <a:ext cx="274320" cy="2697480"/>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267826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35F910-1762-4257-83F2-10B2AEFCAF03}"/>
              </a:ext>
            </a:extLst>
          </p:cNvPr>
          <p:cNvPicPr>
            <a:picLocks noChangeAspect="1"/>
          </p:cNvPicPr>
          <p:nvPr/>
        </p:nvPicPr>
        <p:blipFill>
          <a:blip r:embed="rId3"/>
          <a:stretch>
            <a:fillRect/>
          </a:stretch>
        </p:blipFill>
        <p:spPr>
          <a:xfrm>
            <a:off x="269511" y="1519284"/>
            <a:ext cx="8575760" cy="594360"/>
          </a:xfrm>
          <a:prstGeom prst="rect">
            <a:avLst/>
          </a:prstGeom>
        </p:spPr>
      </p:pic>
      <p:pic>
        <p:nvPicPr>
          <p:cNvPr id="11" name="Picture 10">
            <a:extLst>
              <a:ext uri="{FF2B5EF4-FFF2-40B4-BE49-F238E27FC236}">
                <a16:creationId xmlns:a16="http://schemas.microsoft.com/office/drawing/2014/main" id="{20ACFAAF-D5E9-4095-9973-8929798FAED2}"/>
              </a:ext>
            </a:extLst>
          </p:cNvPr>
          <p:cNvPicPr>
            <a:picLocks noChangeAspect="1"/>
          </p:cNvPicPr>
          <p:nvPr/>
        </p:nvPicPr>
        <p:blipFill>
          <a:blip r:embed="rId4"/>
          <a:stretch>
            <a:fillRect/>
          </a:stretch>
        </p:blipFill>
        <p:spPr>
          <a:xfrm>
            <a:off x="777026" y="4405551"/>
            <a:ext cx="7419704" cy="822960"/>
          </a:xfrm>
          <a:prstGeom prst="rect">
            <a:avLst/>
          </a:prstGeom>
        </p:spPr>
      </p:pic>
      <p:pic>
        <p:nvPicPr>
          <p:cNvPr id="10" name="Picture 9">
            <a:extLst>
              <a:ext uri="{FF2B5EF4-FFF2-40B4-BE49-F238E27FC236}">
                <a16:creationId xmlns:a16="http://schemas.microsoft.com/office/drawing/2014/main" id="{724B2068-E62A-4EEE-AEE0-D3BD32DF5A80}"/>
              </a:ext>
            </a:extLst>
          </p:cNvPr>
          <p:cNvPicPr>
            <a:picLocks noChangeAspect="1"/>
          </p:cNvPicPr>
          <p:nvPr/>
        </p:nvPicPr>
        <p:blipFill>
          <a:blip r:embed="rId5"/>
          <a:stretch>
            <a:fillRect/>
          </a:stretch>
        </p:blipFill>
        <p:spPr>
          <a:xfrm>
            <a:off x="641655" y="2176733"/>
            <a:ext cx="8045145" cy="1645920"/>
          </a:xfrm>
          <a:prstGeom prst="rect">
            <a:avLst/>
          </a:prstGeom>
        </p:spPr>
      </p:pic>
      <p:sp>
        <p:nvSpPr>
          <p:cNvPr id="2" name="Title 1">
            <a:extLst>
              <a:ext uri="{FF2B5EF4-FFF2-40B4-BE49-F238E27FC236}">
                <a16:creationId xmlns:a16="http://schemas.microsoft.com/office/drawing/2014/main" id="{853F1018-C04A-49BA-BAAA-A240F04D4952}"/>
              </a:ext>
            </a:extLst>
          </p:cNvPr>
          <p:cNvSpPr>
            <a:spLocks noGrp="1"/>
          </p:cNvSpPr>
          <p:nvPr>
            <p:ph type="title"/>
          </p:nvPr>
        </p:nvSpPr>
        <p:spPr/>
        <p:txBody>
          <a:bodyPr>
            <a:normAutofit/>
          </a:bodyPr>
          <a:lstStyle/>
          <a:p>
            <a:r>
              <a:rPr lang="en-US" sz="2800" dirty="0"/>
              <a:t>CHECK OUT THE PROGRAM</a:t>
            </a:r>
          </a:p>
        </p:txBody>
      </p:sp>
      <p:sp>
        <p:nvSpPr>
          <p:cNvPr id="4" name="TextBox 3">
            <a:extLst>
              <a:ext uri="{FF2B5EF4-FFF2-40B4-BE49-F238E27FC236}">
                <a16:creationId xmlns:a16="http://schemas.microsoft.com/office/drawing/2014/main" id="{E9FF265C-1B21-4373-9BA7-25F26898A802}"/>
              </a:ext>
            </a:extLst>
          </p:cNvPr>
          <p:cNvSpPr txBox="1"/>
          <p:nvPr/>
        </p:nvSpPr>
        <p:spPr>
          <a:xfrm>
            <a:off x="2401746" y="1019729"/>
            <a:ext cx="4340507" cy="461665"/>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hlinkClick r:id="rId6"/>
              </a:rPr>
              <a:t>www.mathandteaching.org</a:t>
            </a:r>
            <a:endParaRPr lang="en-US" sz="2400" dirty="0">
              <a:latin typeface="Verdana" panose="020B0604030504040204" pitchFamily="34" charset="0"/>
              <a:ea typeface="Verdana" panose="020B0604030504040204" pitchFamily="34" charset="0"/>
            </a:endParaRPr>
          </a:p>
        </p:txBody>
      </p:sp>
      <p:grpSp>
        <p:nvGrpSpPr>
          <p:cNvPr id="15" name="Group 14">
            <a:extLst>
              <a:ext uri="{FF2B5EF4-FFF2-40B4-BE49-F238E27FC236}">
                <a16:creationId xmlns:a16="http://schemas.microsoft.com/office/drawing/2014/main" id="{AB22DCBC-0566-4299-B223-3570FE5B9D87}"/>
              </a:ext>
            </a:extLst>
          </p:cNvPr>
          <p:cNvGrpSpPr/>
          <p:nvPr/>
        </p:nvGrpSpPr>
        <p:grpSpPr>
          <a:xfrm>
            <a:off x="2750183" y="1660133"/>
            <a:ext cx="2570771" cy="2356296"/>
            <a:chOff x="2750183" y="1660133"/>
            <a:chExt cx="2570771" cy="2356296"/>
          </a:xfrm>
        </p:grpSpPr>
        <p:sp>
          <p:nvSpPr>
            <p:cNvPr id="7" name="Oval 6">
              <a:extLst>
                <a:ext uri="{FF2B5EF4-FFF2-40B4-BE49-F238E27FC236}">
                  <a16:creationId xmlns:a16="http://schemas.microsoft.com/office/drawing/2014/main" id="{8B711AEB-BCF6-4AEF-8E52-FDD9684FB2EB}"/>
                </a:ext>
              </a:extLst>
            </p:cNvPr>
            <p:cNvSpPr/>
            <p:nvPr/>
          </p:nvSpPr>
          <p:spPr>
            <a:xfrm>
              <a:off x="3752506" y="1660133"/>
              <a:ext cx="954248" cy="45228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91B8AC25-04B3-4449-B431-4AABAF778DCD}"/>
                </a:ext>
              </a:extLst>
            </p:cNvPr>
            <p:cNvPicPr>
              <a:picLocks noChangeAspect="1"/>
            </p:cNvPicPr>
            <p:nvPr/>
          </p:nvPicPr>
          <p:blipFill>
            <a:blip r:embed="rId7"/>
            <a:stretch>
              <a:fillRect/>
            </a:stretch>
          </p:blipFill>
          <p:spPr>
            <a:xfrm>
              <a:off x="2750183" y="2141909"/>
              <a:ext cx="2570771" cy="1874520"/>
            </a:xfrm>
            <a:prstGeom prst="rect">
              <a:avLst/>
            </a:prstGeom>
          </p:spPr>
        </p:pic>
      </p:grpSp>
      <p:grpSp>
        <p:nvGrpSpPr>
          <p:cNvPr id="16" name="Group 15">
            <a:extLst>
              <a:ext uri="{FF2B5EF4-FFF2-40B4-BE49-F238E27FC236}">
                <a16:creationId xmlns:a16="http://schemas.microsoft.com/office/drawing/2014/main" id="{7DA8F693-6ACA-4B17-BEF2-A7C991637FBF}"/>
              </a:ext>
            </a:extLst>
          </p:cNvPr>
          <p:cNvGrpSpPr/>
          <p:nvPr/>
        </p:nvGrpSpPr>
        <p:grpSpPr>
          <a:xfrm>
            <a:off x="2775265" y="2064292"/>
            <a:ext cx="4550335" cy="2606040"/>
            <a:chOff x="2775265" y="2064292"/>
            <a:chExt cx="4550335" cy="2606040"/>
          </a:xfrm>
        </p:grpSpPr>
        <p:pic>
          <p:nvPicPr>
            <p:cNvPr id="13" name="Picture 12">
              <a:extLst>
                <a:ext uri="{FF2B5EF4-FFF2-40B4-BE49-F238E27FC236}">
                  <a16:creationId xmlns:a16="http://schemas.microsoft.com/office/drawing/2014/main" id="{79B6B671-55E2-4189-A969-7F6B319F4D4B}"/>
                </a:ext>
              </a:extLst>
            </p:cNvPr>
            <p:cNvPicPr>
              <a:picLocks noChangeAspect="1"/>
            </p:cNvPicPr>
            <p:nvPr/>
          </p:nvPicPr>
          <p:blipFill>
            <a:blip r:embed="rId8"/>
            <a:stretch>
              <a:fillRect/>
            </a:stretch>
          </p:blipFill>
          <p:spPr>
            <a:xfrm>
              <a:off x="5320954" y="2064292"/>
              <a:ext cx="2004646" cy="2606040"/>
            </a:xfrm>
            <a:prstGeom prst="rect">
              <a:avLst/>
            </a:prstGeom>
          </p:spPr>
        </p:pic>
        <p:sp>
          <p:nvSpPr>
            <p:cNvPr id="8" name="Oval 7">
              <a:extLst>
                <a:ext uri="{FF2B5EF4-FFF2-40B4-BE49-F238E27FC236}">
                  <a16:creationId xmlns:a16="http://schemas.microsoft.com/office/drawing/2014/main" id="{FC11DA11-80B2-4927-84EA-9C9421DD2BA4}"/>
                </a:ext>
              </a:extLst>
            </p:cNvPr>
            <p:cNvSpPr/>
            <p:nvPr/>
          </p:nvSpPr>
          <p:spPr>
            <a:xfrm>
              <a:off x="2775265" y="2442574"/>
              <a:ext cx="1790700" cy="4572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 name="Oval 13">
            <a:extLst>
              <a:ext uri="{FF2B5EF4-FFF2-40B4-BE49-F238E27FC236}">
                <a16:creationId xmlns:a16="http://schemas.microsoft.com/office/drawing/2014/main" id="{3C40592A-66E5-4BB3-BECB-9728C5946EC1}"/>
              </a:ext>
            </a:extLst>
          </p:cNvPr>
          <p:cNvSpPr/>
          <p:nvPr/>
        </p:nvSpPr>
        <p:spPr>
          <a:xfrm>
            <a:off x="5274854" y="1968649"/>
            <a:ext cx="2012295" cy="9144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12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B57C-3B04-42D4-B43C-1FCBA245D428}"/>
              </a:ext>
            </a:extLst>
          </p:cNvPr>
          <p:cNvSpPr>
            <a:spLocks noGrp="1"/>
          </p:cNvSpPr>
          <p:nvPr>
            <p:ph type="title"/>
          </p:nvPr>
        </p:nvSpPr>
        <p:spPr/>
        <p:txBody>
          <a:bodyPr>
            <a:normAutofit/>
          </a:bodyPr>
          <a:lstStyle/>
          <a:p>
            <a:r>
              <a:rPr lang="en-US" sz="2800" dirty="0"/>
              <a:t>THE TEACHER PORTAL</a:t>
            </a:r>
          </a:p>
        </p:txBody>
      </p:sp>
      <p:pic>
        <p:nvPicPr>
          <p:cNvPr id="11" name="Picture 10">
            <a:extLst>
              <a:ext uri="{FF2B5EF4-FFF2-40B4-BE49-F238E27FC236}">
                <a16:creationId xmlns:a16="http://schemas.microsoft.com/office/drawing/2014/main" id="{160DA473-D866-48E8-B700-B46CB6476EAA}"/>
              </a:ext>
            </a:extLst>
          </p:cNvPr>
          <p:cNvPicPr>
            <a:picLocks noChangeAspect="1"/>
          </p:cNvPicPr>
          <p:nvPr/>
        </p:nvPicPr>
        <p:blipFill>
          <a:blip r:embed="rId3"/>
          <a:stretch>
            <a:fillRect/>
          </a:stretch>
        </p:blipFill>
        <p:spPr>
          <a:xfrm>
            <a:off x="2628446" y="1190027"/>
            <a:ext cx="3765906" cy="1280160"/>
          </a:xfrm>
          <a:prstGeom prst="rect">
            <a:avLst/>
          </a:prstGeom>
        </p:spPr>
      </p:pic>
      <p:grpSp>
        <p:nvGrpSpPr>
          <p:cNvPr id="13" name="Group 12">
            <a:extLst>
              <a:ext uri="{FF2B5EF4-FFF2-40B4-BE49-F238E27FC236}">
                <a16:creationId xmlns:a16="http://schemas.microsoft.com/office/drawing/2014/main" id="{D0CA2A11-3C90-406B-B045-1FD66ABE5F0B}"/>
              </a:ext>
            </a:extLst>
          </p:cNvPr>
          <p:cNvGrpSpPr/>
          <p:nvPr/>
        </p:nvGrpSpPr>
        <p:grpSpPr>
          <a:xfrm>
            <a:off x="1723122" y="4954526"/>
            <a:ext cx="5457324" cy="1542393"/>
            <a:chOff x="1569118" y="4896776"/>
            <a:chExt cx="5457324" cy="1542393"/>
          </a:xfrm>
        </p:grpSpPr>
        <p:pic>
          <p:nvPicPr>
            <p:cNvPr id="6" name="Picture 5">
              <a:extLst>
                <a:ext uri="{FF2B5EF4-FFF2-40B4-BE49-F238E27FC236}">
                  <a16:creationId xmlns:a16="http://schemas.microsoft.com/office/drawing/2014/main" id="{C611A0C8-85D7-472A-ADB7-EF78F1F18B47}"/>
                </a:ext>
              </a:extLst>
            </p:cNvPr>
            <p:cNvPicPr>
              <a:picLocks noChangeAspect="1"/>
            </p:cNvPicPr>
            <p:nvPr/>
          </p:nvPicPr>
          <p:blipFill>
            <a:blip r:embed="rId4"/>
            <a:stretch>
              <a:fillRect/>
            </a:stretch>
          </p:blipFill>
          <p:spPr>
            <a:xfrm>
              <a:off x="5082888" y="4896776"/>
              <a:ext cx="1943554" cy="1542393"/>
            </a:xfrm>
            <a:prstGeom prst="rect">
              <a:avLst/>
            </a:prstGeom>
          </p:spPr>
        </p:pic>
        <p:sp>
          <p:nvSpPr>
            <p:cNvPr id="12" name="TextBox 11">
              <a:extLst>
                <a:ext uri="{FF2B5EF4-FFF2-40B4-BE49-F238E27FC236}">
                  <a16:creationId xmlns:a16="http://schemas.microsoft.com/office/drawing/2014/main" id="{4BAAA6AB-51E5-4C09-A70E-042442DDF456}"/>
                </a:ext>
              </a:extLst>
            </p:cNvPr>
            <p:cNvSpPr txBox="1"/>
            <p:nvPr/>
          </p:nvSpPr>
          <p:spPr>
            <a:xfrm>
              <a:off x="1569118" y="5206307"/>
              <a:ext cx="2608247" cy="923330"/>
            </a:xfrm>
            <a:prstGeom prst="rect">
              <a:avLst/>
            </a:prstGeom>
            <a:solidFill>
              <a:schemeClr val="accent4">
                <a:lumMod val="40000"/>
                <a:lumOff val="60000"/>
              </a:schemeClr>
            </a:solidFill>
          </p:spPr>
          <p:txBody>
            <a:bodyPr wrap="square" rtlCol="0">
              <a:spAutoFit/>
            </a:bodyPr>
            <a:lstStyle/>
            <a:p>
              <a:pPr algn="ctr"/>
              <a:r>
                <a:rPr lang="en-US" dirty="0">
                  <a:latin typeface="Verdana" panose="020B0604030504040204" pitchFamily="34" charset="0"/>
                  <a:ea typeface="Verdana" panose="020B0604030504040204" pitchFamily="34" charset="0"/>
                </a:rPr>
                <a:t>Secure </a:t>
              </a:r>
            </a:p>
            <a:p>
              <a:pPr algn="ctr"/>
              <a:r>
                <a:rPr lang="en-US" dirty="0">
                  <a:latin typeface="Verdana" panose="020B0604030504040204" pitchFamily="34" charset="0"/>
                  <a:ea typeface="Verdana" panose="020B0604030504040204" pitchFamily="34" charset="0"/>
                </a:rPr>
                <a:t>password-protected </a:t>
              </a:r>
            </a:p>
            <a:p>
              <a:pPr algn="ctr"/>
              <a:r>
                <a:rPr lang="en-US" dirty="0">
                  <a:latin typeface="Verdana" panose="020B0604030504040204" pitchFamily="34" charset="0"/>
                  <a:ea typeface="Verdana" panose="020B0604030504040204" pitchFamily="34" charset="0"/>
                </a:rPr>
                <a:t>access for teachers</a:t>
              </a:r>
            </a:p>
          </p:txBody>
        </p:sp>
      </p:grpSp>
      <p:pic>
        <p:nvPicPr>
          <p:cNvPr id="3" name="Picture 2">
            <a:extLst>
              <a:ext uri="{FF2B5EF4-FFF2-40B4-BE49-F238E27FC236}">
                <a16:creationId xmlns:a16="http://schemas.microsoft.com/office/drawing/2014/main" id="{7128AC9C-81DE-44E0-8698-16576657E3D0}"/>
              </a:ext>
            </a:extLst>
          </p:cNvPr>
          <p:cNvPicPr>
            <a:picLocks noChangeAspect="1"/>
          </p:cNvPicPr>
          <p:nvPr/>
        </p:nvPicPr>
        <p:blipFill>
          <a:blip r:embed="rId5"/>
          <a:stretch>
            <a:fillRect/>
          </a:stretch>
        </p:blipFill>
        <p:spPr>
          <a:xfrm>
            <a:off x="588588" y="2323134"/>
            <a:ext cx="7966824" cy="2131418"/>
          </a:xfrm>
          <a:prstGeom prst="rect">
            <a:avLst/>
          </a:prstGeom>
        </p:spPr>
      </p:pic>
      <p:grpSp>
        <p:nvGrpSpPr>
          <p:cNvPr id="8" name="Group 7">
            <a:extLst>
              <a:ext uri="{FF2B5EF4-FFF2-40B4-BE49-F238E27FC236}">
                <a16:creationId xmlns:a16="http://schemas.microsoft.com/office/drawing/2014/main" id="{88ABCC4D-822D-49BB-8E13-8EEDE00A89DB}"/>
              </a:ext>
            </a:extLst>
          </p:cNvPr>
          <p:cNvGrpSpPr/>
          <p:nvPr/>
        </p:nvGrpSpPr>
        <p:grpSpPr>
          <a:xfrm>
            <a:off x="1723122" y="4146775"/>
            <a:ext cx="1020079" cy="307777"/>
            <a:chOff x="1723122" y="4146775"/>
            <a:chExt cx="1020079" cy="307777"/>
          </a:xfrm>
        </p:grpSpPr>
        <p:sp>
          <p:nvSpPr>
            <p:cNvPr id="4" name="TextBox 3">
              <a:extLst>
                <a:ext uri="{FF2B5EF4-FFF2-40B4-BE49-F238E27FC236}">
                  <a16:creationId xmlns:a16="http://schemas.microsoft.com/office/drawing/2014/main" id="{8DE117D8-C36F-4A5B-9DD0-5B35201516DA}"/>
                </a:ext>
              </a:extLst>
            </p:cNvPr>
            <p:cNvSpPr txBox="1"/>
            <p:nvPr/>
          </p:nvSpPr>
          <p:spPr>
            <a:xfrm>
              <a:off x="1723122" y="4146775"/>
              <a:ext cx="779446" cy="307777"/>
            </a:xfrm>
            <a:prstGeom prst="rect">
              <a:avLst/>
            </a:prstGeom>
            <a:noFill/>
          </p:spPr>
          <p:txBody>
            <a:bodyPr wrap="square" rtlCol="0">
              <a:spAutoFit/>
            </a:bodyPr>
            <a:lstStyle/>
            <a:p>
              <a:r>
                <a:rPr lang="en-US" sz="1400" b="1" dirty="0">
                  <a:solidFill>
                    <a:srgbClr val="FF0000"/>
                  </a:solidFill>
                </a:rPr>
                <a:t>BONUS</a:t>
              </a:r>
            </a:p>
          </p:txBody>
        </p:sp>
        <p:cxnSp>
          <p:nvCxnSpPr>
            <p:cNvPr id="7" name="Straight Arrow Connector 6">
              <a:extLst>
                <a:ext uri="{FF2B5EF4-FFF2-40B4-BE49-F238E27FC236}">
                  <a16:creationId xmlns:a16="http://schemas.microsoft.com/office/drawing/2014/main" id="{8D6A749F-1F54-4A63-A0D9-46B583B60BCA}"/>
                </a:ext>
              </a:extLst>
            </p:cNvPr>
            <p:cNvCxnSpPr>
              <a:cxnSpLocks/>
            </p:cNvCxnSpPr>
            <p:nvPr/>
          </p:nvCxnSpPr>
          <p:spPr>
            <a:xfrm flipV="1">
              <a:off x="2396691" y="4300663"/>
              <a:ext cx="346510"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688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5800"/>
          </a:xfrm>
        </p:spPr>
        <p:txBody>
          <a:bodyPr>
            <a:normAutofit/>
          </a:bodyPr>
          <a:lstStyle/>
          <a:p>
            <a:r>
              <a:rPr lang="en-US" sz="2800" dirty="0"/>
              <a:t>CONTACT US</a:t>
            </a:r>
          </a:p>
        </p:txBody>
      </p:sp>
      <p:grpSp>
        <p:nvGrpSpPr>
          <p:cNvPr id="9" name="Group 8">
            <a:extLst>
              <a:ext uri="{FF2B5EF4-FFF2-40B4-BE49-F238E27FC236}">
                <a16:creationId xmlns:a16="http://schemas.microsoft.com/office/drawing/2014/main" id="{B1EF47E3-42ED-4F66-A777-962B79C18D10}"/>
              </a:ext>
            </a:extLst>
          </p:cNvPr>
          <p:cNvGrpSpPr/>
          <p:nvPr/>
        </p:nvGrpSpPr>
        <p:grpSpPr>
          <a:xfrm>
            <a:off x="882589" y="1121079"/>
            <a:ext cx="7576136" cy="1538883"/>
            <a:chOff x="2498029" y="4543296"/>
            <a:chExt cx="4139921" cy="1538883"/>
          </a:xfrm>
        </p:grpSpPr>
        <p:sp>
          <p:nvSpPr>
            <p:cNvPr id="10" name="TextBox 9">
              <a:extLst>
                <a:ext uri="{FF2B5EF4-FFF2-40B4-BE49-F238E27FC236}">
                  <a16:creationId xmlns:a16="http://schemas.microsoft.com/office/drawing/2014/main" id="{04632D4A-37A1-449E-A315-E4EF98D7F39D}"/>
                </a:ext>
              </a:extLst>
            </p:cNvPr>
            <p:cNvSpPr txBox="1"/>
            <p:nvPr/>
          </p:nvSpPr>
          <p:spPr>
            <a:xfrm>
              <a:off x="2498029" y="4543296"/>
              <a:ext cx="4139921" cy="861774"/>
            </a:xfrm>
            <a:prstGeom prst="rect">
              <a:avLst/>
            </a:prstGeom>
            <a:noFill/>
          </p:spPr>
          <p:txBody>
            <a:bodyPr wrap="square" rtlCol="0">
              <a:spAutoFit/>
            </a:bodyPr>
            <a:lstStyle/>
            <a:p>
              <a:r>
                <a:rPr lang="en-US" sz="3200" dirty="0"/>
                <a:t>The Center for Mathematics and Teaching</a:t>
              </a:r>
            </a:p>
            <a:p>
              <a:pPr algn="ctr"/>
              <a:r>
                <a:rPr lang="en-US" dirty="0"/>
                <a:t>Non-profit 501(c)(3)</a:t>
              </a:r>
            </a:p>
          </p:txBody>
        </p:sp>
        <p:sp>
          <p:nvSpPr>
            <p:cNvPr id="12" name="Rectangle 11">
              <a:extLst>
                <a:ext uri="{FF2B5EF4-FFF2-40B4-BE49-F238E27FC236}">
                  <a16:creationId xmlns:a16="http://schemas.microsoft.com/office/drawing/2014/main" id="{562AA24A-0628-4832-8075-55527610E60B}"/>
                </a:ext>
              </a:extLst>
            </p:cNvPr>
            <p:cNvSpPr/>
            <p:nvPr/>
          </p:nvSpPr>
          <p:spPr>
            <a:xfrm>
              <a:off x="2498029" y="5558959"/>
              <a:ext cx="4139921" cy="523220"/>
            </a:xfrm>
            <a:prstGeom prst="rect">
              <a:avLst/>
            </a:prstGeom>
            <a:noFill/>
          </p:spPr>
          <p:txBody>
            <a:bodyPr wrap="square">
              <a:spAutoFit/>
            </a:bodyPr>
            <a:lstStyle/>
            <a:p>
              <a:pPr algn="ctr"/>
              <a:r>
                <a:rPr lang="en-US" sz="2800" dirty="0">
                  <a:solidFill>
                    <a:srgbClr val="C00000"/>
                  </a:solidFill>
                  <a:hlinkClick r:id="rId3"/>
                </a:rPr>
                <a:t>www.mathandteaching.org/essentials</a:t>
              </a:r>
              <a:r>
                <a:rPr lang="en-US" sz="2800" dirty="0">
                  <a:solidFill>
                    <a:srgbClr val="C00000"/>
                  </a:solidFill>
                  <a:hlinkClick r:id="rId4"/>
                </a:rPr>
                <a:t>/</a:t>
              </a:r>
              <a:endParaRPr lang="en-US" sz="2800" dirty="0">
                <a:solidFill>
                  <a:srgbClr val="2762AD"/>
                </a:solidFill>
              </a:endParaRPr>
            </a:p>
          </p:txBody>
        </p:sp>
      </p:grpSp>
      <p:sp>
        <p:nvSpPr>
          <p:cNvPr id="13" name="Subtitle 2">
            <a:extLst>
              <a:ext uri="{FF2B5EF4-FFF2-40B4-BE49-F238E27FC236}">
                <a16:creationId xmlns:a16="http://schemas.microsoft.com/office/drawing/2014/main" id="{039DE1E0-AADD-441C-976B-BAA38B07C723}"/>
              </a:ext>
            </a:extLst>
          </p:cNvPr>
          <p:cNvSpPr txBox="1">
            <a:spLocks/>
          </p:cNvSpPr>
          <p:nvPr/>
        </p:nvSpPr>
        <p:spPr>
          <a:xfrm>
            <a:off x="2345209" y="3235537"/>
            <a:ext cx="4415082" cy="192500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2000" dirty="0">
                <a:solidFill>
                  <a:srgbClr val="EB3FC6"/>
                </a:solidFill>
              </a:rPr>
              <a:t>Cynthia Raff</a:t>
            </a:r>
          </a:p>
          <a:p>
            <a:pPr marL="0" indent="0" algn="ctr">
              <a:buNone/>
            </a:pPr>
            <a:r>
              <a:rPr lang="en-US" sz="2000" dirty="0">
                <a:solidFill>
                  <a:srgbClr val="C00000"/>
                </a:solidFill>
                <a:hlinkClick r:id="rId5"/>
              </a:rPr>
              <a:t>cynthia@mathandteaching.org</a:t>
            </a:r>
            <a:endParaRPr lang="en-US" sz="2000" dirty="0">
              <a:solidFill>
                <a:srgbClr val="C00000"/>
              </a:solidFill>
            </a:endParaRPr>
          </a:p>
        </p:txBody>
      </p:sp>
      <p:sp>
        <p:nvSpPr>
          <p:cNvPr id="7" name="Rectangle 6">
            <a:extLst>
              <a:ext uri="{FF2B5EF4-FFF2-40B4-BE49-F238E27FC236}">
                <a16:creationId xmlns:a16="http://schemas.microsoft.com/office/drawing/2014/main" id="{0784469F-DFD7-48CB-BDB1-4E1B0E2D90A0}"/>
              </a:ext>
            </a:extLst>
          </p:cNvPr>
          <p:cNvSpPr/>
          <p:nvPr/>
        </p:nvSpPr>
        <p:spPr>
          <a:xfrm>
            <a:off x="2316077" y="4683486"/>
            <a:ext cx="4709159" cy="954107"/>
          </a:xfrm>
          <a:prstGeom prst="rect">
            <a:avLst/>
          </a:prstGeom>
          <a:noFill/>
        </p:spPr>
        <p:txBody>
          <a:bodyPr wrap="square">
            <a:spAutoFit/>
          </a:bodyPr>
          <a:lstStyle/>
          <a:p>
            <a:pPr algn="ctr"/>
            <a:r>
              <a:rPr lang="en-US" sz="2800" dirty="0">
                <a:solidFill>
                  <a:schemeClr val="accent3">
                    <a:lumMod val="75000"/>
                  </a:schemeClr>
                </a:solidFill>
              </a:rPr>
              <a:t>THANK YOU FOR VIEWING THIS PRESENTATION!!</a:t>
            </a:r>
          </a:p>
        </p:txBody>
      </p:sp>
    </p:spTree>
    <p:extLst>
      <p:ext uri="{BB962C8B-B14F-4D97-AF65-F5344CB8AC3E}">
        <p14:creationId xmlns:p14="http://schemas.microsoft.com/office/powerpoint/2010/main" val="184598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THE </a:t>
            </a:r>
            <a:r>
              <a:rPr lang="en-US" sz="2800" i="1" dirty="0" err="1"/>
              <a:t>MathLinks</a:t>
            </a:r>
            <a:r>
              <a:rPr lang="en-US" sz="2800" i="1" dirty="0"/>
              <a:t>:</a:t>
            </a:r>
            <a:r>
              <a:rPr lang="en-US" sz="2800" dirty="0"/>
              <a:t> ESSENTIALS PROGRAM</a:t>
            </a:r>
          </a:p>
        </p:txBody>
      </p:sp>
      <p:graphicFrame>
        <p:nvGraphicFramePr>
          <p:cNvPr id="4" name="Table 3"/>
          <p:cNvGraphicFramePr>
            <a:graphicFrameLocks noGrp="1"/>
          </p:cNvGraphicFramePr>
          <p:nvPr/>
        </p:nvGraphicFramePr>
        <p:xfrm>
          <a:off x="457199" y="1210263"/>
          <a:ext cx="6217920" cy="4961802"/>
        </p:xfrm>
        <a:graphic>
          <a:graphicData uri="http://schemas.openxmlformats.org/drawingml/2006/table">
            <a:tbl>
              <a:tblPr firstRow="1" bandRow="1">
                <a:tableStyleId>{5C22544A-7EE6-4342-B048-85BDC9FD1C3A}</a:tableStyleId>
              </a:tblPr>
              <a:tblGrid>
                <a:gridCol w="3200400">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1005840">
                  <a:extLst>
                    <a:ext uri="{9D8B030D-6E8A-4147-A177-3AD203B41FA5}">
                      <a16:colId xmlns:a16="http://schemas.microsoft.com/office/drawing/2014/main" val="20002"/>
                    </a:ext>
                  </a:extLst>
                </a:gridCol>
                <a:gridCol w="1005840">
                  <a:extLst>
                    <a:ext uri="{9D8B030D-6E8A-4147-A177-3AD203B41FA5}">
                      <a16:colId xmlns:a16="http://schemas.microsoft.com/office/drawing/2014/main" val="20003"/>
                    </a:ext>
                  </a:extLst>
                </a:gridCol>
              </a:tblGrid>
              <a:tr h="682187">
                <a:tc>
                  <a:txBody>
                    <a:bodyPr/>
                    <a:lstStyle/>
                    <a:p>
                      <a:pPr algn="ctr"/>
                      <a:r>
                        <a:rPr lang="en-US" sz="1700" i="0" dirty="0">
                          <a:latin typeface="Verdana" panose="020B0604030504040204" pitchFamily="34" charset="0"/>
                          <a:ea typeface="Verdana" panose="020B0604030504040204" pitchFamily="34" charset="0"/>
                          <a:cs typeface="Verdana" panose="020B0604030504040204" pitchFamily="34" charset="0"/>
                        </a:rPr>
                        <a:t>Modules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1</a:t>
                      </a:r>
                    </a:p>
                    <a:p>
                      <a:pPr algn="ct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2</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tc>
                  <a:txBody>
                    <a:bodyPr/>
                    <a:lstStyle/>
                    <a:p>
                      <a:pPr algn="ctr"/>
                      <a:r>
                        <a:rPr lang="en-US" sz="1700" dirty="0">
                          <a:latin typeface="Verdana" panose="020B0604030504040204" pitchFamily="34" charset="0"/>
                          <a:ea typeface="Verdana" panose="020B0604030504040204" pitchFamily="34" charset="0"/>
                          <a:cs typeface="Verdana" panose="020B0604030504040204" pitchFamily="34" charset="0"/>
                        </a:rPr>
                        <a:t>Pkt 3</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700" dirty="0">
                          <a:latin typeface="Verdana" panose="020B0604030504040204" pitchFamily="34" charset="0"/>
                          <a:ea typeface="Verdana" panose="020B0604030504040204" pitchFamily="34" charset="0"/>
                          <a:cs typeface="Verdana" panose="020B0604030504040204" pitchFamily="34" charset="0"/>
                        </a:rPr>
                        <a:t>Gr levels</a:t>
                      </a:r>
                    </a:p>
                  </a:txBody>
                  <a:tcPr anchor="ctr"/>
                </a:tc>
                <a:extLst>
                  <a:ext uri="{0D108BD9-81ED-4DB2-BD59-A6C34878D82A}">
                    <a16:rowId xmlns:a16="http://schemas.microsoft.com/office/drawing/2014/main" val="10000"/>
                  </a:ext>
                </a:extLst>
              </a:tr>
              <a:tr h="682187">
                <a:tc>
                  <a:txBody>
                    <a:bodyPr/>
                    <a:lstStyle/>
                    <a:p>
                      <a:r>
                        <a:rPr lang="en-US" sz="1700" b="1" dirty="0">
                          <a:latin typeface="Verdana" panose="020B0604030504040204" pitchFamily="34" charset="0"/>
                          <a:ea typeface="Verdana" panose="020B0604030504040204" pitchFamily="34" charset="0"/>
                          <a:cs typeface="Verdana" panose="020B0604030504040204" pitchFamily="34" charset="0"/>
                        </a:rPr>
                        <a:t>Number Base 10</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4-6</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4-5</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5</a:t>
                      </a:r>
                      <a:r>
                        <a:rPr lang="en-US" sz="1700" b="1" baseline="0" dirty="0">
                          <a:solidFill>
                            <a:schemeClr val="tx1"/>
                          </a:solidFill>
                          <a:latin typeface="Verdana" panose="020B0604030504040204" pitchFamily="34" charset="0"/>
                          <a:ea typeface="Verdana" panose="020B0604030504040204" pitchFamily="34" charset="0"/>
                          <a:cs typeface="Verdana" panose="020B0604030504040204" pitchFamily="34" charset="0"/>
                        </a:rPr>
                        <a:t>-6</a:t>
                      </a:r>
                      <a:endPar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2126198990"/>
                  </a:ext>
                </a:extLst>
              </a:tr>
              <a:tr h="682187">
                <a:tc>
                  <a:txBody>
                    <a:bodyPr/>
                    <a:lstStyle/>
                    <a:p>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Fractions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3-</a:t>
                      </a:r>
                      <a:r>
                        <a:rPr lang="en-US" sz="1700" b="1" baseline="0" dirty="0">
                          <a:solidFill>
                            <a:srgbClr val="FF0000"/>
                          </a:solidFill>
                          <a:latin typeface="Verdana" panose="020B0604030504040204" pitchFamily="34" charset="0"/>
                          <a:ea typeface="Verdana" panose="020B0604030504040204" pitchFamily="34" charset="0"/>
                          <a:cs typeface="Verdana" panose="020B0604030504040204" pitchFamily="34" charset="0"/>
                        </a:rPr>
                        <a:t>4</a:t>
                      </a:r>
                      <a:endPar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4-5</a:t>
                      </a:r>
                    </a:p>
                  </a:txBody>
                  <a:tcPr anchor="ctr"/>
                </a:tc>
                <a:tc>
                  <a:txBody>
                    <a:bodyPr/>
                    <a:lstStyle/>
                    <a:p>
                      <a:pPr algn="ctr"/>
                      <a:r>
                        <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rPr>
                        <a:t>5</a:t>
                      </a:r>
                      <a:r>
                        <a:rPr lang="en-US" sz="1700" b="1" baseline="0" dirty="0">
                          <a:solidFill>
                            <a:srgbClr val="FF0000"/>
                          </a:solidFill>
                          <a:latin typeface="Verdana" panose="020B0604030504040204" pitchFamily="34" charset="0"/>
                          <a:ea typeface="Verdana" panose="020B0604030504040204" pitchFamily="34" charset="0"/>
                          <a:cs typeface="Verdana" panose="020B0604030504040204" pitchFamily="34" charset="0"/>
                        </a:rPr>
                        <a:t>-6</a:t>
                      </a:r>
                      <a:endParaRPr lang="en-US" sz="17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1"/>
                  </a:ext>
                </a:extLst>
              </a:tr>
              <a:tr h="682187">
                <a:tc>
                  <a:txBody>
                    <a:bodyPr/>
                    <a:lstStyle/>
                    <a:p>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Proportional Reasoning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6-7</a:t>
                      </a:r>
                    </a:p>
                  </a:txBody>
                  <a:tcPr anchor="ctr"/>
                </a:tc>
                <a:tc>
                  <a:txBody>
                    <a:bodyPr/>
                    <a:lstStyle/>
                    <a:p>
                      <a:pPr algn="ctr"/>
                      <a:r>
                        <a:rPr lang="en-US" sz="1700" b="1" dirty="0">
                          <a:solidFill>
                            <a:srgbClr val="0099FF"/>
                          </a:solidFill>
                          <a:latin typeface="Verdana" panose="020B0604030504040204" pitchFamily="34" charset="0"/>
                          <a:ea typeface="Verdana" panose="020B0604030504040204" pitchFamily="34" charset="0"/>
                          <a:cs typeface="Verdana" panose="020B0604030504040204" pitchFamily="34" charset="0"/>
                        </a:rPr>
                        <a:t>7</a:t>
                      </a:r>
                    </a:p>
                  </a:txBody>
                  <a:tcPr anchor="ctr"/>
                </a:tc>
                <a:extLst>
                  <a:ext uri="{0D108BD9-81ED-4DB2-BD59-A6C34878D82A}">
                    <a16:rowId xmlns:a16="http://schemas.microsoft.com/office/drawing/2014/main" val="10002"/>
                  </a:ext>
                </a:extLst>
              </a:tr>
              <a:tr h="682187">
                <a:tc>
                  <a:txBody>
                    <a:bodyPr/>
                    <a:lstStyle/>
                    <a:p>
                      <a:r>
                        <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Integers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algn="ctr"/>
                      <a:r>
                        <a:rPr lang="en-US" sz="1700" b="1" baseline="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7</a:t>
                      </a:r>
                      <a:endPar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baseline="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7</a:t>
                      </a:r>
                      <a:endParaRPr lang="en-US" sz="17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txBody>
                  <a:tcPr anchor="ctr"/>
                </a:tc>
                <a:extLst>
                  <a:ext uri="{0D108BD9-81ED-4DB2-BD59-A6C34878D82A}">
                    <a16:rowId xmlns:a16="http://schemas.microsoft.com/office/drawing/2014/main" val="10003"/>
                  </a:ext>
                </a:extLst>
              </a:tr>
              <a:tr h="682187">
                <a:tc>
                  <a:txBody>
                    <a:bodyPr/>
                    <a:lstStyle/>
                    <a:p>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Expressions &amp;</a:t>
                      </a:r>
                      <a:r>
                        <a:rPr lang="en-US" sz="1700" b="1" baseline="0" dirty="0">
                          <a:solidFill>
                            <a:srgbClr val="00B050"/>
                          </a:solidFill>
                          <a:latin typeface="Verdana" panose="020B0604030504040204" pitchFamily="34" charset="0"/>
                          <a:ea typeface="Verdana" panose="020B0604030504040204" pitchFamily="34" charset="0"/>
                          <a:cs typeface="Verdana" panose="020B0604030504040204" pitchFamily="34" charset="0"/>
                        </a:rPr>
                        <a:t> </a:t>
                      </a: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Equations </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6</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7</a:t>
                      </a:r>
                    </a:p>
                  </a:txBody>
                  <a:tcPr anchor="ctr"/>
                </a:tc>
                <a:tc>
                  <a:txBody>
                    <a:bodyPr/>
                    <a:lstStyle/>
                    <a:p>
                      <a:pPr algn="ctr"/>
                      <a:r>
                        <a:rPr lang="en-US" sz="1700" b="1" dirty="0">
                          <a:solidFill>
                            <a:srgbClr val="00B050"/>
                          </a:solidFill>
                          <a:latin typeface="Verdana" panose="020B0604030504040204" pitchFamily="34" charset="0"/>
                          <a:ea typeface="Verdana" panose="020B0604030504040204" pitchFamily="34" charset="0"/>
                          <a:cs typeface="Verdana" panose="020B0604030504040204" pitchFamily="34" charset="0"/>
                        </a:rPr>
                        <a:t>8</a:t>
                      </a:r>
                    </a:p>
                  </a:txBody>
                  <a:tcPr anchor="ctr"/>
                </a:tc>
                <a:extLst>
                  <a:ext uri="{0D108BD9-81ED-4DB2-BD59-A6C34878D82A}">
                    <a16:rowId xmlns:a16="http://schemas.microsoft.com/office/drawing/2014/main" val="10004"/>
                  </a:ext>
                </a:extLst>
              </a:tr>
              <a:tr h="682187">
                <a:tc>
                  <a:txBody>
                    <a:bodyPr/>
                    <a:lstStyle/>
                    <a:p>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Functions</a:t>
                      </a:r>
                      <a:endParaRPr lang="en-US" sz="1700" dirty="0">
                        <a:latin typeface="Verdana" panose="020B0604030504040204" pitchFamily="34" charset="0"/>
                        <a:ea typeface="Verdana" panose="020B0604030504040204" pitchFamily="34" charset="0"/>
                        <a:cs typeface="Verdana" panose="020B0604030504040204" pitchFamily="34" charset="0"/>
                      </a:endParaRP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tc>
                  <a:txBody>
                    <a:bodyPr/>
                    <a:lstStyle/>
                    <a:p>
                      <a:pPr algn="ctr"/>
                      <a:r>
                        <a:rPr lang="en-US" sz="1700" b="1" dirty="0">
                          <a:solidFill>
                            <a:srgbClr val="7030A0"/>
                          </a:solidFill>
                          <a:latin typeface="Verdana" panose="020B0604030504040204" pitchFamily="34" charset="0"/>
                          <a:ea typeface="Verdana" panose="020B0604030504040204" pitchFamily="34" charset="0"/>
                          <a:cs typeface="Verdana" panose="020B0604030504040204" pitchFamily="34" charset="0"/>
                        </a:rPr>
                        <a:t>8</a:t>
                      </a:r>
                    </a:p>
                  </a:txBody>
                  <a:tcPr anchor="ctr"/>
                </a:tc>
                <a:extLst>
                  <a:ext uri="{0D108BD9-81ED-4DB2-BD59-A6C34878D82A}">
                    <a16:rowId xmlns:a16="http://schemas.microsoft.com/office/drawing/2014/main" val="10005"/>
                  </a:ext>
                </a:extLst>
              </a:tr>
            </a:tbl>
          </a:graphicData>
        </a:graphic>
      </p:graphicFrame>
      <p:grpSp>
        <p:nvGrpSpPr>
          <p:cNvPr id="7" name="Group 6">
            <a:extLst>
              <a:ext uri="{FF2B5EF4-FFF2-40B4-BE49-F238E27FC236}">
                <a16:creationId xmlns:a16="http://schemas.microsoft.com/office/drawing/2014/main" id="{501D5ABD-10D4-407F-88FE-6B84EBF6A367}"/>
              </a:ext>
            </a:extLst>
          </p:cNvPr>
          <p:cNvGrpSpPr/>
          <p:nvPr/>
        </p:nvGrpSpPr>
        <p:grpSpPr>
          <a:xfrm>
            <a:off x="6682612" y="2127182"/>
            <a:ext cx="2105305" cy="1325880"/>
            <a:chOff x="6682612" y="1925052"/>
            <a:chExt cx="2105305" cy="1325880"/>
          </a:xfrm>
        </p:grpSpPr>
        <p:sp>
          <p:nvSpPr>
            <p:cNvPr id="18" name="TextBox 17">
              <a:extLst>
                <a:ext uri="{FF2B5EF4-FFF2-40B4-BE49-F238E27FC236}">
                  <a16:creationId xmlns:a16="http://schemas.microsoft.com/office/drawing/2014/main" id="{8906FA49-617A-4122-90FF-817018DA2DF7}"/>
                </a:ext>
              </a:extLst>
            </p:cNvPr>
            <p:cNvSpPr txBox="1"/>
            <p:nvPr/>
          </p:nvSpPr>
          <p:spPr>
            <a:xfrm>
              <a:off x="6959117" y="2132990"/>
              <a:ext cx="1828800" cy="923330"/>
            </a:xfrm>
            <a:prstGeom prst="rect">
              <a:avLst/>
            </a:prstGeom>
            <a:solidFill>
              <a:srgbClr val="FFFF00"/>
            </a:solidFill>
            <a:ln>
              <a:solidFill>
                <a:schemeClr val="tx1"/>
              </a:solidFill>
            </a:ln>
          </p:spPr>
          <p:txBody>
            <a:bodyPr wrap="square" rtlCol="0">
              <a:spAutoFit/>
            </a:bodyPr>
            <a:lstStyle/>
            <a:p>
              <a:pPr algn="ctr"/>
              <a:r>
                <a:rPr lang="en-US" dirty="0">
                  <a:latin typeface="Verdana" panose="020B0604030504040204" pitchFamily="34" charset="0"/>
                  <a:ea typeface="Verdana" panose="020B0604030504040204" pitchFamily="34" charset="0"/>
                </a:rPr>
                <a:t>Grade 4-6  </a:t>
              </a:r>
            </a:p>
            <a:p>
              <a:pPr algn="ctr"/>
              <a:r>
                <a:rPr lang="en-US" dirty="0">
                  <a:latin typeface="Verdana" panose="020B0604030504040204" pitchFamily="34" charset="0"/>
                  <a:ea typeface="Verdana" panose="020B0604030504040204" pitchFamily="34" charset="0"/>
                </a:rPr>
                <a:t>Foundational work</a:t>
              </a:r>
            </a:p>
          </p:txBody>
        </p:sp>
        <p:sp>
          <p:nvSpPr>
            <p:cNvPr id="16" name="Right Brace 15">
              <a:extLst>
                <a:ext uri="{FF2B5EF4-FFF2-40B4-BE49-F238E27FC236}">
                  <a16:creationId xmlns:a16="http://schemas.microsoft.com/office/drawing/2014/main" id="{A73053F2-F631-4499-B89A-112A8B0D7CFA}"/>
                </a:ext>
              </a:extLst>
            </p:cNvPr>
            <p:cNvSpPr/>
            <p:nvPr/>
          </p:nvSpPr>
          <p:spPr>
            <a:xfrm>
              <a:off x="6682612" y="1925052"/>
              <a:ext cx="274320" cy="1325880"/>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FA64E2FD-6B35-486A-A148-29E49F1388BA}"/>
              </a:ext>
            </a:extLst>
          </p:cNvPr>
          <p:cNvGrpSpPr/>
          <p:nvPr/>
        </p:nvGrpSpPr>
        <p:grpSpPr>
          <a:xfrm>
            <a:off x="6688227" y="3472645"/>
            <a:ext cx="2104998" cy="2697480"/>
            <a:chOff x="6688227" y="3270515"/>
            <a:chExt cx="2104998" cy="2697480"/>
          </a:xfrm>
        </p:grpSpPr>
        <p:sp>
          <p:nvSpPr>
            <p:cNvPr id="17" name="TextBox 16">
              <a:extLst>
                <a:ext uri="{FF2B5EF4-FFF2-40B4-BE49-F238E27FC236}">
                  <a16:creationId xmlns:a16="http://schemas.microsoft.com/office/drawing/2014/main" id="{3A0D696E-D921-4251-84D8-6A20C9972C5D}"/>
                </a:ext>
              </a:extLst>
            </p:cNvPr>
            <p:cNvSpPr txBox="1"/>
            <p:nvPr/>
          </p:nvSpPr>
          <p:spPr>
            <a:xfrm>
              <a:off x="6964425" y="4211353"/>
              <a:ext cx="1828800" cy="646331"/>
            </a:xfrm>
            <a:prstGeom prst="rect">
              <a:avLst/>
            </a:prstGeom>
            <a:solidFill>
              <a:srgbClr val="FFFF00"/>
            </a:solidFill>
            <a:ln>
              <a:solidFill>
                <a:schemeClr val="tx1"/>
              </a:solidFill>
            </a:ln>
          </p:spPr>
          <p:txBody>
            <a:bodyPr wrap="square" rtlCol="0">
              <a:spAutoFit/>
            </a:bodyPr>
            <a:lstStyle/>
            <a:p>
              <a:pPr algn="ctr"/>
              <a:r>
                <a:rPr lang="en-US" dirty="0">
                  <a:latin typeface="Verdana" panose="020B0604030504040204" pitchFamily="34" charset="0"/>
                  <a:ea typeface="Verdana" panose="020B0604030504040204" pitchFamily="34" charset="0"/>
                </a:rPr>
                <a:t>Grade 6-8  </a:t>
              </a:r>
            </a:p>
            <a:p>
              <a:pPr algn="ctr"/>
              <a:r>
                <a:rPr lang="en-US" dirty="0">
                  <a:latin typeface="Verdana" panose="020B0604030504040204" pitchFamily="34" charset="0"/>
                  <a:ea typeface="Verdana" panose="020B0604030504040204" pitchFamily="34" charset="0"/>
                </a:rPr>
                <a:t>Major work</a:t>
              </a:r>
            </a:p>
          </p:txBody>
        </p:sp>
        <p:sp>
          <p:nvSpPr>
            <p:cNvPr id="21" name="Right Brace 20">
              <a:extLst>
                <a:ext uri="{FF2B5EF4-FFF2-40B4-BE49-F238E27FC236}">
                  <a16:creationId xmlns:a16="http://schemas.microsoft.com/office/drawing/2014/main" id="{F0F71CB2-5136-46B5-B7E1-A6B651A7E34F}"/>
                </a:ext>
              </a:extLst>
            </p:cNvPr>
            <p:cNvSpPr/>
            <p:nvPr/>
          </p:nvSpPr>
          <p:spPr>
            <a:xfrm>
              <a:off x="6688227" y="3270515"/>
              <a:ext cx="274320" cy="2697480"/>
            </a:xfrm>
            <a:prstGeom prst="rightBrace">
              <a:avLst/>
            </a:prstGeom>
            <a:ln w="127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1" name="Oval 10">
            <a:extLst>
              <a:ext uri="{FF2B5EF4-FFF2-40B4-BE49-F238E27FC236}">
                <a16:creationId xmlns:a16="http://schemas.microsoft.com/office/drawing/2014/main" id="{CA892537-FD64-4622-A152-7B99025A4B7C}"/>
              </a:ext>
            </a:extLst>
          </p:cNvPr>
          <p:cNvSpPr/>
          <p:nvPr/>
        </p:nvSpPr>
        <p:spPr>
          <a:xfrm>
            <a:off x="350775" y="3347463"/>
            <a:ext cx="3474722" cy="88552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305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Autofit/>
          </a:bodyPr>
          <a:lstStyle/>
          <a:p>
            <a:pPr lvl="0"/>
            <a:r>
              <a:rPr lang="en-US" sz="2800" dirty="0"/>
              <a:t>TODAY’S SOURCE MATERIALS</a:t>
            </a:r>
          </a:p>
        </p:txBody>
      </p:sp>
      <p:pic>
        <p:nvPicPr>
          <p:cNvPr id="3" name="Picture 2">
            <a:extLst>
              <a:ext uri="{FF2B5EF4-FFF2-40B4-BE49-F238E27FC236}">
                <a16:creationId xmlns:a16="http://schemas.microsoft.com/office/drawing/2014/main" id="{DEEEB19E-7F49-47A9-8BD2-6C0D1150DA67}"/>
              </a:ext>
            </a:extLst>
          </p:cNvPr>
          <p:cNvPicPr>
            <a:picLocks noChangeAspect="1"/>
          </p:cNvPicPr>
          <p:nvPr/>
        </p:nvPicPr>
        <p:blipFill>
          <a:blip r:embed="rId3"/>
          <a:stretch>
            <a:fillRect/>
          </a:stretch>
        </p:blipFill>
        <p:spPr>
          <a:xfrm>
            <a:off x="1320651" y="2655388"/>
            <a:ext cx="3036754" cy="2495550"/>
          </a:xfrm>
          <a:prstGeom prst="rect">
            <a:avLst/>
          </a:prstGeom>
          <a:ln w="57150">
            <a:solidFill>
              <a:srgbClr val="C00000"/>
            </a:solidFill>
          </a:ln>
        </p:spPr>
      </p:pic>
      <p:pic>
        <p:nvPicPr>
          <p:cNvPr id="4" name="Picture 3">
            <a:extLst>
              <a:ext uri="{FF2B5EF4-FFF2-40B4-BE49-F238E27FC236}">
                <a16:creationId xmlns:a16="http://schemas.microsoft.com/office/drawing/2014/main" id="{F323569E-1761-4707-A7A8-7D750A91AB36}"/>
              </a:ext>
            </a:extLst>
          </p:cNvPr>
          <p:cNvPicPr>
            <a:picLocks noChangeAspect="1"/>
          </p:cNvPicPr>
          <p:nvPr/>
        </p:nvPicPr>
        <p:blipFill>
          <a:blip r:embed="rId4"/>
          <a:stretch>
            <a:fillRect/>
          </a:stretch>
        </p:blipFill>
        <p:spPr>
          <a:xfrm>
            <a:off x="5579925" y="2655388"/>
            <a:ext cx="1962150" cy="2495550"/>
          </a:xfrm>
          <a:prstGeom prst="rect">
            <a:avLst/>
          </a:prstGeom>
          <a:ln w="57150">
            <a:solidFill>
              <a:srgbClr val="FFC000"/>
            </a:solidFill>
          </a:ln>
        </p:spPr>
      </p:pic>
      <p:pic>
        <p:nvPicPr>
          <p:cNvPr id="8" name="Picture 7">
            <a:extLst>
              <a:ext uri="{FF2B5EF4-FFF2-40B4-BE49-F238E27FC236}">
                <a16:creationId xmlns:a16="http://schemas.microsoft.com/office/drawing/2014/main" id="{41E90430-BEE8-4A10-BEF2-8BB6EC63192B}"/>
              </a:ext>
            </a:extLst>
          </p:cNvPr>
          <p:cNvPicPr>
            <a:picLocks noChangeAspect="1"/>
          </p:cNvPicPr>
          <p:nvPr/>
        </p:nvPicPr>
        <p:blipFill>
          <a:blip r:embed="rId5"/>
          <a:stretch>
            <a:fillRect/>
          </a:stretch>
        </p:blipFill>
        <p:spPr>
          <a:xfrm>
            <a:off x="3049361" y="1118393"/>
            <a:ext cx="3362325" cy="1076325"/>
          </a:xfrm>
          <a:prstGeom prst="rect">
            <a:avLst/>
          </a:prstGeom>
          <a:ln w="57150">
            <a:solidFill>
              <a:srgbClr val="7030A0"/>
            </a:solidFill>
          </a:ln>
        </p:spPr>
      </p:pic>
      <p:sp>
        <p:nvSpPr>
          <p:cNvPr id="7" name="TextBox 6">
            <a:extLst>
              <a:ext uri="{FF2B5EF4-FFF2-40B4-BE49-F238E27FC236}">
                <a16:creationId xmlns:a16="http://schemas.microsoft.com/office/drawing/2014/main" id="{D60D133D-5527-4525-9E19-6009A3C9C14E}"/>
              </a:ext>
            </a:extLst>
          </p:cNvPr>
          <p:cNvSpPr txBox="1"/>
          <p:nvPr/>
        </p:nvSpPr>
        <p:spPr>
          <a:xfrm>
            <a:off x="1944547" y="5415895"/>
            <a:ext cx="1962150" cy="369332"/>
          </a:xfrm>
          <a:prstGeom prst="rect">
            <a:avLst/>
          </a:prstGeom>
          <a:noFill/>
        </p:spPr>
        <p:txBody>
          <a:bodyPr wrap="square" rtlCol="0">
            <a:spAutoFit/>
          </a:bodyPr>
          <a:lstStyle/>
          <a:p>
            <a:r>
              <a:rPr lang="en-US" b="1" dirty="0">
                <a:solidFill>
                  <a:srgbClr val="FF0000"/>
                </a:solidFill>
              </a:rPr>
              <a:t>Student Packets</a:t>
            </a:r>
          </a:p>
        </p:txBody>
      </p:sp>
      <p:sp>
        <p:nvSpPr>
          <p:cNvPr id="9" name="TextBox 8">
            <a:extLst>
              <a:ext uri="{FF2B5EF4-FFF2-40B4-BE49-F238E27FC236}">
                <a16:creationId xmlns:a16="http://schemas.microsoft.com/office/drawing/2014/main" id="{69CA523B-F697-4293-9767-1A272925456E}"/>
              </a:ext>
            </a:extLst>
          </p:cNvPr>
          <p:cNvSpPr txBox="1"/>
          <p:nvPr/>
        </p:nvSpPr>
        <p:spPr>
          <a:xfrm>
            <a:off x="5776695" y="5370275"/>
            <a:ext cx="1962150" cy="369332"/>
          </a:xfrm>
          <a:prstGeom prst="rect">
            <a:avLst/>
          </a:prstGeom>
          <a:noFill/>
        </p:spPr>
        <p:txBody>
          <a:bodyPr wrap="square" rtlCol="0">
            <a:spAutoFit/>
          </a:bodyPr>
          <a:lstStyle/>
          <a:p>
            <a:r>
              <a:rPr lang="en-US" b="1" dirty="0">
                <a:solidFill>
                  <a:schemeClr val="accent6">
                    <a:lumMod val="75000"/>
                  </a:schemeClr>
                </a:solidFill>
              </a:rPr>
              <a:t>Teacher Edition</a:t>
            </a:r>
          </a:p>
        </p:txBody>
      </p:sp>
    </p:spTree>
    <p:extLst>
      <p:ext uri="{BB962C8B-B14F-4D97-AF65-F5344CB8AC3E}">
        <p14:creationId xmlns:p14="http://schemas.microsoft.com/office/powerpoint/2010/main" val="41038448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685800"/>
          </a:xfrm>
        </p:spPr>
        <p:txBody>
          <a:bodyPr>
            <a:noAutofit/>
          </a:bodyPr>
          <a:lstStyle/>
          <a:p>
            <a:pPr lvl="0"/>
            <a:r>
              <a:rPr lang="en-US" sz="2800" dirty="0"/>
              <a:t>TODAY’S SOURCE MATERIALS</a:t>
            </a:r>
          </a:p>
        </p:txBody>
      </p:sp>
      <p:pic>
        <p:nvPicPr>
          <p:cNvPr id="8" name="Picture 7">
            <a:extLst>
              <a:ext uri="{FF2B5EF4-FFF2-40B4-BE49-F238E27FC236}">
                <a16:creationId xmlns:a16="http://schemas.microsoft.com/office/drawing/2014/main" id="{41E90430-BEE8-4A10-BEF2-8BB6EC63192B}"/>
              </a:ext>
            </a:extLst>
          </p:cNvPr>
          <p:cNvPicPr>
            <a:picLocks noChangeAspect="1"/>
          </p:cNvPicPr>
          <p:nvPr/>
        </p:nvPicPr>
        <p:blipFill>
          <a:blip r:embed="rId3"/>
          <a:stretch>
            <a:fillRect/>
          </a:stretch>
        </p:blipFill>
        <p:spPr>
          <a:xfrm>
            <a:off x="3049361" y="1041392"/>
            <a:ext cx="3362325" cy="1076325"/>
          </a:xfrm>
          <a:prstGeom prst="rect">
            <a:avLst/>
          </a:prstGeom>
          <a:ln w="57150">
            <a:solidFill>
              <a:srgbClr val="7030A0"/>
            </a:solidFill>
          </a:ln>
        </p:spPr>
      </p:pic>
      <p:sp>
        <p:nvSpPr>
          <p:cNvPr id="2" name="TextBox 1">
            <a:extLst>
              <a:ext uri="{FF2B5EF4-FFF2-40B4-BE49-F238E27FC236}">
                <a16:creationId xmlns:a16="http://schemas.microsoft.com/office/drawing/2014/main" id="{8ED29AD9-9C0B-49D2-88F9-8CFE735E5803}"/>
              </a:ext>
            </a:extLst>
          </p:cNvPr>
          <p:cNvSpPr txBox="1"/>
          <p:nvPr/>
        </p:nvSpPr>
        <p:spPr>
          <a:xfrm>
            <a:off x="2909776" y="5934790"/>
            <a:ext cx="3501910" cy="369332"/>
          </a:xfrm>
          <a:prstGeom prst="rect">
            <a:avLst/>
          </a:prstGeom>
          <a:noFill/>
        </p:spPr>
        <p:txBody>
          <a:bodyPr wrap="square" rtlCol="0">
            <a:spAutoFit/>
          </a:bodyPr>
          <a:lstStyle/>
          <a:p>
            <a:r>
              <a:rPr lang="en-US" b="1" dirty="0">
                <a:solidFill>
                  <a:schemeClr val="accent3">
                    <a:lumMod val="50000"/>
                  </a:schemeClr>
                </a:solidFill>
              </a:rPr>
              <a:t>Teacher Portal – Online Resources</a:t>
            </a:r>
          </a:p>
        </p:txBody>
      </p:sp>
      <p:pic>
        <p:nvPicPr>
          <p:cNvPr id="4" name="Picture 3">
            <a:extLst>
              <a:ext uri="{FF2B5EF4-FFF2-40B4-BE49-F238E27FC236}">
                <a16:creationId xmlns:a16="http://schemas.microsoft.com/office/drawing/2014/main" id="{FE4900D5-46A5-4EF8-96B0-A97CE39FAED1}"/>
              </a:ext>
            </a:extLst>
          </p:cNvPr>
          <p:cNvPicPr>
            <a:picLocks noChangeAspect="1"/>
          </p:cNvPicPr>
          <p:nvPr/>
        </p:nvPicPr>
        <p:blipFill>
          <a:blip r:embed="rId4"/>
          <a:stretch>
            <a:fillRect/>
          </a:stretch>
        </p:blipFill>
        <p:spPr>
          <a:xfrm>
            <a:off x="929640" y="2252026"/>
            <a:ext cx="6883400" cy="3682764"/>
          </a:xfrm>
          <a:prstGeom prst="rect">
            <a:avLst/>
          </a:prstGeom>
          <a:ln w="28575">
            <a:solidFill>
              <a:schemeClr val="accent4"/>
            </a:solidFill>
          </a:ln>
        </p:spPr>
      </p:pic>
    </p:spTree>
    <p:extLst>
      <p:ext uri="{BB962C8B-B14F-4D97-AF65-F5344CB8AC3E}">
        <p14:creationId xmlns:p14="http://schemas.microsoft.com/office/powerpoint/2010/main" val="1651311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E90430-BEE8-4A10-BEF2-8BB6EC63192B}"/>
              </a:ext>
            </a:extLst>
          </p:cNvPr>
          <p:cNvPicPr>
            <a:picLocks noChangeAspect="1"/>
          </p:cNvPicPr>
          <p:nvPr/>
        </p:nvPicPr>
        <p:blipFill>
          <a:blip r:embed="rId3"/>
          <a:stretch>
            <a:fillRect/>
          </a:stretch>
        </p:blipFill>
        <p:spPr>
          <a:xfrm>
            <a:off x="1946856" y="1469879"/>
            <a:ext cx="5250288" cy="1680687"/>
          </a:xfrm>
          <a:prstGeom prst="rect">
            <a:avLst/>
          </a:prstGeom>
          <a:ln w="57150">
            <a:solidFill>
              <a:srgbClr val="7030A0"/>
            </a:solidFill>
          </a:ln>
        </p:spPr>
      </p:pic>
      <p:sp>
        <p:nvSpPr>
          <p:cNvPr id="2" name="TextBox 1">
            <a:extLst>
              <a:ext uri="{FF2B5EF4-FFF2-40B4-BE49-F238E27FC236}">
                <a16:creationId xmlns:a16="http://schemas.microsoft.com/office/drawing/2014/main" id="{DA2FCC9B-0120-4CD5-97B7-82E9D1B6DD26}"/>
              </a:ext>
            </a:extLst>
          </p:cNvPr>
          <p:cNvSpPr txBox="1"/>
          <p:nvPr/>
        </p:nvSpPr>
        <p:spPr>
          <a:xfrm>
            <a:off x="1163671" y="3949567"/>
            <a:ext cx="6833936" cy="1384995"/>
          </a:xfrm>
          <a:prstGeom prst="rect">
            <a:avLst/>
          </a:prstGeom>
          <a:noFill/>
        </p:spPr>
        <p:txBody>
          <a:bodyPr wrap="square" rtlCol="0">
            <a:spAutoFit/>
          </a:bodyPr>
          <a:lstStyle/>
          <a:p>
            <a:pPr algn="ctr"/>
            <a:r>
              <a:rPr lang="en-US" sz="2800" dirty="0">
                <a:solidFill>
                  <a:srgbClr val="EB3FC6"/>
                </a:solidFill>
                <a:latin typeface="Arial" panose="020B0604020202020204" pitchFamily="34" charset="0"/>
                <a:cs typeface="Arial" panose="020B0604020202020204" pitchFamily="34" charset="0"/>
              </a:rPr>
              <a:t>First Unit: “Packet 1”</a:t>
            </a:r>
          </a:p>
          <a:p>
            <a:pPr algn="ctr"/>
            <a:r>
              <a:rPr lang="en-US" sz="2800" dirty="0">
                <a:solidFill>
                  <a:schemeClr val="accent4"/>
                </a:solidFill>
                <a:latin typeface="Arial" panose="020B0604020202020204" pitchFamily="34" charset="0"/>
                <a:cs typeface="Arial" panose="020B0604020202020204" pitchFamily="34" charset="0"/>
              </a:rPr>
              <a:t>Ratio Representation </a:t>
            </a:r>
          </a:p>
          <a:p>
            <a:pPr algn="ctr"/>
            <a:r>
              <a:rPr lang="en-US" sz="2800" dirty="0">
                <a:solidFill>
                  <a:schemeClr val="tx2">
                    <a:lumMod val="60000"/>
                    <a:lumOff val="40000"/>
                  </a:schemeClr>
                </a:solidFill>
                <a:latin typeface="Arial" panose="020B0604020202020204" pitchFamily="34" charset="0"/>
                <a:cs typeface="Arial" panose="020B0604020202020204" pitchFamily="34" charset="0"/>
              </a:rPr>
              <a:t>Focus on Grade 6 content</a:t>
            </a:r>
            <a:endParaRPr lang="en-US" dirty="0">
              <a:solidFill>
                <a:schemeClr val="tx2">
                  <a:lumMod val="60000"/>
                  <a:lumOff val="40000"/>
                </a:schemeClr>
              </a:solidFill>
              <a:latin typeface="Arial" panose="020B0604020202020204" pitchFamily="34" charset="0"/>
              <a:cs typeface="Arial" panose="020B0604020202020204" pitchFamily="34" charset="0"/>
            </a:endParaRPr>
          </a:p>
        </p:txBody>
      </p:sp>
      <p:sp>
        <p:nvSpPr>
          <p:cNvPr id="6" name="Title 1">
            <a:extLst>
              <a:ext uri="{FF2B5EF4-FFF2-40B4-BE49-F238E27FC236}">
                <a16:creationId xmlns:a16="http://schemas.microsoft.com/office/drawing/2014/main" id="{07748BB4-268A-4C54-A269-702B36F44A7C}"/>
              </a:ext>
            </a:extLst>
          </p:cNvPr>
          <p:cNvSpPr txBox="1">
            <a:spLocks/>
          </p:cNvSpPr>
          <p:nvPr/>
        </p:nvSpPr>
        <p:spPr>
          <a:xfrm>
            <a:off x="609600" y="427038"/>
            <a:ext cx="8229600" cy="685800"/>
          </a:xfrm>
          <a:prstGeom prst="rect">
            <a:avLst/>
          </a:prstGeom>
          <a:solidFill>
            <a:srgbClr val="2762AD"/>
          </a:solidFill>
        </p:spPr>
        <p:txBody>
          <a:bodyPr vert="horz" lIns="91440" tIns="45720" rIns="91440" bIns="45720" rtlCol="0" anchor="ctr">
            <a:noAutofit/>
          </a:bodyPr>
          <a:lstStyle>
            <a:lvl1pPr algn="ctr" defTabSz="457200" rtl="0" eaLnBrk="1" latinLnBrk="0" hangingPunct="1">
              <a:spcBef>
                <a:spcPct val="0"/>
              </a:spcBef>
              <a:buNone/>
              <a:defRPr sz="2200" kern="1200">
                <a:solidFill>
                  <a:schemeClr val="bg1"/>
                </a:solidFill>
                <a:latin typeface="Verdana"/>
                <a:ea typeface="+mj-ea"/>
                <a:cs typeface="Verdana"/>
              </a:defRPr>
            </a:lvl1pPr>
          </a:lstStyle>
          <a:p>
            <a:r>
              <a:rPr lang="en-US" sz="2800" i="1"/>
              <a:t>MathLinks</a:t>
            </a:r>
            <a:r>
              <a:rPr lang="en-US" sz="2800"/>
              <a:t>: PROPORTIONAL REASONING</a:t>
            </a:r>
            <a:endParaRPr lang="en-US" sz="2800" dirty="0"/>
          </a:p>
        </p:txBody>
      </p:sp>
    </p:spTree>
    <p:extLst>
      <p:ext uri="{BB962C8B-B14F-4D97-AF65-F5344CB8AC3E}">
        <p14:creationId xmlns:p14="http://schemas.microsoft.com/office/powerpoint/2010/main" val="3183658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E21C9-5E93-4212-9BC2-F21328E8A56D}"/>
              </a:ext>
            </a:extLst>
          </p:cNvPr>
          <p:cNvSpPr>
            <a:spLocks noGrp="1"/>
          </p:cNvSpPr>
          <p:nvPr>
            <p:ph type="title"/>
          </p:nvPr>
        </p:nvSpPr>
        <p:spPr>
          <a:xfrm>
            <a:off x="443061" y="397186"/>
            <a:ext cx="8479410" cy="685800"/>
          </a:xfrm>
        </p:spPr>
        <p:txBody>
          <a:bodyPr>
            <a:noAutofit/>
          </a:bodyPr>
          <a:lstStyle/>
          <a:p>
            <a:r>
              <a:rPr lang="en-US" sz="2800" dirty="0"/>
              <a:t>WHY PROPORTIONAL REASONING?</a:t>
            </a:r>
          </a:p>
        </p:txBody>
      </p:sp>
      <p:sp>
        <p:nvSpPr>
          <p:cNvPr id="3" name="TextBox 2">
            <a:extLst>
              <a:ext uri="{FF2B5EF4-FFF2-40B4-BE49-F238E27FC236}">
                <a16:creationId xmlns:a16="http://schemas.microsoft.com/office/drawing/2014/main" id="{48D8C09B-7B44-40E5-93B3-3A5FC764B049}"/>
              </a:ext>
            </a:extLst>
          </p:cNvPr>
          <p:cNvSpPr txBox="1"/>
          <p:nvPr/>
        </p:nvSpPr>
        <p:spPr>
          <a:xfrm>
            <a:off x="542703" y="1842195"/>
            <a:ext cx="2850893" cy="1200329"/>
          </a:xfrm>
          <a:prstGeom prst="rect">
            <a:avLst/>
          </a:prstGeom>
          <a:noFill/>
        </p:spPr>
        <p:txBody>
          <a:bodyPr wrap="square" rtlCol="0">
            <a:spAutoFit/>
          </a:bodyPr>
          <a:lstStyle/>
          <a:p>
            <a:r>
              <a:rPr lang="en-US" sz="2400" dirty="0">
                <a:solidFill>
                  <a:schemeClr val="accent3">
                    <a:lumMod val="75000"/>
                  </a:schemeClr>
                </a:solidFill>
                <a:latin typeface="Verdana" panose="020B0604030504040204" pitchFamily="34" charset="0"/>
                <a:ea typeface="Verdana" panose="020B0604030504040204" pitchFamily="34" charset="0"/>
              </a:rPr>
              <a:t>In mathematics</a:t>
            </a:r>
          </a:p>
          <a:p>
            <a:pPr marL="285750" indent="-285750">
              <a:buFont typeface="Arial" panose="020B0604020202020204" pitchFamily="34" charset="0"/>
              <a:buChar char="•"/>
            </a:pPr>
            <a:r>
              <a:rPr lang="en-US" sz="2400" dirty="0">
                <a:solidFill>
                  <a:schemeClr val="accent3">
                    <a:lumMod val="75000"/>
                  </a:schemeClr>
                </a:solidFill>
                <a:latin typeface="Verdana" panose="020B0604030504040204" pitchFamily="34" charset="0"/>
                <a:ea typeface="Verdana" panose="020B0604030504040204" pitchFamily="34" charset="0"/>
              </a:rPr>
              <a:t>Geometry</a:t>
            </a:r>
          </a:p>
          <a:p>
            <a:pPr marL="285750" indent="-285750">
              <a:buFont typeface="Arial" panose="020B0604020202020204" pitchFamily="34" charset="0"/>
              <a:buChar char="•"/>
            </a:pPr>
            <a:r>
              <a:rPr lang="en-US" sz="2400" dirty="0">
                <a:solidFill>
                  <a:schemeClr val="accent3">
                    <a:lumMod val="75000"/>
                  </a:schemeClr>
                </a:solidFill>
                <a:latin typeface="Verdana" panose="020B0604030504040204" pitchFamily="34" charset="0"/>
                <a:ea typeface="Verdana" panose="020B0604030504040204" pitchFamily="34" charset="0"/>
              </a:rPr>
              <a:t>Slope</a:t>
            </a:r>
          </a:p>
        </p:txBody>
      </p:sp>
      <p:sp>
        <p:nvSpPr>
          <p:cNvPr id="8" name="TextBox 7">
            <a:extLst>
              <a:ext uri="{FF2B5EF4-FFF2-40B4-BE49-F238E27FC236}">
                <a16:creationId xmlns:a16="http://schemas.microsoft.com/office/drawing/2014/main" id="{01B05339-A85D-45BB-9348-8AA29E766070}"/>
              </a:ext>
            </a:extLst>
          </p:cNvPr>
          <p:cNvSpPr txBox="1"/>
          <p:nvPr/>
        </p:nvSpPr>
        <p:spPr>
          <a:xfrm>
            <a:off x="1463040" y="1231758"/>
            <a:ext cx="7120128" cy="461665"/>
          </a:xfrm>
          <a:prstGeom prst="rect">
            <a:avLst/>
          </a:prstGeom>
          <a:noFill/>
        </p:spPr>
        <p:txBody>
          <a:bodyPr wrap="square" rtlCol="0">
            <a:spAutoFit/>
          </a:bodyPr>
          <a:lstStyle/>
          <a:p>
            <a:r>
              <a:rPr lang="en-US" sz="2400" b="1" dirty="0">
                <a:solidFill>
                  <a:srgbClr val="FF0000"/>
                </a:solidFill>
                <a:latin typeface="Verdana" panose="020B0604030504040204" pitchFamily="34" charset="0"/>
                <a:ea typeface="Verdana" panose="020B0604030504040204" pitchFamily="34" charset="0"/>
              </a:rPr>
              <a:t>RATIOS AND RATES ARE EVERYWHERE</a:t>
            </a:r>
          </a:p>
        </p:txBody>
      </p:sp>
      <p:sp>
        <p:nvSpPr>
          <p:cNvPr id="9" name="TextBox 8">
            <a:extLst>
              <a:ext uri="{FF2B5EF4-FFF2-40B4-BE49-F238E27FC236}">
                <a16:creationId xmlns:a16="http://schemas.microsoft.com/office/drawing/2014/main" id="{C9A0C65D-E6BC-4F15-9CA4-0F4190872673}"/>
              </a:ext>
            </a:extLst>
          </p:cNvPr>
          <p:cNvSpPr txBox="1"/>
          <p:nvPr/>
        </p:nvSpPr>
        <p:spPr>
          <a:xfrm>
            <a:off x="668776" y="3676208"/>
            <a:ext cx="3423918" cy="1200329"/>
          </a:xfrm>
          <a:prstGeom prst="rect">
            <a:avLst/>
          </a:prstGeom>
          <a:noFill/>
        </p:spPr>
        <p:txBody>
          <a:bodyPr wrap="square" rtlCol="0">
            <a:spAutoFit/>
          </a:bodyPr>
          <a:lstStyle/>
          <a:p>
            <a:r>
              <a:rPr lang="en-US" sz="2400" dirty="0">
                <a:solidFill>
                  <a:schemeClr val="accent4">
                    <a:lumMod val="75000"/>
                  </a:schemeClr>
                </a:solidFill>
                <a:latin typeface="Verdana" panose="020B0604030504040204" pitchFamily="34" charset="0"/>
                <a:ea typeface="Verdana" panose="020B0604030504040204" pitchFamily="34" charset="0"/>
              </a:rPr>
              <a:t>In the environment</a:t>
            </a:r>
          </a:p>
          <a:p>
            <a:pPr marL="285750" indent="-285750">
              <a:buFont typeface="Arial" panose="020B0604020202020204" pitchFamily="34" charset="0"/>
              <a:buChar char="•"/>
            </a:pPr>
            <a:r>
              <a:rPr lang="en-US" sz="2400" dirty="0">
                <a:solidFill>
                  <a:schemeClr val="accent4">
                    <a:lumMod val="75000"/>
                  </a:schemeClr>
                </a:solidFill>
                <a:latin typeface="Verdana" panose="020B0604030504040204" pitchFamily="34" charset="0"/>
                <a:ea typeface="Verdana" panose="020B0604030504040204" pitchFamily="34" charset="0"/>
              </a:rPr>
              <a:t>Global warming</a:t>
            </a:r>
          </a:p>
          <a:p>
            <a:pPr marL="285750" indent="-285750">
              <a:buFont typeface="Arial" panose="020B0604020202020204" pitchFamily="34" charset="0"/>
              <a:buChar char="•"/>
            </a:pPr>
            <a:r>
              <a:rPr lang="en-US" sz="2400" dirty="0">
                <a:solidFill>
                  <a:schemeClr val="accent4">
                    <a:lumMod val="75000"/>
                  </a:schemeClr>
                </a:solidFill>
                <a:latin typeface="Verdana" panose="020B0604030504040204" pitchFamily="34" charset="0"/>
                <a:ea typeface="Verdana" panose="020B0604030504040204" pitchFamily="34" charset="0"/>
              </a:rPr>
              <a:t>Natural resources</a:t>
            </a:r>
          </a:p>
        </p:txBody>
      </p:sp>
      <p:sp>
        <p:nvSpPr>
          <p:cNvPr id="10" name="TextBox 9">
            <a:extLst>
              <a:ext uri="{FF2B5EF4-FFF2-40B4-BE49-F238E27FC236}">
                <a16:creationId xmlns:a16="http://schemas.microsoft.com/office/drawing/2014/main" id="{70F19306-57D4-4C68-929C-DAC7DA5E9B11}"/>
              </a:ext>
            </a:extLst>
          </p:cNvPr>
          <p:cNvSpPr txBox="1"/>
          <p:nvPr/>
        </p:nvSpPr>
        <p:spPr>
          <a:xfrm>
            <a:off x="5148108" y="2476650"/>
            <a:ext cx="3009388" cy="1938992"/>
          </a:xfrm>
          <a:prstGeom prst="rect">
            <a:avLst/>
          </a:prstGeom>
          <a:noFill/>
        </p:spPr>
        <p:txBody>
          <a:bodyPr wrap="square" rtlCol="0">
            <a:spAutoFit/>
          </a:bodyPr>
          <a:lstStyle/>
          <a:p>
            <a:r>
              <a:rPr lang="en-US" sz="2400" dirty="0">
                <a:solidFill>
                  <a:schemeClr val="accent5">
                    <a:lumMod val="75000"/>
                  </a:schemeClr>
                </a:solidFill>
                <a:latin typeface="Verdana" panose="020B0604030504040204" pitchFamily="34" charset="0"/>
                <a:ea typeface="Verdana" panose="020B0604030504040204" pitchFamily="34" charset="0"/>
              </a:rPr>
              <a:t>Daily activities</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Speed limits</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Recipes</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Pricing</a:t>
            </a:r>
          </a:p>
          <a:p>
            <a:pPr marL="285750" indent="-285750">
              <a:buFont typeface="Arial" panose="020B0604020202020204" pitchFamily="34" charset="0"/>
              <a:buChar char="•"/>
            </a:pPr>
            <a:r>
              <a:rPr lang="en-US" sz="2400" dirty="0">
                <a:solidFill>
                  <a:schemeClr val="accent5">
                    <a:lumMod val="75000"/>
                  </a:schemeClr>
                </a:solidFill>
                <a:latin typeface="Verdana" panose="020B0604030504040204" pitchFamily="34" charset="0"/>
                <a:ea typeface="Verdana" panose="020B0604030504040204" pitchFamily="34" charset="0"/>
              </a:rPr>
              <a:t>Health</a:t>
            </a:r>
          </a:p>
        </p:txBody>
      </p:sp>
      <p:pic>
        <p:nvPicPr>
          <p:cNvPr id="11" name="Picture 10">
            <a:extLst>
              <a:ext uri="{FF2B5EF4-FFF2-40B4-BE49-F238E27FC236}">
                <a16:creationId xmlns:a16="http://schemas.microsoft.com/office/drawing/2014/main" id="{35838117-16F7-4E3F-8C87-554386146A0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201360" y="1878807"/>
            <a:ext cx="1567339" cy="1567339"/>
          </a:xfrm>
          <a:prstGeom prst="rect">
            <a:avLst/>
          </a:prstGeom>
        </p:spPr>
      </p:pic>
      <p:pic>
        <p:nvPicPr>
          <p:cNvPr id="17" name="Picture 16">
            <a:extLst>
              <a:ext uri="{FF2B5EF4-FFF2-40B4-BE49-F238E27FC236}">
                <a16:creationId xmlns:a16="http://schemas.microsoft.com/office/drawing/2014/main" id="{639DF216-EE74-43E2-B813-29F89CF4459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964331" y="4914743"/>
            <a:ext cx="2836804" cy="1158072"/>
          </a:xfrm>
          <a:prstGeom prst="rect">
            <a:avLst/>
          </a:prstGeom>
        </p:spPr>
      </p:pic>
      <p:pic>
        <p:nvPicPr>
          <p:cNvPr id="20" name="Picture 19">
            <a:extLst>
              <a:ext uri="{FF2B5EF4-FFF2-40B4-BE49-F238E27FC236}">
                <a16:creationId xmlns:a16="http://schemas.microsoft.com/office/drawing/2014/main" id="{57C783D7-826E-4136-A776-6665B32B3B9C}"/>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956352" y="3715692"/>
            <a:ext cx="1201144" cy="1500648"/>
          </a:xfrm>
          <a:prstGeom prst="rect">
            <a:avLst/>
          </a:prstGeom>
        </p:spPr>
      </p:pic>
    </p:spTree>
    <p:extLst>
      <p:ext uri="{BB962C8B-B14F-4D97-AF65-F5344CB8AC3E}">
        <p14:creationId xmlns:p14="http://schemas.microsoft.com/office/powerpoint/2010/main" val="4038601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theme/theme1.xml><?xml version="1.0" encoding="utf-8"?>
<a:theme xmlns:a="http://schemas.openxmlformats.org/drawingml/2006/main" name="MathLinks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id="{3D203DAC-2682-6E4C-ABC0-360887DE3F9B}" vid="{D198DB34-55EC-374E-8D0C-97240D7B9A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 MathLinks Template</Template>
  <TotalTime>23289</TotalTime>
  <Words>3557</Words>
  <Application>Microsoft Office PowerPoint</Application>
  <PresentationFormat>On-screen Show (4:3)</PresentationFormat>
  <Paragraphs>718</Paragraphs>
  <Slides>49</Slides>
  <Notes>49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7" baseType="lpstr">
      <vt:lpstr>Arial</vt:lpstr>
      <vt:lpstr>Calibri</vt:lpstr>
      <vt:lpstr>Comic Sans MS</vt:lpstr>
      <vt:lpstr>Consolas</vt:lpstr>
      <vt:lpstr>Verdana</vt:lpstr>
      <vt:lpstr>Wingdings</vt:lpstr>
      <vt:lpstr>MathLinks Template</vt:lpstr>
      <vt:lpstr>Equation</vt:lpstr>
      <vt:lpstr>INTERVENTION WITH MATHLINKS</vt:lpstr>
      <vt:lpstr>AGENDA</vt:lpstr>
      <vt:lpstr>GETTING STUDENTS BACK ON TRACK</vt:lpstr>
      <vt:lpstr>WHAT THE RESEARCH TELLS US</vt:lpstr>
      <vt:lpstr>THE MathLinks: ESSENTIALS PROGRAM</vt:lpstr>
      <vt:lpstr>TODAY’S SOURCE MATERIALS</vt:lpstr>
      <vt:lpstr>TODAY’S SOURCE MATERIALS</vt:lpstr>
      <vt:lpstr>PowerPoint Presentation</vt:lpstr>
      <vt:lpstr>WHY PROPORTIONAL REASONING?</vt:lpstr>
      <vt:lpstr>GRADE 6:  RATIO REPRESENTATIONS</vt:lpstr>
      <vt:lpstr>RED AND WHITE MIXTURES</vt:lpstr>
      <vt:lpstr>RATIOS AND TABLES</vt:lpstr>
      <vt:lpstr>A TABLE FOR THIS PAINT MIXTURE</vt:lpstr>
      <vt:lpstr>STUDENT PAGES</vt:lpstr>
      <vt:lpstr>DOUBLE NUMBER LINES</vt:lpstr>
      <vt:lpstr>COMPARE AND CONNECT</vt:lpstr>
      <vt:lpstr>EQUIVALENT RATIOS </vt:lpstr>
      <vt:lpstr>RATIO OF FISH TO FROGS</vt:lpstr>
      <vt:lpstr>RATIO OF PIGS TO PANDAS</vt:lpstr>
      <vt:lpstr>REHEARSAL IS IMPORTANT</vt:lpstr>
      <vt:lpstr>UNIT REVIEW</vt:lpstr>
      <vt:lpstr>VOCABULARY SUPPORT</vt:lpstr>
      <vt:lpstr>STUDENT RESOURCE SECTION</vt:lpstr>
      <vt:lpstr>PowerPoint Presentation</vt:lpstr>
      <vt:lpstr>WHY PROPORTIONAL REASONING?</vt:lpstr>
      <vt:lpstr>GROWTH SPURTS</vt:lpstr>
      <vt:lpstr>TEACHER SUPPORT IN MathLinks</vt:lpstr>
      <vt:lpstr>MONEY STRATEGY FOR PERCENT CONVERSIONS</vt:lpstr>
      <vt:lpstr>PERCENTS AND  DOUBLE NUMBER LINES</vt:lpstr>
      <vt:lpstr>PowerPoint Presentation</vt:lpstr>
      <vt:lpstr>ANOTHER ONE</vt:lpstr>
      <vt:lpstr>PowerPoint Presentation</vt:lpstr>
      <vt:lpstr>PRACTICE and REVIEW</vt:lpstr>
      <vt:lpstr>MathLinks: PROPORTIONAL REASONING</vt:lpstr>
      <vt:lpstr>SOCKS</vt:lpstr>
      <vt:lpstr>UNIT PRICES</vt:lpstr>
      <vt:lpstr>TABLES</vt:lpstr>
      <vt:lpstr>FROM NUMBER LINES TO GRAPHS</vt:lpstr>
      <vt:lpstr>GRAPHS</vt:lpstr>
      <vt:lpstr>TABLES</vt:lpstr>
      <vt:lpstr>STUDENT PACKETS</vt:lpstr>
      <vt:lpstr>TEACHER EDITION</vt:lpstr>
      <vt:lpstr>SKILLS PRACTICE WITH “SKILL BOOSTERS”</vt:lpstr>
      <vt:lpstr>SKILL BOOSTERS EXAMPLES </vt:lpstr>
      <vt:lpstr>ALSO AVAILABLE…</vt:lpstr>
      <vt:lpstr>THE MathLinks: ESSENTIALS PROGRAM</vt:lpstr>
      <vt:lpstr>CHECK OUT THE PROGRAM</vt:lpstr>
      <vt:lpstr>THE TEACHER PORTAL</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CHOCOLATE BAR FRACTIONS</dc:title>
  <dc:creator>Shelley Kriegler</dc:creator>
  <cp:lastModifiedBy>Cynthia Raff</cp:lastModifiedBy>
  <cp:revision>715</cp:revision>
  <dcterms:created xsi:type="dcterms:W3CDTF">2019-03-08T03:24:34Z</dcterms:created>
  <dcterms:modified xsi:type="dcterms:W3CDTF">2024-10-11T03:44:41Z</dcterms:modified>
</cp:coreProperties>
</file>