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handoutMasterIdLst>
    <p:handoutMasterId r:id="rId57"/>
  </p:handoutMasterIdLst>
  <p:sldIdLst>
    <p:sldId id="519" r:id="rId2"/>
    <p:sldId id="524" r:id="rId3"/>
    <p:sldId id="607" r:id="rId4"/>
    <p:sldId id="608" r:id="rId5"/>
    <p:sldId id="568" r:id="rId6"/>
    <p:sldId id="564" r:id="rId7"/>
    <p:sldId id="565" r:id="rId8"/>
    <p:sldId id="531" r:id="rId9"/>
    <p:sldId id="561" r:id="rId10"/>
    <p:sldId id="261" r:id="rId11"/>
    <p:sldId id="542" r:id="rId12"/>
    <p:sldId id="554" r:id="rId13"/>
    <p:sldId id="571" r:id="rId14"/>
    <p:sldId id="273" r:id="rId15"/>
    <p:sldId id="278" r:id="rId16"/>
    <p:sldId id="265" r:id="rId17"/>
    <p:sldId id="576" r:id="rId18"/>
    <p:sldId id="546" r:id="rId19"/>
    <p:sldId id="547" r:id="rId20"/>
    <p:sldId id="549" r:id="rId21"/>
    <p:sldId id="548" r:id="rId22"/>
    <p:sldId id="566" r:id="rId23"/>
    <p:sldId id="277" r:id="rId24"/>
    <p:sldId id="609" r:id="rId25"/>
    <p:sldId id="279" r:id="rId26"/>
    <p:sldId id="259" r:id="rId27"/>
    <p:sldId id="267" r:id="rId28"/>
    <p:sldId id="275" r:id="rId29"/>
    <p:sldId id="262" r:id="rId30"/>
    <p:sldId id="585" r:id="rId31"/>
    <p:sldId id="586" r:id="rId32"/>
    <p:sldId id="589" r:id="rId33"/>
    <p:sldId id="272" r:id="rId34"/>
    <p:sldId id="550" r:id="rId35"/>
    <p:sldId id="567" r:id="rId36"/>
    <p:sldId id="276" r:id="rId37"/>
    <p:sldId id="597" r:id="rId38"/>
    <p:sldId id="599" r:id="rId39"/>
    <p:sldId id="604" r:id="rId40"/>
    <p:sldId id="606" r:id="rId41"/>
    <p:sldId id="385" r:id="rId42"/>
    <p:sldId id="386" r:id="rId43"/>
    <p:sldId id="284" r:id="rId44"/>
    <p:sldId id="288" r:id="rId45"/>
    <p:sldId id="552" r:id="rId46"/>
    <p:sldId id="563" r:id="rId47"/>
    <p:sldId id="525" r:id="rId48"/>
    <p:sldId id="417" r:id="rId49"/>
    <p:sldId id="516" r:id="rId50"/>
    <p:sldId id="274" r:id="rId51"/>
    <p:sldId id="271" r:id="rId52"/>
    <p:sldId id="280" r:id="rId53"/>
    <p:sldId id="603" r:id="rId54"/>
    <p:sldId id="283"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3FC6"/>
    <a:srgbClr val="2762A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00" autoAdjust="0"/>
    <p:restoredTop sz="89961" autoAdjust="0"/>
  </p:normalViewPr>
  <p:slideViewPr>
    <p:cSldViewPr snapToGrid="0" snapToObjects="1">
      <p:cViewPr varScale="1">
        <p:scale>
          <a:sx n="94" d="100"/>
          <a:sy n="94" d="100"/>
        </p:scale>
        <p:origin x="1251" y="6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5" Type="http://schemas.openxmlformats.org/officeDocument/2006/relationships/image" Target="../media/image36.wmf"/><Relationship Id="rId4" Type="http://schemas.openxmlformats.org/officeDocument/2006/relationships/image" Target="../media/image3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4" Type="http://schemas.openxmlformats.org/officeDocument/2006/relationships/image" Target="../media/image4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10C903-89FB-9443-B711-4C59B465CFB3}" type="datetimeFigureOut">
              <a:rPr lang="en-US" smtClean="0"/>
              <a:pPr/>
              <a:t>10/10/2024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047C94-B8CF-AA44-A8FE-0545AAD2A74D}" type="slidenum">
              <a:rPr lang="en-US" smtClean="0"/>
              <a:pPr/>
              <a:t>‹#›</a:t>
            </a:fld>
            <a:endParaRPr lang="en-US"/>
          </a:p>
        </p:txBody>
      </p:sp>
    </p:spTree>
    <p:extLst>
      <p:ext uri="{BB962C8B-B14F-4D97-AF65-F5344CB8AC3E}">
        <p14:creationId xmlns:p14="http://schemas.microsoft.com/office/powerpoint/2010/main" val="16078338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9EB7C0-5FD3-C646-B2E6-8EA09444FF02}" type="datetimeFigureOut">
              <a:rPr lang="en-US" smtClean="0"/>
              <a:pPr/>
              <a:t>10/10/2024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D1161C-AFCC-4141-93A9-6068CEC8D79F}" type="slidenum">
              <a:rPr lang="en-US" smtClean="0"/>
              <a:pPr/>
              <a:t>‹#›</a:t>
            </a:fld>
            <a:endParaRPr lang="en-US"/>
          </a:p>
        </p:txBody>
      </p:sp>
    </p:spTree>
    <p:extLst>
      <p:ext uri="{BB962C8B-B14F-4D97-AF65-F5344CB8AC3E}">
        <p14:creationId xmlns:p14="http://schemas.microsoft.com/office/powerpoint/2010/main" val="16052201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Welcome to our presentation on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MathLinks</a:t>
            </a:r>
            <a:r>
              <a:rPr lang="en-US" sz="1200" dirty="0">
                <a:effectLst/>
                <a:latin typeface="Arial" panose="020B0604020202020204" pitchFamily="34" charset="0"/>
                <a:ea typeface="Calibri" panose="020F0502020204030204" pitchFamily="34" charset="0"/>
                <a:cs typeface="Times New Roman" panose="02020603050405020304" pitchFamily="18" charset="0"/>
              </a:rPr>
              <a:t>: Essentials – Expressions and Equations.</a:t>
            </a:r>
          </a:p>
          <a:p>
            <a:pPr marL="0" marR="0">
              <a:spcBef>
                <a:spcPts val="0"/>
              </a:spcBef>
              <a:spcAft>
                <a:spcPts val="0"/>
              </a:spcAft>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If you don’t know us…CMAT is a non-profit and we develop middle school mathematics curriculum and resources, and support teachers in using them through professional development. </a:t>
            </a: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We worked together in the mathematics department at UCLA for about a decade. </a:t>
            </a: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Then about 14 years ago we left the university to form </a:t>
            </a:r>
            <a:r>
              <a:rPr lang="en-US" sz="1200">
                <a:effectLst/>
                <a:latin typeface="Arial" panose="020B0604020202020204" pitchFamily="34" charset="0"/>
                <a:ea typeface="Calibri" panose="020F0502020204030204" pitchFamily="34" charset="0"/>
                <a:cs typeface="Times New Roman" panose="02020603050405020304" pitchFamily="18" charset="0"/>
              </a:rPr>
              <a:t>CMAT.</a:t>
            </a:r>
            <a:endParaRPr lang="en-US" dirty="0"/>
          </a:p>
        </p:txBody>
      </p:sp>
      <p:sp>
        <p:nvSpPr>
          <p:cNvPr id="4" name="Slide Number Placeholder 3"/>
          <p:cNvSpPr>
            <a:spLocks noGrp="1"/>
          </p:cNvSpPr>
          <p:nvPr>
            <p:ph type="sldNum" sz="quarter" idx="10"/>
          </p:nvPr>
        </p:nvSpPr>
        <p:spPr/>
        <p:txBody>
          <a:bodyPr/>
          <a:lstStyle/>
          <a:p>
            <a:fld id="{69D1161C-AFCC-4141-93A9-6068CEC8D79F}" type="slidenum">
              <a:rPr lang="en-US" smtClean="0"/>
              <a:pPr/>
              <a:t>1</a:t>
            </a:fld>
            <a:endParaRPr lang="en-US"/>
          </a:p>
        </p:txBody>
      </p:sp>
    </p:spTree>
    <p:extLst>
      <p:ext uri="{BB962C8B-B14F-4D97-AF65-F5344CB8AC3E}">
        <p14:creationId xmlns:p14="http://schemas.microsoft.com/office/powerpoint/2010/main" val="4232148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FF0000"/>
                </a:solidFill>
                <a:latin typeface="Verdana" panose="020B0604030504040204" pitchFamily="34" charset="0"/>
                <a:ea typeface="Verdana" panose="020B0604030504040204" pitchFamily="34" charset="0"/>
              </a:rPr>
              <a:t>Balance puzzles start this packet. These mobiles allow students to visually see that both sides need </a:t>
            </a:r>
            <a:r>
              <a:rPr lang="en-US" sz="1200" dirty="0" err="1">
                <a:solidFill>
                  <a:srgbClr val="FF0000"/>
                </a:solidFill>
                <a:latin typeface="Verdana" panose="020B0604030504040204" pitchFamily="34" charset="0"/>
                <a:ea typeface="Verdana" panose="020B0604030504040204" pitchFamily="34" charset="0"/>
              </a:rPr>
              <a:t>ot</a:t>
            </a:r>
            <a:r>
              <a:rPr lang="en-US" sz="1200" dirty="0">
                <a:solidFill>
                  <a:srgbClr val="FF0000"/>
                </a:solidFill>
                <a:latin typeface="Verdana" panose="020B0604030504040204" pitchFamily="34" charset="0"/>
                <a:ea typeface="Verdana" panose="020B0604030504040204" pitchFamily="34" charset="0"/>
              </a:rPr>
              <a:t> be balanced. Understanding balance, leads to substitution, and then connect to equations. Students may want to apply a “shorthand” such as “c” is for the weight of a circle in order to write an equation.</a:t>
            </a:r>
          </a:p>
          <a:p>
            <a:endParaRPr lang="en-US" dirty="0"/>
          </a:p>
        </p:txBody>
      </p:sp>
      <p:sp>
        <p:nvSpPr>
          <p:cNvPr id="4" name="Slide Number Placeholder 3"/>
          <p:cNvSpPr>
            <a:spLocks noGrp="1"/>
          </p:cNvSpPr>
          <p:nvPr>
            <p:ph type="sldNum" sz="quarter" idx="10"/>
          </p:nvPr>
        </p:nvSpPr>
        <p:spPr/>
        <p:txBody>
          <a:bodyPr/>
          <a:lstStyle/>
          <a:p>
            <a:fld id="{69D1161C-AFCC-4141-93A9-6068CEC8D79F}" type="slidenum">
              <a:rPr lang="en-US" smtClean="0"/>
              <a:pPr/>
              <a:t>10</a:t>
            </a:fld>
            <a:endParaRPr lang="en-US"/>
          </a:p>
        </p:txBody>
      </p:sp>
    </p:spTree>
    <p:extLst>
      <p:ext uri="{BB962C8B-B14F-4D97-AF65-F5344CB8AC3E}">
        <p14:creationId xmlns:p14="http://schemas.microsoft.com/office/powerpoint/2010/main" val="2057152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student pages and the Teacher Pages with the answer key that go with these balance puzzles</a:t>
            </a:r>
          </a:p>
        </p:txBody>
      </p:sp>
      <p:sp>
        <p:nvSpPr>
          <p:cNvPr id="4" name="Slide Number Placeholder 3"/>
          <p:cNvSpPr>
            <a:spLocks noGrp="1"/>
          </p:cNvSpPr>
          <p:nvPr>
            <p:ph type="sldNum" sz="quarter" idx="5"/>
          </p:nvPr>
        </p:nvSpPr>
        <p:spPr/>
        <p:txBody>
          <a:bodyPr/>
          <a:lstStyle/>
          <a:p>
            <a:fld id="{69D1161C-AFCC-4141-93A9-6068CEC8D79F}" type="slidenum">
              <a:rPr lang="en-US" smtClean="0"/>
              <a:pPr/>
              <a:t>11</a:t>
            </a:fld>
            <a:endParaRPr lang="en-US"/>
          </a:p>
        </p:txBody>
      </p:sp>
    </p:spTree>
    <p:extLst>
      <p:ext uri="{BB962C8B-B14F-4D97-AF65-F5344CB8AC3E}">
        <p14:creationId xmlns:p14="http://schemas.microsoft.com/office/powerpoint/2010/main" val="1669389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provide a slide deck and lesson notes to accompany the lesson.</a:t>
            </a:r>
          </a:p>
          <a:p>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12</a:t>
            </a:fld>
            <a:endParaRPr lang="en-US"/>
          </a:p>
        </p:txBody>
      </p:sp>
    </p:spTree>
    <p:extLst>
      <p:ext uri="{BB962C8B-B14F-4D97-AF65-F5344CB8AC3E}">
        <p14:creationId xmlns:p14="http://schemas.microsoft.com/office/powerpoint/2010/main" val="3696740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move into the second lesson on variables and expressions using a “Pizza Place” to help define variables. We use this menu activity to make equivalent expressions and solve equations for missing variables. Make sure the students recognize that the variable represents the cost of the item. This is a great opportunity for pairs of students to discuss and critique each others’ reasoning.</a:t>
            </a:r>
          </a:p>
          <a:p>
            <a:endParaRPr lang="en-US" baseline="0" dirty="0"/>
          </a:p>
        </p:txBody>
      </p:sp>
      <p:sp>
        <p:nvSpPr>
          <p:cNvPr id="4" name="Slide Number Placeholder 3"/>
          <p:cNvSpPr>
            <a:spLocks noGrp="1"/>
          </p:cNvSpPr>
          <p:nvPr>
            <p:ph type="sldNum" sz="quarter" idx="10"/>
          </p:nvPr>
        </p:nvSpPr>
        <p:spPr/>
        <p:txBody>
          <a:bodyPr/>
          <a:lstStyle/>
          <a:p>
            <a:fld id="{70F6E4D2-3DE8-4DF5-8335-33073AE17B28}" type="slidenum">
              <a:rPr lang="en-US" smtClean="0"/>
              <a:pPr/>
              <a:t>13</a:t>
            </a:fld>
            <a:endParaRPr lang="en-US" dirty="0"/>
          </a:p>
        </p:txBody>
      </p:sp>
    </p:spTree>
    <p:extLst>
      <p:ext uri="{BB962C8B-B14F-4D97-AF65-F5344CB8AC3E}">
        <p14:creationId xmlns:p14="http://schemas.microsoft.com/office/powerpoint/2010/main" val="1687626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We ask students to write expressions for the cost of the order represented here. This is a great opportunity for pairs of students to discuss and critique each others’ reasoning.</a:t>
            </a:r>
          </a:p>
          <a:p>
            <a:endParaRPr lang="en-US" baseline="0" dirty="0"/>
          </a:p>
        </p:txBody>
      </p:sp>
      <p:sp>
        <p:nvSpPr>
          <p:cNvPr id="4" name="Slide Number Placeholder 3"/>
          <p:cNvSpPr>
            <a:spLocks noGrp="1"/>
          </p:cNvSpPr>
          <p:nvPr>
            <p:ph type="sldNum" sz="quarter" idx="10"/>
          </p:nvPr>
        </p:nvSpPr>
        <p:spPr/>
        <p:txBody>
          <a:bodyPr/>
          <a:lstStyle/>
          <a:p>
            <a:fld id="{70F6E4D2-3DE8-4DF5-8335-33073AE17B28}" type="slidenum">
              <a:rPr lang="en-US" smtClean="0"/>
              <a:pPr/>
              <a:t>14</a:t>
            </a:fld>
            <a:endParaRPr lang="en-US" dirty="0"/>
          </a:p>
        </p:txBody>
      </p:sp>
    </p:spTree>
    <p:extLst>
      <p:ext uri="{BB962C8B-B14F-4D97-AF65-F5344CB8AC3E}">
        <p14:creationId xmlns:p14="http://schemas.microsoft.com/office/powerpoint/2010/main" val="1687626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discuss that equations assert that two expressions ae equal. </a:t>
            </a:r>
          </a:p>
        </p:txBody>
      </p:sp>
      <p:sp>
        <p:nvSpPr>
          <p:cNvPr id="4" name="Slide Number Placeholder 3"/>
          <p:cNvSpPr>
            <a:spLocks noGrp="1"/>
          </p:cNvSpPr>
          <p:nvPr>
            <p:ph type="sldNum" sz="quarter" idx="5"/>
          </p:nvPr>
        </p:nvSpPr>
        <p:spPr/>
        <p:txBody>
          <a:bodyPr/>
          <a:lstStyle/>
          <a:p>
            <a:fld id="{69D1161C-AFCC-4141-93A9-6068CEC8D79F}" type="slidenum">
              <a:rPr lang="en-US" smtClean="0"/>
              <a:pPr/>
              <a:t>15</a:t>
            </a:fld>
            <a:endParaRPr lang="en-US"/>
          </a:p>
        </p:txBody>
      </p:sp>
    </p:spTree>
    <p:extLst>
      <p:ext uri="{BB962C8B-B14F-4D97-AF65-F5344CB8AC3E}">
        <p14:creationId xmlns:p14="http://schemas.microsoft.com/office/powerpoint/2010/main" val="3463027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conclude this packet with Mental Math and helping students with sense making strategies. We give them a kind of script or sentence starter to help them talk through the equation.</a:t>
            </a:r>
          </a:p>
        </p:txBody>
      </p:sp>
      <p:sp>
        <p:nvSpPr>
          <p:cNvPr id="4" name="Slide Number Placeholder 3"/>
          <p:cNvSpPr>
            <a:spLocks noGrp="1"/>
          </p:cNvSpPr>
          <p:nvPr>
            <p:ph type="sldNum" sz="quarter" idx="5"/>
          </p:nvPr>
        </p:nvSpPr>
        <p:spPr/>
        <p:txBody>
          <a:bodyPr/>
          <a:lstStyle/>
          <a:p>
            <a:fld id="{69D1161C-AFCC-4141-93A9-6068CEC8D79F}" type="slidenum">
              <a:rPr lang="en-US" smtClean="0"/>
              <a:pPr/>
              <a:t>16</a:t>
            </a:fld>
            <a:endParaRPr lang="en-US"/>
          </a:p>
        </p:txBody>
      </p:sp>
    </p:spTree>
    <p:extLst>
      <p:ext uri="{BB962C8B-B14F-4D97-AF65-F5344CB8AC3E}">
        <p14:creationId xmlns:p14="http://schemas.microsoft.com/office/powerpoint/2010/main" val="3647752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the cover up method, with the same type of dialogue as the previous slide. </a:t>
            </a:r>
          </a:p>
        </p:txBody>
      </p:sp>
      <p:sp>
        <p:nvSpPr>
          <p:cNvPr id="4" name="Slide Number Placeholder 3"/>
          <p:cNvSpPr>
            <a:spLocks noGrp="1"/>
          </p:cNvSpPr>
          <p:nvPr>
            <p:ph type="sldNum" sz="quarter" idx="5"/>
          </p:nvPr>
        </p:nvSpPr>
        <p:spPr/>
        <p:txBody>
          <a:bodyPr/>
          <a:lstStyle/>
          <a:p>
            <a:fld id="{69D1161C-AFCC-4141-93A9-6068CEC8D79F}" type="slidenum">
              <a:rPr lang="en-US" smtClean="0"/>
              <a:pPr/>
              <a:t>17</a:t>
            </a:fld>
            <a:endParaRPr lang="en-US"/>
          </a:p>
        </p:txBody>
      </p:sp>
    </p:spTree>
    <p:extLst>
      <p:ext uri="{BB962C8B-B14F-4D97-AF65-F5344CB8AC3E}">
        <p14:creationId xmlns:p14="http://schemas.microsoft.com/office/powerpoint/2010/main" val="413529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plenty of practice in the Student Packet and on the Teacher Portal</a:t>
            </a:r>
          </a:p>
        </p:txBody>
      </p:sp>
      <p:sp>
        <p:nvSpPr>
          <p:cNvPr id="4" name="Slide Number Placeholder 3"/>
          <p:cNvSpPr>
            <a:spLocks noGrp="1"/>
          </p:cNvSpPr>
          <p:nvPr>
            <p:ph type="sldNum" sz="quarter" idx="5"/>
          </p:nvPr>
        </p:nvSpPr>
        <p:spPr/>
        <p:txBody>
          <a:bodyPr/>
          <a:lstStyle/>
          <a:p>
            <a:fld id="{69D1161C-AFCC-4141-93A9-6068CEC8D79F}" type="slidenum">
              <a:rPr lang="en-US" smtClean="0"/>
              <a:pPr/>
              <a:t>18</a:t>
            </a:fld>
            <a:endParaRPr lang="en-US"/>
          </a:p>
        </p:txBody>
      </p:sp>
    </p:spTree>
    <p:extLst>
      <p:ext uri="{BB962C8B-B14F-4D97-AF65-F5344CB8AC3E}">
        <p14:creationId xmlns:p14="http://schemas.microsoft.com/office/powerpoint/2010/main" val="876601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packet has a review section with engaging problems.</a:t>
            </a:r>
          </a:p>
        </p:txBody>
      </p:sp>
      <p:sp>
        <p:nvSpPr>
          <p:cNvPr id="4" name="Slide Number Placeholder 3"/>
          <p:cNvSpPr>
            <a:spLocks noGrp="1"/>
          </p:cNvSpPr>
          <p:nvPr>
            <p:ph type="sldNum" sz="quarter" idx="5"/>
          </p:nvPr>
        </p:nvSpPr>
        <p:spPr/>
        <p:txBody>
          <a:bodyPr/>
          <a:lstStyle/>
          <a:p>
            <a:fld id="{69D1161C-AFCC-4141-93A9-6068CEC8D79F}" type="slidenum">
              <a:rPr lang="en-US" smtClean="0"/>
              <a:pPr/>
              <a:t>19</a:t>
            </a:fld>
            <a:endParaRPr lang="en-US"/>
          </a:p>
        </p:txBody>
      </p:sp>
    </p:spTree>
    <p:extLst>
      <p:ext uri="{BB962C8B-B14F-4D97-AF65-F5344CB8AC3E}">
        <p14:creationId xmlns:p14="http://schemas.microsoft.com/office/powerpoint/2010/main" val="3766311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Here is what will be covered in this presentation. </a:t>
            </a:r>
          </a:p>
          <a:p>
            <a:endParaRPr lang="en-US" dirty="0"/>
          </a:p>
        </p:txBody>
      </p:sp>
      <p:sp>
        <p:nvSpPr>
          <p:cNvPr id="4" name="Slide Number Placeholder 3"/>
          <p:cNvSpPr>
            <a:spLocks noGrp="1"/>
          </p:cNvSpPr>
          <p:nvPr>
            <p:ph type="sldNum" sz="quarter" idx="10"/>
          </p:nvPr>
        </p:nvSpPr>
        <p:spPr/>
        <p:txBody>
          <a:bodyPr/>
          <a:lstStyle/>
          <a:p>
            <a:fld id="{69D1161C-AFCC-4141-93A9-6068CEC8D79F}" type="slidenum">
              <a:rPr lang="en-US" smtClean="0"/>
              <a:pPr/>
              <a:t>2</a:t>
            </a:fld>
            <a:endParaRPr lang="en-US"/>
          </a:p>
        </p:txBody>
      </p:sp>
    </p:spTree>
    <p:extLst>
      <p:ext uri="{BB962C8B-B14F-4D97-AF65-F5344CB8AC3E}">
        <p14:creationId xmlns:p14="http://schemas.microsoft.com/office/powerpoint/2010/main" val="3054145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vocabulary is addressed through out the packet with the students being able to record the meaning on the My Word Bank and practice on the Vocabulary Review.</a:t>
            </a:r>
          </a:p>
        </p:txBody>
      </p:sp>
      <p:sp>
        <p:nvSpPr>
          <p:cNvPr id="4" name="Slide Number Placeholder 3"/>
          <p:cNvSpPr>
            <a:spLocks noGrp="1"/>
          </p:cNvSpPr>
          <p:nvPr>
            <p:ph type="sldNum" sz="quarter" idx="5"/>
          </p:nvPr>
        </p:nvSpPr>
        <p:spPr/>
        <p:txBody>
          <a:bodyPr/>
          <a:lstStyle/>
          <a:p>
            <a:fld id="{69D1161C-AFCC-4141-93A9-6068CEC8D79F}" type="slidenum">
              <a:rPr lang="en-US" smtClean="0"/>
              <a:pPr/>
              <a:t>20</a:t>
            </a:fld>
            <a:endParaRPr lang="en-US"/>
          </a:p>
        </p:txBody>
      </p:sp>
    </p:spTree>
    <p:extLst>
      <p:ext uri="{BB962C8B-B14F-4D97-AF65-F5344CB8AC3E}">
        <p14:creationId xmlns:p14="http://schemas.microsoft.com/office/powerpoint/2010/main" val="3017735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Student Packet has a Student Resource section in the back that is specific to the topics and content in that packet. It includes definitions and examples.</a:t>
            </a:r>
          </a:p>
        </p:txBody>
      </p:sp>
      <p:sp>
        <p:nvSpPr>
          <p:cNvPr id="4" name="Slide Number Placeholder 3"/>
          <p:cNvSpPr>
            <a:spLocks noGrp="1"/>
          </p:cNvSpPr>
          <p:nvPr>
            <p:ph type="sldNum" sz="quarter" idx="5"/>
          </p:nvPr>
        </p:nvSpPr>
        <p:spPr/>
        <p:txBody>
          <a:bodyPr/>
          <a:lstStyle/>
          <a:p>
            <a:fld id="{69D1161C-AFCC-4141-93A9-6068CEC8D79F}" type="slidenum">
              <a:rPr lang="en-US" smtClean="0"/>
              <a:pPr/>
              <a:t>21</a:t>
            </a:fld>
            <a:endParaRPr lang="en-US"/>
          </a:p>
        </p:txBody>
      </p:sp>
    </p:spTree>
    <p:extLst>
      <p:ext uri="{BB962C8B-B14F-4D97-AF65-F5344CB8AC3E}">
        <p14:creationId xmlns:p14="http://schemas.microsoft.com/office/powerpoint/2010/main" val="458468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second student packet is predominantly 7</a:t>
            </a:r>
            <a:r>
              <a:rPr lang="en-US" baseline="30000" dirty="0"/>
              <a:t>th</a:t>
            </a:r>
            <a:r>
              <a:rPr lang="en-US" dirty="0"/>
              <a:t> grade content on Expressions and Balance.</a:t>
            </a:r>
          </a:p>
        </p:txBody>
      </p:sp>
      <p:sp>
        <p:nvSpPr>
          <p:cNvPr id="4" name="Slide Number Placeholder 3"/>
          <p:cNvSpPr>
            <a:spLocks noGrp="1"/>
          </p:cNvSpPr>
          <p:nvPr>
            <p:ph type="sldNum" sz="quarter" idx="10"/>
          </p:nvPr>
        </p:nvSpPr>
        <p:spPr/>
        <p:txBody>
          <a:bodyPr/>
          <a:lstStyle/>
          <a:p>
            <a:fld id="{69D1161C-AFCC-4141-93A9-6068CEC8D79F}" type="slidenum">
              <a:rPr lang="en-US" smtClean="0"/>
              <a:pPr/>
              <a:t>22</a:t>
            </a:fld>
            <a:endParaRPr lang="en-US"/>
          </a:p>
        </p:txBody>
      </p:sp>
    </p:spTree>
    <p:extLst>
      <p:ext uri="{BB962C8B-B14F-4D97-AF65-F5344CB8AC3E}">
        <p14:creationId xmlns:p14="http://schemas.microsoft.com/office/powerpoint/2010/main" val="3692906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packet opens with The Lake Problem. Information is revealed in pieces so that students can make sense of it and become motivated to engage in the problem solving experience. This problem requires perseverance. There is intentionally not enough information in this slide. Chart all responses and validate all input.</a:t>
            </a:r>
          </a:p>
        </p:txBody>
      </p:sp>
      <p:sp>
        <p:nvSpPr>
          <p:cNvPr id="4" name="Slide Number Placeholder 3"/>
          <p:cNvSpPr>
            <a:spLocks noGrp="1"/>
          </p:cNvSpPr>
          <p:nvPr>
            <p:ph type="sldNum" sz="quarter" idx="10"/>
          </p:nvPr>
        </p:nvSpPr>
        <p:spPr/>
        <p:txBody>
          <a:bodyPr/>
          <a:lstStyle/>
          <a:p>
            <a:fld id="{70F6E4D2-3DE8-4DF5-8335-33073AE17B28}" type="slidenum">
              <a:rPr lang="en-US" smtClean="0"/>
              <a:pPr/>
              <a:t>23</a:t>
            </a:fld>
            <a:endParaRPr lang="en-US" dirty="0"/>
          </a:p>
        </p:txBody>
      </p:sp>
    </p:spTree>
    <p:extLst>
      <p:ext uri="{BB962C8B-B14F-4D97-AF65-F5344CB8AC3E}">
        <p14:creationId xmlns:p14="http://schemas.microsoft.com/office/powerpoint/2010/main" val="538910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then provide more detail, such as how students might want to sketch the trips and how many one canoe can hold. </a:t>
            </a:r>
          </a:p>
        </p:txBody>
      </p:sp>
      <p:sp>
        <p:nvSpPr>
          <p:cNvPr id="4" name="Slide Number Placeholder 3"/>
          <p:cNvSpPr>
            <a:spLocks noGrp="1"/>
          </p:cNvSpPr>
          <p:nvPr>
            <p:ph type="sldNum" sz="quarter" idx="10"/>
          </p:nvPr>
        </p:nvSpPr>
        <p:spPr/>
        <p:txBody>
          <a:bodyPr/>
          <a:lstStyle/>
          <a:p>
            <a:fld id="{70F6E4D2-3DE8-4DF5-8335-33073AE17B28}" type="slidenum">
              <a:rPr lang="en-US" smtClean="0"/>
              <a:pPr/>
              <a:t>24</a:t>
            </a:fld>
            <a:endParaRPr lang="en-US" dirty="0"/>
          </a:p>
        </p:txBody>
      </p:sp>
    </p:spTree>
    <p:extLst>
      <p:ext uri="{BB962C8B-B14F-4D97-AF65-F5344CB8AC3E}">
        <p14:creationId xmlns:p14="http://schemas.microsoft.com/office/powerpoint/2010/main" val="1180273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may want to discuss strategy before revealing who needs to cross the lake.</a:t>
            </a:r>
          </a:p>
        </p:txBody>
      </p:sp>
      <p:sp>
        <p:nvSpPr>
          <p:cNvPr id="4" name="Slide Number Placeholder 3"/>
          <p:cNvSpPr>
            <a:spLocks noGrp="1"/>
          </p:cNvSpPr>
          <p:nvPr>
            <p:ph type="sldNum" sz="quarter" idx="10"/>
          </p:nvPr>
        </p:nvSpPr>
        <p:spPr/>
        <p:txBody>
          <a:bodyPr/>
          <a:lstStyle/>
          <a:p>
            <a:fld id="{70F6E4D2-3DE8-4DF5-8335-33073AE17B28}"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This first lesson focuses on </a:t>
            </a:r>
            <a:r>
              <a:rPr lang="en-US" sz="1200" kern="1200" dirty="0" err="1">
                <a:solidFill>
                  <a:schemeClr val="tx1"/>
                </a:solidFill>
                <a:effectLst/>
                <a:latin typeface="+mn-lt"/>
                <a:ea typeface="+mn-ea"/>
                <a:cs typeface="+mn-cs"/>
              </a:rPr>
              <a:t>equivalant</a:t>
            </a:r>
            <a:r>
              <a:rPr lang="en-US" sz="1200" kern="1200" dirty="0">
                <a:solidFill>
                  <a:schemeClr val="tx1"/>
                </a:solidFill>
                <a:effectLst/>
                <a:latin typeface="+mn-lt"/>
                <a:ea typeface="+mn-ea"/>
                <a:cs typeface="+mn-cs"/>
              </a:rPr>
              <a:t> expressions with a hands-on manipulatives. We use cups and counters to represent numbers and variables.  </a:t>
            </a:r>
          </a:p>
        </p:txBody>
      </p:sp>
      <p:sp>
        <p:nvSpPr>
          <p:cNvPr id="4" name="Slide Number Placeholder 3"/>
          <p:cNvSpPr>
            <a:spLocks noGrp="1"/>
          </p:cNvSpPr>
          <p:nvPr>
            <p:ph type="sldNum" sz="quarter" idx="10"/>
          </p:nvPr>
        </p:nvSpPr>
        <p:spPr/>
        <p:txBody>
          <a:bodyPr/>
          <a:lstStyle/>
          <a:p>
            <a:fld id="{69D1161C-AFCC-4141-93A9-6068CEC8D79F}" type="slidenum">
              <a:rPr lang="en-US" smtClean="0"/>
              <a:pPr/>
              <a:t>26</a:t>
            </a:fld>
            <a:endParaRPr lang="en-US"/>
          </a:p>
        </p:txBody>
      </p:sp>
    </p:spTree>
    <p:extLst>
      <p:ext uri="{BB962C8B-B14F-4D97-AF65-F5344CB8AC3E}">
        <p14:creationId xmlns:p14="http://schemas.microsoft.com/office/powerpoint/2010/main" val="1680654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spend time building, drawing and writing expressions. You want to be sure students have a good foundation of how to represent expressions with this model.</a:t>
            </a:r>
          </a:p>
        </p:txBody>
      </p:sp>
      <p:sp>
        <p:nvSpPr>
          <p:cNvPr id="4" name="Slide Number Placeholder 3"/>
          <p:cNvSpPr>
            <a:spLocks noGrp="1"/>
          </p:cNvSpPr>
          <p:nvPr>
            <p:ph type="sldNum" sz="quarter" idx="5"/>
          </p:nvPr>
        </p:nvSpPr>
        <p:spPr/>
        <p:txBody>
          <a:bodyPr/>
          <a:lstStyle/>
          <a:p>
            <a:fld id="{69D1161C-AFCC-4141-93A9-6068CEC8D79F}" type="slidenum">
              <a:rPr lang="en-US" smtClean="0"/>
              <a:pPr/>
              <a:t>27</a:t>
            </a:fld>
            <a:endParaRPr lang="en-US"/>
          </a:p>
        </p:txBody>
      </p:sp>
    </p:spTree>
    <p:extLst>
      <p:ext uri="{BB962C8B-B14F-4D97-AF65-F5344CB8AC3E}">
        <p14:creationId xmlns:p14="http://schemas.microsoft.com/office/powerpoint/2010/main" val="1393559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visit Mama’s Pizza. The same variable are used on this lesson as the previous lesson. We focus on combining like terms and encourage students to understand that combining like terms makes sense.</a:t>
            </a:r>
          </a:p>
        </p:txBody>
      </p:sp>
      <p:sp>
        <p:nvSpPr>
          <p:cNvPr id="4" name="Slide Number Placeholder 3"/>
          <p:cNvSpPr>
            <a:spLocks noGrp="1"/>
          </p:cNvSpPr>
          <p:nvPr>
            <p:ph type="sldNum" sz="quarter" idx="10"/>
          </p:nvPr>
        </p:nvSpPr>
        <p:spPr/>
        <p:txBody>
          <a:bodyPr/>
          <a:lstStyle/>
          <a:p>
            <a:fld id="{69D1161C-AFCC-4141-93A9-6068CEC8D79F}" type="slidenum">
              <a:rPr lang="en-US" smtClean="0"/>
              <a:pPr/>
              <a:t>28</a:t>
            </a:fld>
            <a:endParaRPr lang="en-US"/>
          </a:p>
        </p:txBody>
      </p:sp>
    </p:spTree>
    <p:extLst>
      <p:ext uri="{BB962C8B-B14F-4D97-AF65-F5344CB8AC3E}">
        <p14:creationId xmlns:p14="http://schemas.microsoft.com/office/powerpoint/2010/main" val="2541069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model an expression with cups and counters, it become clear how to combine like terms.</a:t>
            </a:r>
          </a:p>
        </p:txBody>
      </p:sp>
      <p:sp>
        <p:nvSpPr>
          <p:cNvPr id="4" name="Slide Number Placeholder 3"/>
          <p:cNvSpPr>
            <a:spLocks noGrp="1"/>
          </p:cNvSpPr>
          <p:nvPr>
            <p:ph type="sldNum" sz="quarter" idx="5"/>
          </p:nvPr>
        </p:nvSpPr>
        <p:spPr/>
        <p:txBody>
          <a:bodyPr/>
          <a:lstStyle/>
          <a:p>
            <a:fld id="{69D1161C-AFCC-4141-93A9-6068CEC8D79F}" type="slidenum">
              <a:rPr lang="en-US" smtClean="0"/>
              <a:pPr/>
              <a:t>29</a:t>
            </a:fld>
            <a:endParaRPr lang="en-US"/>
          </a:p>
        </p:txBody>
      </p:sp>
    </p:spTree>
    <p:extLst>
      <p:ext uri="{BB962C8B-B14F-4D97-AF65-F5344CB8AC3E}">
        <p14:creationId xmlns:p14="http://schemas.microsoft.com/office/powerpoint/2010/main" val="913822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ways to get students back on track. Here are some things we have learned from those having success. </a:t>
            </a:r>
          </a:p>
          <a:p>
            <a:r>
              <a:rPr lang="en-US" dirty="0"/>
              <a:t>Focus on your major grade level bands.</a:t>
            </a:r>
          </a:p>
          <a:p>
            <a:r>
              <a:rPr lang="en-US" dirty="0"/>
              <a:t>Backfill is fine, but some mix in frontloading to give students a good foundation for a topic before they see it in their core class. This gives student confidence on a new topic.</a:t>
            </a:r>
          </a:p>
          <a:p>
            <a:r>
              <a:rPr lang="en-US" dirty="0"/>
              <a:t>Most intervention students can do the work but they learn differently, and may need different strategies and supports. They need meaning to attach to concepts in order to have success.</a:t>
            </a:r>
          </a:p>
          <a:p>
            <a:r>
              <a:rPr lang="en-US" dirty="0"/>
              <a:t>The goal is to increase confidence and students’ chances for success.</a:t>
            </a:r>
          </a:p>
        </p:txBody>
      </p:sp>
      <p:sp>
        <p:nvSpPr>
          <p:cNvPr id="4" name="Slide Number Placeholder 3"/>
          <p:cNvSpPr>
            <a:spLocks noGrp="1"/>
          </p:cNvSpPr>
          <p:nvPr>
            <p:ph type="sldNum" sz="quarter" idx="10"/>
          </p:nvPr>
        </p:nvSpPr>
        <p:spPr/>
        <p:txBody>
          <a:bodyPr/>
          <a:lstStyle/>
          <a:p>
            <a:fld id="{69D1161C-AFCC-4141-93A9-6068CEC8D79F}" type="slidenum">
              <a:rPr lang="en-US" smtClean="0"/>
              <a:pPr/>
              <a:t>3</a:t>
            </a:fld>
            <a:endParaRPr lang="en-US"/>
          </a:p>
        </p:txBody>
      </p:sp>
    </p:spTree>
    <p:extLst>
      <p:ext uri="{BB962C8B-B14F-4D97-AF65-F5344CB8AC3E}">
        <p14:creationId xmlns:p14="http://schemas.microsoft.com/office/powerpoint/2010/main" val="20827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revisit balance in the form of a balance scale to build and solve equations using cups and counters.</a:t>
            </a:r>
          </a:p>
        </p:txBody>
      </p:sp>
      <p:sp>
        <p:nvSpPr>
          <p:cNvPr id="4" name="Slide Number Placeholder 3"/>
          <p:cNvSpPr>
            <a:spLocks noGrp="1"/>
          </p:cNvSpPr>
          <p:nvPr>
            <p:ph type="sldNum" sz="quarter" idx="5"/>
          </p:nvPr>
        </p:nvSpPr>
        <p:spPr/>
        <p:txBody>
          <a:bodyPr/>
          <a:lstStyle/>
          <a:p>
            <a:fld id="{69D1161C-AFCC-4141-93A9-6068CEC8D79F}" type="slidenum">
              <a:rPr lang="en-US" smtClean="0"/>
              <a:pPr/>
              <a:t>30</a:t>
            </a:fld>
            <a:endParaRPr lang="en-US"/>
          </a:p>
        </p:txBody>
      </p:sp>
    </p:spTree>
    <p:extLst>
      <p:ext uri="{BB962C8B-B14F-4D97-AF65-F5344CB8AC3E}">
        <p14:creationId xmlns:p14="http://schemas.microsoft.com/office/powerpoint/2010/main" val="31611916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the equation from the previous page. You solve by making legal moves and thinking what we can do to both sides of the equation and then we link it to formal algebra as well. </a:t>
            </a:r>
          </a:p>
        </p:txBody>
      </p:sp>
      <p:sp>
        <p:nvSpPr>
          <p:cNvPr id="4" name="Slide Number Placeholder 3"/>
          <p:cNvSpPr>
            <a:spLocks noGrp="1"/>
          </p:cNvSpPr>
          <p:nvPr>
            <p:ph type="sldNum" sz="quarter" idx="5"/>
          </p:nvPr>
        </p:nvSpPr>
        <p:spPr/>
        <p:txBody>
          <a:bodyPr/>
          <a:lstStyle/>
          <a:p>
            <a:fld id="{69D1161C-AFCC-4141-93A9-6068CEC8D79F}" type="slidenum">
              <a:rPr lang="en-US" smtClean="0"/>
              <a:pPr/>
              <a:t>31</a:t>
            </a:fld>
            <a:endParaRPr lang="en-US"/>
          </a:p>
        </p:txBody>
      </p:sp>
    </p:spTree>
    <p:extLst>
      <p:ext uri="{BB962C8B-B14F-4D97-AF65-F5344CB8AC3E}">
        <p14:creationId xmlns:p14="http://schemas.microsoft.com/office/powerpoint/2010/main" val="16210612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packet ends with a great puzzle using the hundred chart. We introduce a basic hundreds chart and use algebra clues to practice writing expressions, building and solving equations, and reasoning. This slide is used to remind students of the configuration of a hundreds chart and introduce the symbol Sigma meaning sum as we will use it as shorthand in our puzzle pieces. </a:t>
            </a:r>
          </a:p>
        </p:txBody>
      </p:sp>
      <p:sp>
        <p:nvSpPr>
          <p:cNvPr id="4" name="Slide Number Placeholder 3"/>
          <p:cNvSpPr>
            <a:spLocks noGrp="1"/>
          </p:cNvSpPr>
          <p:nvPr>
            <p:ph type="sldNum" sz="quarter" idx="5"/>
          </p:nvPr>
        </p:nvSpPr>
        <p:spPr/>
        <p:txBody>
          <a:bodyPr/>
          <a:lstStyle/>
          <a:p>
            <a:fld id="{69D1161C-AFCC-4141-93A9-6068CEC8D79F}" type="slidenum">
              <a:rPr lang="en-US" smtClean="0"/>
              <a:pPr/>
              <a:t>32</a:t>
            </a:fld>
            <a:endParaRPr lang="en-US"/>
          </a:p>
        </p:txBody>
      </p:sp>
    </p:spTree>
    <p:extLst>
      <p:ext uri="{BB962C8B-B14F-4D97-AF65-F5344CB8AC3E}">
        <p14:creationId xmlns:p14="http://schemas.microsoft.com/office/powerpoint/2010/main" val="2157191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will receive a hundreds chart cut up into various pieces and need to solve the value of each square by making an equation and using algebra clues.</a:t>
            </a:r>
          </a:p>
        </p:txBody>
      </p:sp>
      <p:sp>
        <p:nvSpPr>
          <p:cNvPr id="4" name="Slide Number Placeholder 3"/>
          <p:cNvSpPr>
            <a:spLocks noGrp="1"/>
          </p:cNvSpPr>
          <p:nvPr>
            <p:ph type="sldNum" sz="quarter" idx="5"/>
          </p:nvPr>
        </p:nvSpPr>
        <p:spPr/>
        <p:txBody>
          <a:bodyPr/>
          <a:lstStyle/>
          <a:p>
            <a:fld id="{69D1161C-AFCC-4141-93A9-6068CEC8D79F}" type="slidenum">
              <a:rPr lang="en-US" smtClean="0"/>
              <a:pPr/>
              <a:t>33</a:t>
            </a:fld>
            <a:endParaRPr lang="en-US"/>
          </a:p>
        </p:txBody>
      </p:sp>
    </p:spTree>
    <p:extLst>
      <p:ext uri="{BB962C8B-B14F-4D97-AF65-F5344CB8AC3E}">
        <p14:creationId xmlns:p14="http://schemas.microsoft.com/office/powerpoint/2010/main" val="11303685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again there is practice and review.</a:t>
            </a:r>
          </a:p>
        </p:txBody>
      </p:sp>
      <p:sp>
        <p:nvSpPr>
          <p:cNvPr id="4" name="Slide Number Placeholder 3"/>
          <p:cNvSpPr>
            <a:spLocks noGrp="1"/>
          </p:cNvSpPr>
          <p:nvPr>
            <p:ph type="sldNum" sz="quarter" idx="5"/>
          </p:nvPr>
        </p:nvSpPr>
        <p:spPr/>
        <p:txBody>
          <a:bodyPr/>
          <a:lstStyle/>
          <a:p>
            <a:fld id="{69D1161C-AFCC-4141-93A9-6068CEC8D79F}" type="slidenum">
              <a:rPr lang="en-US" smtClean="0"/>
              <a:pPr/>
              <a:t>34</a:t>
            </a:fld>
            <a:endParaRPr lang="en-US"/>
          </a:p>
        </p:txBody>
      </p:sp>
    </p:spTree>
    <p:extLst>
      <p:ext uri="{BB962C8B-B14F-4D97-AF65-F5344CB8AC3E}">
        <p14:creationId xmlns:p14="http://schemas.microsoft.com/office/powerpoint/2010/main" val="11119438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last packet in the Expressions and Equations module is mostly 8</a:t>
            </a:r>
            <a:r>
              <a:rPr lang="en-US" baseline="30000" dirty="0"/>
              <a:t>th</a:t>
            </a:r>
            <a:r>
              <a:rPr lang="en-US" dirty="0"/>
              <a:t> grade standards and works on building formal algebra.</a:t>
            </a:r>
          </a:p>
        </p:txBody>
      </p:sp>
      <p:sp>
        <p:nvSpPr>
          <p:cNvPr id="4" name="Slide Number Placeholder 3"/>
          <p:cNvSpPr>
            <a:spLocks noGrp="1"/>
          </p:cNvSpPr>
          <p:nvPr>
            <p:ph type="sldNum" sz="quarter" idx="10"/>
          </p:nvPr>
        </p:nvSpPr>
        <p:spPr/>
        <p:txBody>
          <a:bodyPr/>
          <a:lstStyle/>
          <a:p>
            <a:fld id="{69D1161C-AFCC-4141-93A9-6068CEC8D79F}" type="slidenum">
              <a:rPr lang="en-US" smtClean="0"/>
              <a:pPr/>
              <a:t>35</a:t>
            </a:fld>
            <a:endParaRPr lang="en-US"/>
          </a:p>
        </p:txBody>
      </p:sp>
    </p:spTree>
    <p:extLst>
      <p:ext uri="{BB962C8B-B14F-4D97-AF65-F5344CB8AC3E}">
        <p14:creationId xmlns:p14="http://schemas.microsoft.com/office/powerpoint/2010/main" val="31735181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We use cups and counters again in this packet, however now we are introducing the upside down cup to represent the opposite of the unknown.</a:t>
            </a:r>
          </a:p>
        </p:txBody>
      </p:sp>
      <p:sp>
        <p:nvSpPr>
          <p:cNvPr id="4" name="Slide Number Placeholder 3"/>
          <p:cNvSpPr>
            <a:spLocks noGrp="1"/>
          </p:cNvSpPr>
          <p:nvPr>
            <p:ph type="sldNum" sz="quarter" idx="10"/>
          </p:nvPr>
        </p:nvSpPr>
        <p:spPr/>
        <p:txBody>
          <a:bodyPr/>
          <a:lstStyle/>
          <a:p>
            <a:fld id="{69D1161C-AFCC-4141-93A9-6068CEC8D79F}" type="slidenum">
              <a:rPr lang="en-US" smtClean="0"/>
              <a:pPr/>
              <a:t>36</a:t>
            </a:fld>
            <a:endParaRPr lang="en-US"/>
          </a:p>
        </p:txBody>
      </p:sp>
    </p:spTree>
    <p:extLst>
      <p:ext uri="{BB962C8B-B14F-4D97-AF65-F5344CB8AC3E}">
        <p14:creationId xmlns:p14="http://schemas.microsoft.com/office/powerpoint/2010/main" val="16806544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revisit the concept of zero </a:t>
            </a:r>
            <a:r>
              <a:rPr lang="en-US" dirty="0" err="1"/>
              <a:t>paris</a:t>
            </a:r>
            <a:r>
              <a:rPr lang="en-US" dirty="0"/>
              <a:t> with integers, and the connection with zero pairs with variables. </a:t>
            </a:r>
          </a:p>
          <a:p>
            <a:r>
              <a:rPr lang="en-US" dirty="0"/>
              <a:t>The additive inverse property applies to both numbers and variables. </a:t>
            </a:r>
          </a:p>
        </p:txBody>
      </p:sp>
      <p:sp>
        <p:nvSpPr>
          <p:cNvPr id="4" name="Slide Number Placeholder 3"/>
          <p:cNvSpPr>
            <a:spLocks noGrp="1"/>
          </p:cNvSpPr>
          <p:nvPr>
            <p:ph type="sldNum" sz="quarter" idx="5"/>
          </p:nvPr>
        </p:nvSpPr>
        <p:spPr/>
        <p:txBody>
          <a:bodyPr/>
          <a:lstStyle/>
          <a:p>
            <a:fld id="{69D1161C-AFCC-4141-93A9-6068CEC8D79F}" type="slidenum">
              <a:rPr lang="en-US" smtClean="0"/>
              <a:pPr/>
              <a:t>37</a:t>
            </a:fld>
            <a:endParaRPr lang="en-US"/>
          </a:p>
        </p:txBody>
      </p:sp>
    </p:spTree>
    <p:extLst>
      <p:ext uri="{BB962C8B-B14F-4D97-AF65-F5344CB8AC3E}">
        <p14:creationId xmlns:p14="http://schemas.microsoft.com/office/powerpoint/2010/main" val="34187777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practice the model with the distributive property. Seeing the model tends to help students avoid this common mistake. </a:t>
            </a:r>
          </a:p>
        </p:txBody>
      </p:sp>
      <p:sp>
        <p:nvSpPr>
          <p:cNvPr id="4" name="Slide Number Placeholder 3"/>
          <p:cNvSpPr>
            <a:spLocks noGrp="1"/>
          </p:cNvSpPr>
          <p:nvPr>
            <p:ph type="sldNum" sz="quarter" idx="5"/>
          </p:nvPr>
        </p:nvSpPr>
        <p:spPr/>
        <p:txBody>
          <a:bodyPr/>
          <a:lstStyle/>
          <a:p>
            <a:fld id="{69D1161C-AFCC-4141-93A9-6068CEC8D79F}" type="slidenum">
              <a:rPr lang="en-US" smtClean="0"/>
              <a:pPr/>
              <a:t>38</a:t>
            </a:fld>
            <a:endParaRPr lang="en-US"/>
          </a:p>
        </p:txBody>
      </p:sp>
    </p:spTree>
    <p:extLst>
      <p:ext uri="{BB962C8B-B14F-4D97-AF65-F5344CB8AC3E}">
        <p14:creationId xmlns:p14="http://schemas.microsoft.com/office/powerpoint/2010/main" val="32095782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These examples illustrate how to use the model with an equation that includes the opposite of an unknown. </a:t>
            </a:r>
          </a:p>
        </p:txBody>
      </p:sp>
      <p:sp>
        <p:nvSpPr>
          <p:cNvPr id="4" name="Slide Number Placeholder 3"/>
          <p:cNvSpPr>
            <a:spLocks noGrp="1"/>
          </p:cNvSpPr>
          <p:nvPr>
            <p:ph type="sldNum" sz="quarter" idx="10"/>
          </p:nvPr>
        </p:nvSpPr>
        <p:spPr/>
        <p:txBody>
          <a:bodyPr/>
          <a:lstStyle/>
          <a:p>
            <a:fld id="{69D1161C-AFCC-4141-93A9-6068CEC8D79F}" type="slidenum">
              <a:rPr lang="en-US" smtClean="0"/>
              <a:pPr/>
              <a:t>39</a:t>
            </a:fld>
            <a:endParaRPr lang="en-US"/>
          </a:p>
        </p:txBody>
      </p:sp>
    </p:spTree>
    <p:extLst>
      <p:ext uri="{BB962C8B-B14F-4D97-AF65-F5344CB8AC3E}">
        <p14:creationId xmlns:p14="http://schemas.microsoft.com/office/powerpoint/2010/main" val="1680654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Though we have years of experience, here is what the research says and what questions we get from teachers.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More frequent feedback and guidance will help for students to have success.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Offing students more than one strategy can be helpful, then assist them in picking the one that is most beneficial for their needs.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Practice differs from student to student, so it’s nice to have options and make sure they have a good shot of getting the problems right.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Build concepts, then guide the students to procedures. This is especially important for struggling learners. They need meaning and connection for things to make sense.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And of course, teachers need support. We agree!!</a:t>
            </a:r>
          </a:p>
        </p:txBody>
      </p:sp>
      <p:sp>
        <p:nvSpPr>
          <p:cNvPr id="4" name="Slide Number Placeholder 3"/>
          <p:cNvSpPr>
            <a:spLocks noGrp="1"/>
          </p:cNvSpPr>
          <p:nvPr>
            <p:ph type="sldNum" sz="quarter" idx="10"/>
          </p:nvPr>
        </p:nvSpPr>
        <p:spPr/>
        <p:txBody>
          <a:bodyPr/>
          <a:lstStyle/>
          <a:p>
            <a:fld id="{69D1161C-AFCC-4141-93A9-6068CEC8D79F}" type="slidenum">
              <a:rPr lang="en-US" smtClean="0"/>
              <a:pPr/>
              <a:t>4</a:t>
            </a:fld>
            <a:endParaRPr lang="en-US"/>
          </a:p>
        </p:txBody>
      </p:sp>
    </p:spTree>
    <p:extLst>
      <p:ext uri="{BB962C8B-B14F-4D97-AF65-F5344CB8AC3E}">
        <p14:creationId xmlns:p14="http://schemas.microsoft.com/office/powerpoint/2010/main" val="23674916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And finally connecting the procedures to formal algebra, including properties.</a:t>
            </a:r>
          </a:p>
        </p:txBody>
      </p:sp>
      <p:sp>
        <p:nvSpPr>
          <p:cNvPr id="4" name="Slide Number Placeholder 3"/>
          <p:cNvSpPr>
            <a:spLocks noGrp="1"/>
          </p:cNvSpPr>
          <p:nvPr>
            <p:ph type="sldNum" sz="quarter" idx="10"/>
          </p:nvPr>
        </p:nvSpPr>
        <p:spPr/>
        <p:txBody>
          <a:bodyPr/>
          <a:lstStyle/>
          <a:p>
            <a:fld id="{69D1161C-AFCC-4141-93A9-6068CEC8D79F}" type="slidenum">
              <a:rPr lang="en-US" smtClean="0"/>
              <a:pPr/>
              <a:t>40</a:t>
            </a:fld>
            <a:endParaRPr lang="en-US"/>
          </a:p>
        </p:txBody>
      </p:sp>
    </p:spTree>
    <p:extLst>
      <p:ext uri="{BB962C8B-B14F-4D97-AF65-F5344CB8AC3E}">
        <p14:creationId xmlns:p14="http://schemas.microsoft.com/office/powerpoint/2010/main" val="16806544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student packets include…</a:t>
            </a:r>
          </a:p>
        </p:txBody>
      </p:sp>
      <p:sp>
        <p:nvSpPr>
          <p:cNvPr id="4" name="Slide Number Placeholder 3"/>
          <p:cNvSpPr>
            <a:spLocks noGrp="1"/>
          </p:cNvSpPr>
          <p:nvPr>
            <p:ph type="sldNum" sz="quarter" idx="10"/>
          </p:nvPr>
        </p:nvSpPr>
        <p:spPr/>
        <p:txBody>
          <a:bodyPr/>
          <a:lstStyle/>
          <a:p>
            <a:fld id="{69D1161C-AFCC-4141-93A9-6068CEC8D79F}" type="slidenum">
              <a:rPr lang="en-US" smtClean="0"/>
              <a:pPr/>
              <a:t>41</a:t>
            </a:fld>
            <a:endParaRPr lang="en-US"/>
          </a:p>
        </p:txBody>
      </p:sp>
    </p:spTree>
    <p:extLst>
      <p:ext uri="{BB962C8B-B14F-4D97-AF65-F5344CB8AC3E}">
        <p14:creationId xmlns:p14="http://schemas.microsoft.com/office/powerpoint/2010/main" val="988613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teacher edition includes….</a:t>
            </a:r>
          </a:p>
        </p:txBody>
      </p:sp>
      <p:sp>
        <p:nvSpPr>
          <p:cNvPr id="4" name="Slide Number Placeholder 3"/>
          <p:cNvSpPr>
            <a:spLocks noGrp="1"/>
          </p:cNvSpPr>
          <p:nvPr>
            <p:ph type="sldNum" sz="quarter" idx="10"/>
          </p:nvPr>
        </p:nvSpPr>
        <p:spPr/>
        <p:txBody>
          <a:bodyPr/>
          <a:lstStyle/>
          <a:p>
            <a:fld id="{69D1161C-AFCC-4141-93A9-6068CEC8D79F}" type="slidenum">
              <a:rPr lang="en-US" smtClean="0"/>
              <a:pPr/>
              <a:t>42</a:t>
            </a:fld>
            <a:endParaRPr lang="en-US"/>
          </a:p>
        </p:txBody>
      </p:sp>
    </p:spTree>
    <p:extLst>
      <p:ext uri="{BB962C8B-B14F-4D97-AF65-F5344CB8AC3E}">
        <p14:creationId xmlns:p14="http://schemas.microsoft.com/office/powerpoint/2010/main" val="6757302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Skill Boosters do not relate to any of our Essentials units and are meant to fill in those well below grade level holes in content. They are skills practice meant to be done in a 5 – 10 minute daily routine. Here you see the Whole Number outline of topics.</a:t>
            </a:r>
          </a:p>
          <a:p>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43</a:t>
            </a:fld>
            <a:endParaRPr lang="en-US"/>
          </a:p>
        </p:txBody>
      </p:sp>
    </p:spTree>
    <p:extLst>
      <p:ext uri="{BB962C8B-B14F-4D97-AF65-F5344CB8AC3E}">
        <p14:creationId xmlns:p14="http://schemas.microsoft.com/office/powerpoint/2010/main" val="13173293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And a sample of small daily problem sets like these that you use over the course of several days or weeks. </a:t>
            </a:r>
          </a:p>
          <a:p>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44</a:t>
            </a:fld>
            <a:endParaRPr lang="en-US"/>
          </a:p>
        </p:txBody>
      </p:sp>
    </p:spTree>
    <p:extLst>
      <p:ext uri="{BB962C8B-B14F-4D97-AF65-F5344CB8AC3E}">
        <p14:creationId xmlns:p14="http://schemas.microsoft.com/office/powerpoint/2010/main" val="6010452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Here are all the Skill Booster topics that are set up in the same format.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9D1161C-AFCC-4141-93A9-6068CEC8D79F}" type="slidenum">
              <a:rPr lang="en-US" smtClean="0"/>
              <a:pPr/>
              <a:t>45</a:t>
            </a:fld>
            <a:endParaRPr lang="en-US"/>
          </a:p>
        </p:txBody>
      </p:sp>
    </p:spTree>
    <p:extLst>
      <p:ext uri="{BB962C8B-B14F-4D97-AF65-F5344CB8AC3E}">
        <p14:creationId xmlns:p14="http://schemas.microsoft.com/office/powerpoint/2010/main" val="41871234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err="1"/>
              <a:t>MathLinks</a:t>
            </a:r>
            <a:r>
              <a:rPr lang="en-US" baseline="0" dirty="0"/>
              <a:t>: Essentials has six modules that cover the major work of middle school. Each module has three Student Packets. You can mix and match any of these modules or packets to fit the needs of your students. </a:t>
            </a:r>
          </a:p>
        </p:txBody>
      </p:sp>
      <p:sp>
        <p:nvSpPr>
          <p:cNvPr id="4" name="Slide Number Placeholder 3"/>
          <p:cNvSpPr>
            <a:spLocks noGrp="1"/>
          </p:cNvSpPr>
          <p:nvPr>
            <p:ph type="sldNum" sz="quarter" idx="10"/>
          </p:nvPr>
        </p:nvSpPr>
        <p:spPr/>
        <p:txBody>
          <a:bodyPr/>
          <a:lstStyle/>
          <a:p>
            <a:fld id="{69D1161C-AFCC-4141-93A9-6068CEC8D79F}" type="slidenum">
              <a:rPr lang="en-US" smtClean="0"/>
              <a:pPr/>
              <a:t>46</a:t>
            </a:fld>
            <a:endParaRPr lang="en-US"/>
          </a:p>
        </p:txBody>
      </p:sp>
    </p:spTree>
    <p:extLst>
      <p:ext uri="{BB962C8B-B14F-4D97-AF65-F5344CB8AC3E}">
        <p14:creationId xmlns:p14="http://schemas.microsoft.com/office/powerpoint/2010/main" val="3890578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learn more, go to our website at mathandteaching.org, curriculum, </a:t>
            </a:r>
            <a:r>
              <a:rPr lang="en-US" dirty="0" err="1"/>
              <a:t>MathLinkslessentials</a:t>
            </a:r>
            <a:r>
              <a:rPr lang="en-US" dirty="0"/>
              <a:t>, overview. Outline and Student Packets will lead you to each of the 18 packets and give you the option to flip through each Student Packet.</a:t>
            </a:r>
          </a:p>
        </p:txBody>
      </p:sp>
      <p:sp>
        <p:nvSpPr>
          <p:cNvPr id="4" name="Slide Number Placeholder 3"/>
          <p:cNvSpPr>
            <a:spLocks noGrp="1"/>
          </p:cNvSpPr>
          <p:nvPr>
            <p:ph type="sldNum" sz="quarter" idx="5"/>
          </p:nvPr>
        </p:nvSpPr>
        <p:spPr/>
        <p:txBody>
          <a:bodyPr/>
          <a:lstStyle/>
          <a:p>
            <a:fld id="{69D1161C-AFCC-4141-93A9-6068CEC8D79F}" type="slidenum">
              <a:rPr lang="en-US" smtClean="0"/>
              <a:pPr/>
              <a:t>47</a:t>
            </a:fld>
            <a:endParaRPr lang="en-US"/>
          </a:p>
        </p:txBody>
      </p:sp>
    </p:spTree>
    <p:extLst>
      <p:ext uri="{BB962C8B-B14F-4D97-AF65-F5344CB8AC3E}">
        <p14:creationId xmlns:p14="http://schemas.microsoft.com/office/powerpoint/2010/main" val="38604308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Our Teacher Portal provides slide decks, extra problems banks, quizzes, technology resources, etc.</a:t>
            </a:r>
          </a:p>
        </p:txBody>
      </p:sp>
      <p:sp>
        <p:nvSpPr>
          <p:cNvPr id="4" name="Slide Number Placeholder 3"/>
          <p:cNvSpPr>
            <a:spLocks noGrp="1"/>
          </p:cNvSpPr>
          <p:nvPr>
            <p:ph type="sldNum" sz="quarter" idx="5"/>
          </p:nvPr>
        </p:nvSpPr>
        <p:spPr/>
        <p:txBody>
          <a:bodyPr/>
          <a:lstStyle/>
          <a:p>
            <a:fld id="{69D1161C-AFCC-4141-93A9-6068CEC8D79F}" type="slidenum">
              <a:rPr lang="en-US" smtClean="0"/>
              <a:pPr/>
              <a:t>48</a:t>
            </a:fld>
            <a:endParaRPr lang="en-US"/>
          </a:p>
        </p:txBody>
      </p:sp>
    </p:spTree>
    <p:extLst>
      <p:ext uri="{BB962C8B-B14F-4D97-AF65-F5344CB8AC3E}">
        <p14:creationId xmlns:p14="http://schemas.microsoft.com/office/powerpoint/2010/main" val="32976119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taking your time go through this presentation. </a:t>
            </a:r>
          </a:p>
        </p:txBody>
      </p:sp>
      <p:sp>
        <p:nvSpPr>
          <p:cNvPr id="4" name="Slide Number Placeholder 3"/>
          <p:cNvSpPr>
            <a:spLocks noGrp="1"/>
          </p:cNvSpPr>
          <p:nvPr>
            <p:ph type="sldNum" sz="quarter" idx="5"/>
          </p:nvPr>
        </p:nvSpPr>
        <p:spPr/>
        <p:txBody>
          <a:bodyPr/>
          <a:lstStyle/>
          <a:p>
            <a:fld id="{69D1161C-AFCC-4141-93A9-6068CEC8D79F}" type="slidenum">
              <a:rPr lang="en-US" smtClean="0"/>
              <a:pPr/>
              <a:t>49</a:t>
            </a:fld>
            <a:endParaRPr lang="en-US"/>
          </a:p>
        </p:txBody>
      </p:sp>
    </p:spTree>
    <p:extLst>
      <p:ext uri="{BB962C8B-B14F-4D97-AF65-F5344CB8AC3E}">
        <p14:creationId xmlns:p14="http://schemas.microsoft.com/office/powerpoint/2010/main" val="2966022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As you see here, Expressions and Equations is part of the major work of middle school.</a:t>
            </a:r>
          </a:p>
        </p:txBody>
      </p:sp>
      <p:sp>
        <p:nvSpPr>
          <p:cNvPr id="4" name="Slide Number Placeholder 3"/>
          <p:cNvSpPr>
            <a:spLocks noGrp="1"/>
          </p:cNvSpPr>
          <p:nvPr>
            <p:ph type="sldNum" sz="quarter" idx="10"/>
          </p:nvPr>
        </p:nvSpPr>
        <p:spPr/>
        <p:txBody>
          <a:bodyPr/>
          <a:lstStyle/>
          <a:p>
            <a:fld id="{69D1161C-AFCC-4141-93A9-6068CEC8D79F}" type="slidenum">
              <a:rPr lang="en-US" smtClean="0"/>
              <a:pPr/>
              <a:t>5</a:t>
            </a:fld>
            <a:endParaRPr lang="en-US"/>
          </a:p>
        </p:txBody>
      </p:sp>
    </p:spTree>
    <p:extLst>
      <p:ext uri="{BB962C8B-B14F-4D97-AF65-F5344CB8AC3E}">
        <p14:creationId xmlns:p14="http://schemas.microsoft.com/office/powerpoint/2010/main" val="27224759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F6E4D2-3DE8-4DF5-8335-33073AE17B28}" type="slidenum">
              <a:rPr lang="en-US" smtClean="0"/>
              <a:pPr/>
              <a:t>52</a:t>
            </a:fld>
            <a:endParaRPr lang="en-US" dirty="0"/>
          </a:p>
        </p:txBody>
      </p:sp>
    </p:spTree>
    <p:extLst>
      <p:ext uri="{BB962C8B-B14F-4D97-AF65-F5344CB8AC3E}">
        <p14:creationId xmlns:p14="http://schemas.microsoft.com/office/powerpoint/2010/main" val="35966172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One is clean, but two needs to be distributed first. </a:t>
            </a:r>
          </a:p>
        </p:txBody>
      </p:sp>
      <p:sp>
        <p:nvSpPr>
          <p:cNvPr id="4" name="Slide Number Placeholder 3"/>
          <p:cNvSpPr>
            <a:spLocks noGrp="1"/>
          </p:cNvSpPr>
          <p:nvPr>
            <p:ph type="sldNum" sz="quarter" idx="10"/>
          </p:nvPr>
        </p:nvSpPr>
        <p:spPr/>
        <p:txBody>
          <a:bodyPr/>
          <a:lstStyle/>
          <a:p>
            <a:fld id="{69D1161C-AFCC-4141-93A9-6068CEC8D79F}" type="slidenum">
              <a:rPr lang="en-US" smtClean="0"/>
              <a:pPr/>
              <a:t>53</a:t>
            </a:fld>
            <a:endParaRPr lang="en-US"/>
          </a:p>
        </p:txBody>
      </p:sp>
    </p:spTree>
    <p:extLst>
      <p:ext uri="{BB962C8B-B14F-4D97-AF65-F5344CB8AC3E}">
        <p14:creationId xmlns:p14="http://schemas.microsoft.com/office/powerpoint/2010/main" val="16806544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69D1161C-AFCC-4141-93A9-6068CEC8D79F}" type="slidenum">
              <a:rPr lang="en-US" smtClean="0"/>
              <a:pPr/>
              <a:t>54</a:t>
            </a:fld>
            <a:endParaRPr lang="en-US"/>
          </a:p>
        </p:txBody>
      </p:sp>
    </p:spTree>
    <p:extLst>
      <p:ext uri="{BB962C8B-B14F-4D97-AF65-F5344CB8AC3E}">
        <p14:creationId xmlns:p14="http://schemas.microsoft.com/office/powerpoint/2010/main" val="1680654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Materials for this session are drawn from our experience, research, and our </a:t>
            </a:r>
            <a:r>
              <a:rPr lang="en-US" dirty="0" err="1"/>
              <a:t>MathLinks</a:t>
            </a:r>
            <a:r>
              <a:rPr lang="en-US" dirty="0"/>
              <a:t> Programs. Activities are from </a:t>
            </a:r>
            <a:r>
              <a:rPr lang="en-US" dirty="0" err="1"/>
              <a:t>MathLinks</a:t>
            </a:r>
            <a:r>
              <a:rPr lang="en-US" dirty="0"/>
              <a:t>: Essentials Proportional Reasoning module, which includes 3 consumable student packets, 1 teacher guide, and…</a:t>
            </a:r>
          </a:p>
        </p:txBody>
      </p:sp>
      <p:sp>
        <p:nvSpPr>
          <p:cNvPr id="4" name="Slide Number Placeholder 3"/>
          <p:cNvSpPr>
            <a:spLocks noGrp="1"/>
          </p:cNvSpPr>
          <p:nvPr>
            <p:ph type="sldNum" sz="quarter" idx="10"/>
          </p:nvPr>
        </p:nvSpPr>
        <p:spPr/>
        <p:txBody>
          <a:bodyPr/>
          <a:lstStyle/>
          <a:p>
            <a:fld id="{69D1161C-AFCC-4141-93A9-6068CEC8D79F}" type="slidenum">
              <a:rPr lang="en-US" smtClean="0"/>
              <a:pPr/>
              <a:t>6</a:t>
            </a:fld>
            <a:endParaRPr lang="en-US"/>
          </a:p>
        </p:txBody>
      </p:sp>
    </p:spTree>
    <p:extLst>
      <p:ext uri="{BB962C8B-B14F-4D97-AF65-F5344CB8AC3E}">
        <p14:creationId xmlns:p14="http://schemas.microsoft.com/office/powerpoint/2010/main" val="2226951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And a secure teacher portal with additional components.</a:t>
            </a:r>
          </a:p>
        </p:txBody>
      </p:sp>
      <p:sp>
        <p:nvSpPr>
          <p:cNvPr id="4" name="Slide Number Placeholder 3"/>
          <p:cNvSpPr>
            <a:spLocks noGrp="1"/>
          </p:cNvSpPr>
          <p:nvPr>
            <p:ph type="sldNum" sz="quarter" idx="10"/>
          </p:nvPr>
        </p:nvSpPr>
        <p:spPr/>
        <p:txBody>
          <a:bodyPr/>
          <a:lstStyle/>
          <a:p>
            <a:fld id="{69D1161C-AFCC-4141-93A9-6068CEC8D79F}" type="slidenum">
              <a:rPr lang="en-US" smtClean="0"/>
              <a:pPr/>
              <a:t>7</a:t>
            </a:fld>
            <a:endParaRPr lang="en-US"/>
          </a:p>
        </p:txBody>
      </p:sp>
    </p:spTree>
    <p:extLst>
      <p:ext uri="{BB962C8B-B14F-4D97-AF65-F5344CB8AC3E}">
        <p14:creationId xmlns:p14="http://schemas.microsoft.com/office/powerpoint/2010/main" val="3074828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first Student Packet focuses on Variables and Balance and is mostly 6</a:t>
            </a:r>
            <a:r>
              <a:rPr lang="en-US" baseline="30000" dirty="0"/>
              <a:t>th</a:t>
            </a:r>
            <a:r>
              <a:rPr lang="en-US" dirty="0"/>
              <a:t> grade standards.</a:t>
            </a:r>
          </a:p>
        </p:txBody>
      </p:sp>
      <p:sp>
        <p:nvSpPr>
          <p:cNvPr id="4" name="Slide Number Placeholder 3"/>
          <p:cNvSpPr>
            <a:spLocks noGrp="1"/>
          </p:cNvSpPr>
          <p:nvPr>
            <p:ph type="sldNum" sz="quarter" idx="10"/>
          </p:nvPr>
        </p:nvSpPr>
        <p:spPr/>
        <p:txBody>
          <a:bodyPr/>
          <a:lstStyle/>
          <a:p>
            <a:fld id="{69D1161C-AFCC-4141-93A9-6068CEC8D79F}" type="slidenum">
              <a:rPr lang="en-US" smtClean="0"/>
              <a:pPr/>
              <a:t>8</a:t>
            </a:fld>
            <a:endParaRPr lang="en-US"/>
          </a:p>
        </p:txBody>
      </p:sp>
    </p:spTree>
    <p:extLst>
      <p:ext uri="{BB962C8B-B14F-4D97-AF65-F5344CB8AC3E}">
        <p14:creationId xmlns:p14="http://schemas.microsoft.com/office/powerpoint/2010/main" val="3030352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FF0000"/>
                </a:solidFill>
                <a:highlight>
                  <a:srgbClr val="FFFF00"/>
                </a:highlight>
                <a:latin typeface="Verdana" panose="020B0604030504040204" pitchFamily="34" charset="0"/>
                <a:ea typeface="Verdana" panose="020B0604030504040204" pitchFamily="34" charset="0"/>
              </a:rPr>
              <a:t>Here is the opening problem. This is an introductory exposure to expressions, equations, and variables. </a:t>
            </a:r>
          </a:p>
          <a:p>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9</a:t>
            </a:fld>
            <a:endParaRPr lang="en-US"/>
          </a:p>
        </p:txBody>
      </p:sp>
    </p:spTree>
    <p:extLst>
      <p:ext uri="{BB962C8B-B14F-4D97-AF65-F5344CB8AC3E}">
        <p14:creationId xmlns:p14="http://schemas.microsoft.com/office/powerpoint/2010/main" val="1229067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89379"/>
          </a:xfrm>
        </p:spPr>
        <p:txBody>
          <a:bodyPr/>
          <a:lstStyle/>
          <a:p>
            <a:pPr lvl="0"/>
            <a:r>
              <a:rPr lang="en-US"/>
              <a:t>Edit Master text styles</a:t>
            </a:r>
          </a:p>
        </p:txBody>
      </p:sp>
    </p:spTree>
    <p:extLst>
      <p:ext uri="{BB962C8B-B14F-4D97-AF65-F5344CB8AC3E}">
        <p14:creationId xmlns:p14="http://schemas.microsoft.com/office/powerpoint/2010/main" val="2196998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350783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800"/>
          </a:xfrm>
        </p:spPr>
        <p:txBody>
          <a:bodyPr>
            <a:normAutofit/>
          </a:bodyPr>
          <a:lstStyle>
            <a:lvl1pPr>
              <a:defRPr sz="22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216152"/>
            <a:ext cx="8229600" cy="4893216"/>
          </a:xfrm>
        </p:spPr>
        <p:txBody>
          <a:bodyPr vert="eaVert"/>
          <a:lstStyle/>
          <a:p>
            <a:pPr lvl="0"/>
            <a:r>
              <a:rPr lang="en-US"/>
              <a:t>Edit Master text styles</a:t>
            </a:r>
          </a:p>
        </p:txBody>
      </p:sp>
    </p:spTree>
    <p:extLst>
      <p:ext uri="{BB962C8B-B14F-4D97-AF65-F5344CB8AC3E}">
        <p14:creationId xmlns:p14="http://schemas.microsoft.com/office/powerpoint/2010/main" val="3906290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p:txBody>
      </p:sp>
    </p:spTree>
    <p:extLst>
      <p:ext uri="{BB962C8B-B14F-4D97-AF65-F5344CB8AC3E}">
        <p14:creationId xmlns:p14="http://schemas.microsoft.com/office/powerpoint/2010/main" val="339630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800"/>
          </a:xfrm>
        </p:spPr>
        <p:txBody>
          <a:bodyPr>
            <a:normAutofit/>
          </a:bodyPr>
          <a:lstStyle>
            <a:lvl1pPr>
              <a:defRPr sz="2200"/>
            </a:lvl1pPr>
          </a:lstStyle>
          <a:p>
            <a:r>
              <a:rPr lang="en-US"/>
              <a:t>Click to edit Master title style</a:t>
            </a:r>
            <a:endParaRPr lang="en-US" dirty="0"/>
          </a:p>
        </p:txBody>
      </p:sp>
      <p:sp>
        <p:nvSpPr>
          <p:cNvPr id="3" name="Content Placeholder 2"/>
          <p:cNvSpPr>
            <a:spLocks noGrp="1"/>
          </p:cNvSpPr>
          <p:nvPr>
            <p:ph idx="1"/>
          </p:nvPr>
        </p:nvSpPr>
        <p:spPr>
          <a:xfrm>
            <a:off x="457200" y="1212515"/>
            <a:ext cx="8229600" cy="5003800"/>
          </a:xfrm>
        </p:spPr>
        <p:txBody>
          <a:bodyPr/>
          <a:lstStyle/>
          <a:p>
            <a:pPr lvl="0"/>
            <a:r>
              <a:rPr lang="en-US"/>
              <a:t>Edit Master text styles</a:t>
            </a:r>
          </a:p>
        </p:txBody>
      </p:sp>
      <p:sp>
        <p:nvSpPr>
          <p:cNvPr id="7" name="Footer Placeholder 3"/>
          <p:cNvSpPr>
            <a:spLocks noGrp="1"/>
          </p:cNvSpPr>
          <p:nvPr>
            <p:ph type="ftr" sz="quarter" idx="3"/>
          </p:nvPr>
        </p:nvSpPr>
        <p:spPr>
          <a:xfrm>
            <a:off x="457200" y="6436431"/>
            <a:ext cx="3173654" cy="365125"/>
          </a:xfrm>
          <a:prstGeom prst="rect">
            <a:avLst/>
          </a:prstGeom>
        </p:spPr>
        <p:txBody>
          <a:bodyPr vert="horz" lIns="91440" tIns="45720" rIns="91440" bIns="45720" rtlCol="0" anchor="ctr"/>
          <a:lstStyle>
            <a:lvl1pPr algn="l">
              <a:defRPr sz="1000">
                <a:solidFill>
                  <a:schemeClr val="tx1">
                    <a:tint val="75000"/>
                  </a:schemeClr>
                </a:solidFill>
                <a:latin typeface="Verdana"/>
                <a:cs typeface="Verdana"/>
              </a:defRPr>
            </a:lvl1pPr>
          </a:lstStyle>
          <a:p>
            <a:endParaRPr lang="en-US" dirty="0"/>
          </a:p>
        </p:txBody>
      </p:sp>
    </p:spTree>
    <p:extLst>
      <p:ext uri="{BB962C8B-B14F-4D97-AF65-F5344CB8AC3E}">
        <p14:creationId xmlns:p14="http://schemas.microsoft.com/office/powerpoint/2010/main" val="128250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800"/>
          </a:xfrm>
        </p:spPr>
        <p:txBody>
          <a:bodyPr>
            <a:normAutofit/>
          </a:bodyPr>
          <a:lstStyle>
            <a:lvl1pPr>
              <a:defRPr sz="2200"/>
            </a:lvl1pPr>
          </a:lstStyle>
          <a:p>
            <a:r>
              <a:rPr lang="en-US"/>
              <a:t>Click to edit Master title style</a:t>
            </a:r>
            <a:endParaRPr lang="en-US" dirty="0"/>
          </a:p>
        </p:txBody>
      </p:sp>
    </p:spTree>
    <p:extLst>
      <p:ext uri="{BB962C8B-B14F-4D97-AF65-F5344CB8AC3E}">
        <p14:creationId xmlns:p14="http://schemas.microsoft.com/office/powerpoint/2010/main" val="6805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800"/>
          </a:xfrm>
        </p:spPr>
        <p:txBody>
          <a:bodyPr>
            <a:normAutofit/>
          </a:bodyPr>
          <a:lstStyle>
            <a:lvl1pPr>
              <a:defRPr sz="2200"/>
            </a:lvl1pPr>
          </a:lstStyle>
          <a:p>
            <a:r>
              <a:rPr lang="en-US"/>
              <a:t>Click to edit Master title style</a:t>
            </a:r>
            <a:endParaRPr lang="en-US" dirty="0"/>
          </a:p>
        </p:txBody>
      </p:sp>
      <p:sp>
        <p:nvSpPr>
          <p:cNvPr id="3" name="Content Placeholder 2"/>
          <p:cNvSpPr>
            <a:spLocks noGrp="1"/>
          </p:cNvSpPr>
          <p:nvPr>
            <p:ph sz="half" idx="1"/>
          </p:nvPr>
        </p:nvSpPr>
        <p:spPr>
          <a:xfrm>
            <a:off x="457200" y="1212528"/>
            <a:ext cx="4038600" cy="49503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4" name="Content Placeholder 3"/>
          <p:cNvSpPr>
            <a:spLocks noGrp="1"/>
          </p:cNvSpPr>
          <p:nvPr>
            <p:ph sz="half" idx="2"/>
          </p:nvPr>
        </p:nvSpPr>
        <p:spPr>
          <a:xfrm>
            <a:off x="4648200" y="1212528"/>
            <a:ext cx="4038600" cy="49503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Tree>
    <p:extLst>
      <p:ext uri="{BB962C8B-B14F-4D97-AF65-F5344CB8AC3E}">
        <p14:creationId xmlns:p14="http://schemas.microsoft.com/office/powerpoint/2010/main" val="195915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800"/>
          </a:xfrm>
        </p:spPr>
        <p:txBody>
          <a:bodyPr>
            <a:normAutofit/>
          </a:bodyPr>
          <a:lstStyle>
            <a:lvl1pPr>
              <a:defRPr sz="2200"/>
            </a:lvl1pPr>
          </a:lstStyle>
          <a:p>
            <a:r>
              <a:rPr lang="en-US"/>
              <a:t>Click to edit Master title style</a:t>
            </a:r>
            <a:endParaRPr lang="en-US" dirty="0"/>
          </a:p>
        </p:txBody>
      </p:sp>
      <p:sp>
        <p:nvSpPr>
          <p:cNvPr id="3" name="Text Placeholder 2"/>
          <p:cNvSpPr>
            <a:spLocks noGrp="1"/>
          </p:cNvSpPr>
          <p:nvPr>
            <p:ph type="body" idx="1"/>
          </p:nvPr>
        </p:nvSpPr>
        <p:spPr>
          <a:xfrm>
            <a:off x="457200" y="1214281"/>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854043"/>
            <a:ext cx="4040188" cy="4348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p:txBody>
      </p:sp>
      <p:sp>
        <p:nvSpPr>
          <p:cNvPr id="5" name="Text Placeholder 4"/>
          <p:cNvSpPr>
            <a:spLocks noGrp="1"/>
          </p:cNvSpPr>
          <p:nvPr>
            <p:ph type="body" sz="quarter" idx="3"/>
          </p:nvPr>
        </p:nvSpPr>
        <p:spPr>
          <a:xfrm>
            <a:off x="4645025" y="1214281"/>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1854043"/>
            <a:ext cx="4041775" cy="4348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p:txBody>
      </p:sp>
    </p:spTree>
    <p:extLst>
      <p:ext uri="{BB962C8B-B14F-4D97-AF65-F5344CB8AC3E}">
        <p14:creationId xmlns:p14="http://schemas.microsoft.com/office/powerpoint/2010/main" val="611256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037308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749761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639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242278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rgbClr val="2762AD"/>
          </a:solidFill>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endParaRPr lang="en-US" dirty="0"/>
          </a:p>
        </p:txBody>
      </p:sp>
      <p:sp>
        <p:nvSpPr>
          <p:cNvPr id="6" name="TextBox 5"/>
          <p:cNvSpPr txBox="1"/>
          <p:nvPr/>
        </p:nvSpPr>
        <p:spPr>
          <a:xfrm>
            <a:off x="4368960" y="6443318"/>
            <a:ext cx="406081" cy="246221"/>
          </a:xfrm>
          <a:prstGeom prst="rect">
            <a:avLst/>
          </a:prstGeom>
          <a:noFill/>
        </p:spPr>
        <p:txBody>
          <a:bodyPr wrap="none" rtlCol="0">
            <a:spAutoFit/>
          </a:bodyPr>
          <a:lstStyle/>
          <a:p>
            <a:fld id="{53CD1320-F2A7-8244-BDAA-AC8AB44949C1}" type="slidenum">
              <a:rPr lang="en-US" sz="1000" smtClean="0">
                <a:latin typeface="Verdana"/>
                <a:cs typeface="Verdana"/>
              </a:rPr>
              <a:pPr/>
              <a:t>‹#›</a:t>
            </a:fld>
            <a:endParaRPr lang="en-US" sz="1000" dirty="0">
              <a:latin typeface="Verdana"/>
              <a:cs typeface="Verdana"/>
            </a:endParaRPr>
          </a:p>
        </p:txBody>
      </p:sp>
      <p:pic>
        <p:nvPicPr>
          <p:cNvPr id="11" name="Picture 10">
            <a:extLst>
              <a:ext uri="{FF2B5EF4-FFF2-40B4-BE49-F238E27FC236}">
                <a16:creationId xmlns:a16="http://schemas.microsoft.com/office/drawing/2014/main" id="{6682FAA1-A0EB-364E-BB2E-E1BEA12A032F}"/>
              </a:ext>
            </a:extLst>
          </p:cNvPr>
          <p:cNvPicPr>
            <a:picLocks noChangeAspect="1"/>
          </p:cNvPicPr>
          <p:nvPr userDrawn="1"/>
        </p:nvPicPr>
        <p:blipFill>
          <a:blip r:embed="rId14"/>
          <a:stretch>
            <a:fillRect/>
          </a:stretch>
        </p:blipFill>
        <p:spPr>
          <a:xfrm>
            <a:off x="457200" y="6281669"/>
            <a:ext cx="1420272" cy="457200"/>
          </a:xfrm>
          <a:prstGeom prst="rect">
            <a:avLst/>
          </a:prstGeom>
        </p:spPr>
      </p:pic>
      <p:pic>
        <p:nvPicPr>
          <p:cNvPr id="7" name="Picture 6">
            <a:extLst>
              <a:ext uri="{FF2B5EF4-FFF2-40B4-BE49-F238E27FC236}">
                <a16:creationId xmlns:a16="http://schemas.microsoft.com/office/drawing/2014/main" id="{7C176EFC-00D8-46EA-B070-2F6CA17EEE37}"/>
              </a:ext>
            </a:extLst>
          </p:cNvPr>
          <p:cNvPicPr>
            <a:picLocks noChangeAspect="1"/>
          </p:cNvPicPr>
          <p:nvPr userDrawn="1"/>
        </p:nvPicPr>
        <p:blipFill>
          <a:blip r:embed="rId15"/>
          <a:stretch>
            <a:fillRect/>
          </a:stretch>
        </p:blipFill>
        <p:spPr>
          <a:xfrm>
            <a:off x="7315200" y="6281669"/>
            <a:ext cx="1371600" cy="457200"/>
          </a:xfrm>
          <a:prstGeom prst="rect">
            <a:avLst/>
          </a:prstGeom>
        </p:spPr>
      </p:pic>
    </p:spTree>
    <p:extLst>
      <p:ext uri="{BB962C8B-B14F-4D97-AF65-F5344CB8AC3E}">
        <p14:creationId xmlns:p14="http://schemas.microsoft.com/office/powerpoint/2010/main" val="3655994215"/>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54" r:id="rId3"/>
    <p:sldLayoutId id="2147483652" r:id="rId4"/>
    <p:sldLayoutId id="2147483653" r:id="rId5"/>
    <p:sldLayoutId id="2147483651" r:id="rId6"/>
    <p:sldLayoutId id="2147483649" r:id="rId7"/>
    <p:sldLayoutId id="2147483655" r:id="rId8"/>
    <p:sldLayoutId id="2147483656" r:id="rId9"/>
    <p:sldLayoutId id="2147483657" r:id="rId10"/>
    <p:sldLayoutId id="2147483658" r:id="rId11"/>
    <p:sldLayoutId id="2147483659" r:id="rId12"/>
  </p:sldLayoutIdLst>
  <p:hf sldNum="0" hdr="0" ftr="0" dt="0"/>
  <p:txStyles>
    <p:titleStyle>
      <a:lvl1pPr algn="ctr" defTabSz="457200" rtl="0" eaLnBrk="1" latinLnBrk="0" hangingPunct="1">
        <a:spcBef>
          <a:spcPct val="0"/>
        </a:spcBef>
        <a:buNone/>
        <a:defRPr sz="4400" kern="1200">
          <a:solidFill>
            <a:schemeClr val="bg1"/>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ynthia@mathandteaching.or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www.mathandteaching.org/essentials/" TargetMode="External"/><Relationship Id="rId4" Type="http://schemas.openxmlformats.org/officeDocument/2006/relationships/hyperlink" Target="mailto:theresa@mathandteaching.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5.xml"/><Relationship Id="rId7"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5.emf"/><Relationship Id="rId4" Type="http://schemas.openxmlformats.org/officeDocument/2006/relationships/oleObject" Target="../embeddings/oleObject1.bin"/><Relationship Id="rId9" Type="http://schemas.openxmlformats.org/officeDocument/2006/relationships/image" Target="../media/image17.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notesSlide" Target="../notesSlides/notesSlide17.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0.png"/><Relationship Id="rId5" Type="http://schemas.openxmlformats.org/officeDocument/2006/relationships/image" Target="../media/image18.emf"/><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ixabay.com/fr/vectors/rails-chemin-de-fer-pistes-black-156523/"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36.wmf"/><Relationship Id="rId3" Type="http://schemas.openxmlformats.org/officeDocument/2006/relationships/notesSlide" Target="../notesSlides/notesSlide31.xml"/><Relationship Id="rId7" Type="http://schemas.openxmlformats.org/officeDocument/2006/relationships/image" Target="../media/image33.wmf"/><Relationship Id="rId12"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35.wmf"/><Relationship Id="rId5" Type="http://schemas.openxmlformats.org/officeDocument/2006/relationships/image" Target="../media/image32.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34.w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7.wmf"/><Relationship Id="rId4" Type="http://schemas.openxmlformats.org/officeDocument/2006/relationships/oleObject" Target="../embeddings/oleObject11.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33.xml"/><Relationship Id="rId7"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3.bin"/><Relationship Id="rId11" Type="http://schemas.openxmlformats.org/officeDocument/2006/relationships/image" Target="../media/image41.wmf"/><Relationship Id="rId5" Type="http://schemas.openxmlformats.org/officeDocument/2006/relationships/image" Target="../media/image38.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40.wmf"/></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www.mathandteaching.org/" TargetMode="External"/><Relationship Id="rId5" Type="http://schemas.openxmlformats.org/officeDocument/2006/relationships/image" Target="../media/image54.png"/><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3" Type="http://schemas.openxmlformats.org/officeDocument/2006/relationships/hyperlink" Target="http://www.mathandteaching.org/essentials"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mailto:cynthia@mathandteaching.org" TargetMode="External"/><Relationship Id="rId4" Type="http://schemas.openxmlformats.org/officeDocument/2006/relationships/hyperlink" Target="http://www.mathandteaching.org/essential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62.wmf"/><Relationship Id="rId13" Type="http://schemas.openxmlformats.org/officeDocument/2006/relationships/oleObject" Target="../embeddings/oleObject21.bin"/><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image" Target="../media/image64.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61.wmf"/><Relationship Id="rId11" Type="http://schemas.openxmlformats.org/officeDocument/2006/relationships/oleObject" Target="../embeddings/oleObject20.bin"/><Relationship Id="rId5" Type="http://schemas.openxmlformats.org/officeDocument/2006/relationships/oleObject" Target="../embeddings/oleObject17.bin"/><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19.bin"/><Relationship Id="rId14" Type="http://schemas.openxmlformats.org/officeDocument/2006/relationships/image" Target="../media/image65.wmf"/></Relationships>
</file>

<file path=ppt/slides/_rels/slide5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4934" y="254172"/>
            <a:ext cx="8138160" cy="678736"/>
          </a:xfrm>
        </p:spPr>
        <p:txBody>
          <a:bodyPr>
            <a:noAutofit/>
          </a:bodyPr>
          <a:lstStyle/>
          <a:p>
            <a:r>
              <a:rPr lang="en-US" sz="3200" dirty="0"/>
              <a:t>INTERVENTION WITH </a:t>
            </a:r>
            <a:r>
              <a:rPr lang="en-US" sz="3200" i="1" dirty="0"/>
              <a:t>MATHLINKS</a:t>
            </a:r>
            <a:endParaRPr lang="en-US" sz="3200" dirty="0"/>
          </a:p>
        </p:txBody>
      </p:sp>
      <p:sp>
        <p:nvSpPr>
          <p:cNvPr id="3" name="Subtitle 2"/>
          <p:cNvSpPr>
            <a:spLocks noGrp="1"/>
          </p:cNvSpPr>
          <p:nvPr>
            <p:ph type="subTitle" idx="1"/>
          </p:nvPr>
        </p:nvSpPr>
        <p:spPr>
          <a:xfrm>
            <a:off x="2364459" y="1010653"/>
            <a:ext cx="4415082" cy="2714324"/>
          </a:xfrm>
        </p:spPr>
        <p:txBody>
          <a:bodyPr>
            <a:normAutofit/>
          </a:bodyPr>
          <a:lstStyle/>
          <a:p>
            <a:pPr lvl="0">
              <a:defRPr/>
            </a:pPr>
            <a:endParaRPr lang="en-US" sz="2000" dirty="0">
              <a:solidFill>
                <a:srgbClr val="00B050"/>
              </a:solidFill>
            </a:endParaRPr>
          </a:p>
          <a:p>
            <a:pPr lvl="0">
              <a:defRPr/>
            </a:pPr>
            <a:r>
              <a:rPr lang="en-US" sz="2000" dirty="0">
                <a:solidFill>
                  <a:srgbClr val="00B050"/>
                </a:solidFill>
              </a:rPr>
              <a:t>Cynthia Raff</a:t>
            </a:r>
          </a:p>
          <a:p>
            <a:r>
              <a:rPr lang="en-US" sz="2000" dirty="0">
                <a:solidFill>
                  <a:srgbClr val="C00000"/>
                </a:solidFill>
                <a:hlinkClick r:id="rId3"/>
              </a:rPr>
              <a:t>cynthia@mathandteaching.org</a:t>
            </a:r>
            <a:endParaRPr lang="en-US" sz="2000" dirty="0">
              <a:solidFill>
                <a:srgbClr val="C00000"/>
              </a:solidFill>
            </a:endParaRPr>
          </a:p>
          <a:p>
            <a:pPr lvl="0">
              <a:defRPr/>
            </a:pPr>
            <a:endParaRPr lang="en-US" sz="2000" dirty="0">
              <a:solidFill>
                <a:srgbClr val="00B050"/>
              </a:solidFill>
            </a:endParaRPr>
          </a:p>
          <a:p>
            <a:pPr lvl="0">
              <a:defRPr/>
            </a:pPr>
            <a:r>
              <a:rPr lang="en-US" sz="2000" dirty="0">
                <a:solidFill>
                  <a:srgbClr val="00B050"/>
                </a:solidFill>
              </a:rPr>
              <a:t>Shelley </a:t>
            </a:r>
            <a:r>
              <a:rPr lang="en-US" sz="2000" dirty="0" err="1">
                <a:solidFill>
                  <a:srgbClr val="00B050"/>
                </a:solidFill>
              </a:rPr>
              <a:t>Kriegler</a:t>
            </a:r>
            <a:endParaRPr lang="en-US" sz="2000" dirty="0">
              <a:solidFill>
                <a:srgbClr val="00B050"/>
              </a:solidFill>
            </a:endParaRPr>
          </a:p>
          <a:p>
            <a:r>
              <a:rPr lang="en-US" sz="2000" dirty="0">
                <a:solidFill>
                  <a:srgbClr val="C00000"/>
                </a:solidFill>
                <a:hlinkClick r:id="rId4"/>
              </a:rPr>
              <a:t>shelley@mathandteaching.org</a:t>
            </a:r>
            <a:endParaRPr lang="en-US" sz="2000" dirty="0">
              <a:solidFill>
                <a:srgbClr val="C00000"/>
              </a:solidFill>
            </a:endParaRPr>
          </a:p>
          <a:p>
            <a:endParaRPr lang="en-US" sz="2000" dirty="0">
              <a:solidFill>
                <a:srgbClr val="C00000"/>
              </a:solidFill>
            </a:endParaRPr>
          </a:p>
        </p:txBody>
      </p:sp>
      <p:sp>
        <p:nvSpPr>
          <p:cNvPr id="6" name="TextBox 5">
            <a:extLst>
              <a:ext uri="{FF2B5EF4-FFF2-40B4-BE49-F238E27FC236}">
                <a16:creationId xmlns:a16="http://schemas.microsoft.com/office/drawing/2014/main" id="{35B3EC97-A5E1-45C0-A0FB-F740A30C4A4A}"/>
              </a:ext>
            </a:extLst>
          </p:cNvPr>
          <p:cNvSpPr txBox="1"/>
          <p:nvPr/>
        </p:nvSpPr>
        <p:spPr>
          <a:xfrm>
            <a:off x="504934" y="4079757"/>
            <a:ext cx="8116387" cy="646331"/>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The Center for Mathematics and Teaching 	[a 501(c)(3) non-profit]</a:t>
            </a:r>
          </a:p>
          <a:p>
            <a:pPr algn="ctr"/>
            <a:r>
              <a:rPr lang="en-US" dirty="0">
                <a:solidFill>
                  <a:srgbClr val="C00000"/>
                </a:solidFill>
                <a:latin typeface="Verdana" panose="020B0604030504040204" pitchFamily="34" charset="0"/>
                <a:ea typeface="Verdana" panose="020B0604030504040204" pitchFamily="34" charset="0"/>
                <a:hlinkClick r:id="rId5"/>
              </a:rPr>
              <a:t>www.mathandteaching.org/essentials/</a:t>
            </a:r>
            <a:endParaRPr lang="en-US" dirty="0">
              <a:solidFill>
                <a:srgbClr val="2762AD"/>
              </a:solidFill>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2AC2E7E7-0BF0-4AF2-9C1C-86A441F66C18}"/>
              </a:ext>
            </a:extLst>
          </p:cNvPr>
          <p:cNvSpPr txBox="1"/>
          <p:nvPr/>
        </p:nvSpPr>
        <p:spPr>
          <a:xfrm>
            <a:off x="1402608" y="5137100"/>
            <a:ext cx="6499735" cy="954107"/>
          </a:xfrm>
          <a:prstGeom prst="rect">
            <a:avLst/>
          </a:prstGeom>
          <a:solidFill>
            <a:schemeClr val="tx2">
              <a:lumMod val="20000"/>
              <a:lumOff val="80000"/>
            </a:schemeClr>
          </a:solidFill>
        </p:spPr>
        <p:txBody>
          <a:bodyPr wrap="square" rtlCol="0">
            <a:spAutoFit/>
          </a:bodyPr>
          <a:lstStyle/>
          <a:p>
            <a:pPr algn="ctr"/>
            <a:r>
              <a:rPr lang="en-US" sz="2800" dirty="0">
                <a:latin typeface="Verdana" panose="020B0604030504040204" pitchFamily="34" charset="0"/>
                <a:ea typeface="Verdana" panose="020B0604030504040204" pitchFamily="34" charset="0"/>
              </a:rPr>
              <a:t>TODAY’S FOCUS: </a:t>
            </a:r>
          </a:p>
          <a:p>
            <a:pPr algn="ctr"/>
            <a:r>
              <a:rPr lang="en-US" sz="2800" dirty="0">
                <a:latin typeface="Verdana" panose="020B0604030504040204" pitchFamily="34" charset="0"/>
                <a:ea typeface="Verdana" panose="020B0604030504040204" pitchFamily="34" charset="0"/>
              </a:rPr>
              <a:t>EXPRESSIONS AND EQUATIONS</a:t>
            </a:r>
            <a:endParaRPr lang="en-US" sz="2800" dirty="0">
              <a:solidFill>
                <a:srgbClr val="2762AD"/>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4506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93815" cy="561481"/>
          </a:xfrm>
        </p:spPr>
        <p:txBody>
          <a:bodyPr>
            <a:normAutofit/>
          </a:bodyPr>
          <a:lstStyle/>
          <a:p>
            <a:r>
              <a:rPr lang="en-US" sz="2800" dirty="0"/>
              <a:t>MOBILES</a:t>
            </a:r>
          </a:p>
        </p:txBody>
      </p:sp>
      <p:pic>
        <p:nvPicPr>
          <p:cNvPr id="25" name="Picture 3">
            <a:extLst>
              <a:ext uri="{FF2B5EF4-FFF2-40B4-BE49-F238E27FC236}">
                <a16:creationId xmlns:a16="http://schemas.microsoft.com/office/drawing/2014/main" id="{BDB05FB9-A68D-4FDA-AFFF-D64700E4CF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031" b="11290"/>
          <a:stretch/>
        </p:blipFill>
        <p:spPr bwMode="auto">
          <a:xfrm>
            <a:off x="1058594" y="1189664"/>
            <a:ext cx="7037221" cy="30676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7" name="TextBox 26">
            <a:extLst>
              <a:ext uri="{FF2B5EF4-FFF2-40B4-BE49-F238E27FC236}">
                <a16:creationId xmlns:a16="http://schemas.microsoft.com/office/drawing/2014/main" id="{62163349-2795-435E-8F48-B352DFA5902D}"/>
              </a:ext>
            </a:extLst>
          </p:cNvPr>
          <p:cNvSpPr txBox="1"/>
          <p:nvPr/>
        </p:nvSpPr>
        <p:spPr>
          <a:xfrm>
            <a:off x="457200" y="4347470"/>
            <a:ext cx="8229600" cy="1631216"/>
          </a:xfrm>
          <a:prstGeom prst="rect">
            <a:avLst/>
          </a:prstGeom>
          <a:noFill/>
        </p:spPr>
        <p:txBody>
          <a:bodyPr wrap="square" rtlCol="0">
            <a:spAutoFit/>
          </a:bodyPr>
          <a:lstStyle/>
          <a:p>
            <a:pPr algn="ctr"/>
            <a:r>
              <a:rPr lang="en-US" sz="2000" dirty="0">
                <a:solidFill>
                  <a:srgbClr val="FF0000"/>
                </a:solidFill>
                <a:latin typeface="Verdana" panose="020B0604030504040204" pitchFamily="34" charset="0"/>
                <a:ea typeface="Verdana" panose="020B0604030504040204" pitchFamily="34" charset="0"/>
                <a:cs typeface="Verdana" panose="020B0604030504040204" pitchFamily="34" charset="0"/>
              </a:rPr>
              <a:t>Suppose the total weight is 12.</a:t>
            </a:r>
          </a:p>
          <a:p>
            <a:endParaRPr lang="en-US" sz="2000" i="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r>
              <a:rPr lang="en-US" sz="2000" dirty="0">
                <a:solidFill>
                  <a:srgbClr val="0000FF"/>
                </a:solidFill>
                <a:latin typeface="Verdana" panose="020B0604030504040204" pitchFamily="34" charset="0"/>
                <a:ea typeface="Verdana" panose="020B0604030504040204" pitchFamily="34" charset="0"/>
                <a:cs typeface="Verdana" panose="020B0604030504040204" pitchFamily="34" charset="0"/>
              </a:rPr>
              <a:t>Find the weight of each shape.  Explain your reasoning.</a:t>
            </a:r>
          </a:p>
          <a:p>
            <a:endParaRPr lang="en-US" sz="2000" dirty="0">
              <a:solidFill>
                <a:srgbClr val="0000FF"/>
              </a:solidFill>
              <a:latin typeface="Verdana" panose="020B0604030504040204" pitchFamily="34" charset="0"/>
              <a:ea typeface="Verdana" panose="020B0604030504040204" pitchFamily="34" charset="0"/>
              <a:cs typeface="Verdana" panose="020B0604030504040204" pitchFamily="34" charset="0"/>
            </a:endParaRPr>
          </a:p>
          <a:p>
            <a:r>
              <a:rPr lang="en-US" sz="2000" dirty="0">
                <a:solidFill>
                  <a:srgbClr val="0000FF"/>
                </a:solidFill>
                <a:latin typeface="Verdana" panose="020B0604030504040204" pitchFamily="34" charset="0"/>
                <a:ea typeface="Verdana" panose="020B0604030504040204" pitchFamily="34" charset="0"/>
                <a:cs typeface="Verdana" panose="020B0604030504040204" pitchFamily="34" charset="0"/>
              </a:rPr>
              <a:t>Write three equations based on weights on the mobile.</a:t>
            </a:r>
          </a:p>
        </p:txBody>
      </p:sp>
    </p:spTree>
    <p:extLst>
      <p:ext uri="{BB962C8B-B14F-4D97-AF65-F5344CB8AC3E}">
        <p14:creationId xmlns:p14="http://schemas.microsoft.com/office/powerpoint/2010/main" val="135362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B39848E-0183-4DD9-8C3E-5A76A5896D09}"/>
              </a:ext>
            </a:extLst>
          </p:cNvPr>
          <p:cNvPicPr>
            <a:picLocks noChangeAspect="1"/>
          </p:cNvPicPr>
          <p:nvPr/>
        </p:nvPicPr>
        <p:blipFill>
          <a:blip r:embed="rId3"/>
          <a:stretch>
            <a:fillRect/>
          </a:stretch>
        </p:blipFill>
        <p:spPr>
          <a:xfrm>
            <a:off x="371789" y="1010521"/>
            <a:ext cx="4533478" cy="5294820"/>
          </a:xfrm>
          <a:prstGeom prst="rect">
            <a:avLst/>
          </a:prstGeom>
          <a:ln w="28575">
            <a:solidFill>
              <a:schemeClr val="accent4"/>
            </a:solidFill>
          </a:ln>
        </p:spPr>
      </p:pic>
      <p:sp>
        <p:nvSpPr>
          <p:cNvPr id="2" name="Title 1">
            <a:extLst>
              <a:ext uri="{FF2B5EF4-FFF2-40B4-BE49-F238E27FC236}">
                <a16:creationId xmlns:a16="http://schemas.microsoft.com/office/drawing/2014/main" id="{90D09F7A-AF92-4BDB-B74E-14FDC7FF506A}"/>
              </a:ext>
            </a:extLst>
          </p:cNvPr>
          <p:cNvSpPr>
            <a:spLocks noGrp="1"/>
          </p:cNvSpPr>
          <p:nvPr>
            <p:ph type="title"/>
          </p:nvPr>
        </p:nvSpPr>
        <p:spPr/>
        <p:txBody>
          <a:bodyPr>
            <a:normAutofit/>
          </a:bodyPr>
          <a:lstStyle/>
          <a:p>
            <a:r>
              <a:rPr lang="en-US" sz="2800" dirty="0"/>
              <a:t>STUDENT PAGES</a:t>
            </a:r>
          </a:p>
        </p:txBody>
      </p:sp>
      <p:pic>
        <p:nvPicPr>
          <p:cNvPr id="8" name="Picture 7">
            <a:extLst>
              <a:ext uri="{FF2B5EF4-FFF2-40B4-BE49-F238E27FC236}">
                <a16:creationId xmlns:a16="http://schemas.microsoft.com/office/drawing/2014/main" id="{0D6746CB-D34D-46E5-8AF5-767B67F1146C}"/>
              </a:ext>
            </a:extLst>
          </p:cNvPr>
          <p:cNvPicPr>
            <a:picLocks noChangeAspect="1"/>
          </p:cNvPicPr>
          <p:nvPr/>
        </p:nvPicPr>
        <p:blipFill>
          <a:blip r:embed="rId4"/>
          <a:stretch>
            <a:fillRect/>
          </a:stretch>
        </p:blipFill>
        <p:spPr>
          <a:xfrm>
            <a:off x="4099561" y="1010521"/>
            <a:ext cx="4640412" cy="5344903"/>
          </a:xfrm>
          <a:prstGeom prst="rect">
            <a:avLst/>
          </a:prstGeom>
          <a:ln w="28575">
            <a:solidFill>
              <a:schemeClr val="accent4"/>
            </a:solidFill>
          </a:ln>
        </p:spPr>
      </p:pic>
    </p:spTree>
    <p:extLst>
      <p:ext uri="{BB962C8B-B14F-4D97-AF65-F5344CB8AC3E}">
        <p14:creationId xmlns:p14="http://schemas.microsoft.com/office/powerpoint/2010/main" val="320281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9F7A-AF92-4BDB-B74E-14FDC7FF506A}"/>
              </a:ext>
            </a:extLst>
          </p:cNvPr>
          <p:cNvSpPr>
            <a:spLocks noGrp="1"/>
          </p:cNvSpPr>
          <p:nvPr>
            <p:ph type="title"/>
          </p:nvPr>
        </p:nvSpPr>
        <p:spPr>
          <a:xfrm>
            <a:off x="457200" y="274638"/>
            <a:ext cx="8229600" cy="685800"/>
          </a:xfrm>
        </p:spPr>
        <p:txBody>
          <a:bodyPr>
            <a:normAutofit/>
          </a:bodyPr>
          <a:lstStyle/>
          <a:p>
            <a:r>
              <a:rPr lang="en-US" sz="2800" dirty="0"/>
              <a:t>TEACHER SUPPORT IN </a:t>
            </a:r>
            <a:r>
              <a:rPr lang="en-US" sz="2800" i="1" dirty="0" err="1"/>
              <a:t>MathLinks</a:t>
            </a:r>
            <a:endParaRPr lang="en-US" sz="2800" i="1" dirty="0"/>
          </a:p>
        </p:txBody>
      </p:sp>
      <p:pic>
        <p:nvPicPr>
          <p:cNvPr id="5" name="Picture 4">
            <a:extLst>
              <a:ext uri="{FF2B5EF4-FFF2-40B4-BE49-F238E27FC236}">
                <a16:creationId xmlns:a16="http://schemas.microsoft.com/office/drawing/2014/main" id="{F98E8D9E-6F48-4DFB-9EE9-7AEC5C9E8058}"/>
              </a:ext>
            </a:extLst>
          </p:cNvPr>
          <p:cNvPicPr>
            <a:picLocks noChangeAspect="1"/>
          </p:cNvPicPr>
          <p:nvPr/>
        </p:nvPicPr>
        <p:blipFill>
          <a:blip r:embed="rId3"/>
          <a:stretch>
            <a:fillRect/>
          </a:stretch>
        </p:blipFill>
        <p:spPr>
          <a:xfrm>
            <a:off x="2360144" y="1050414"/>
            <a:ext cx="4423711" cy="5415700"/>
          </a:xfrm>
          <a:prstGeom prst="rect">
            <a:avLst/>
          </a:prstGeom>
        </p:spPr>
      </p:pic>
    </p:spTree>
    <p:extLst>
      <p:ext uri="{BB962C8B-B14F-4D97-AF65-F5344CB8AC3E}">
        <p14:creationId xmlns:p14="http://schemas.microsoft.com/office/powerpoint/2010/main" val="1410771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dirty="0"/>
              <a:t>VARIABLES AND EXPRESSIONS</a:t>
            </a:r>
          </a:p>
        </p:txBody>
      </p:sp>
      <p:sp>
        <p:nvSpPr>
          <p:cNvPr id="11" name="TextBox 10"/>
          <p:cNvSpPr txBox="1"/>
          <p:nvPr/>
        </p:nvSpPr>
        <p:spPr>
          <a:xfrm>
            <a:off x="1299702" y="1967110"/>
            <a:ext cx="3437055" cy="1477328"/>
          </a:xfrm>
          <a:prstGeom prst="rect">
            <a:avLst/>
          </a:prstGeom>
          <a:noFill/>
        </p:spPr>
        <p:txBody>
          <a:bodyPr wrap="square" rtlCol="0">
            <a:spAutoFit/>
          </a:bodyPr>
          <a:lstStyle/>
          <a:p>
            <a:r>
              <a:rPr lang="en-US" dirty="0">
                <a:solidFill>
                  <a:srgbClr val="006600"/>
                </a:solidFill>
                <a:latin typeface="Arial"/>
                <a:cs typeface="Arial"/>
              </a:rPr>
              <a:t>Let  </a:t>
            </a:r>
            <a:r>
              <a:rPr lang="en-US" i="1" dirty="0">
                <a:solidFill>
                  <a:srgbClr val="006600"/>
                </a:solidFill>
                <a:latin typeface="Arial"/>
                <a:cs typeface="Arial"/>
              </a:rPr>
              <a:t>c</a:t>
            </a:r>
            <a:r>
              <a:rPr lang="en-US" dirty="0">
                <a:solidFill>
                  <a:srgbClr val="006600"/>
                </a:solidFill>
                <a:latin typeface="Arial"/>
                <a:cs typeface="Arial"/>
              </a:rPr>
              <a:t> = cost of a cheese slice</a:t>
            </a:r>
          </a:p>
          <a:p>
            <a:r>
              <a:rPr lang="en-US" dirty="0">
                <a:latin typeface="Arial"/>
                <a:cs typeface="Arial"/>
              </a:rPr>
              <a:t>Let</a:t>
            </a:r>
            <a:r>
              <a:rPr lang="en-US" i="1" dirty="0">
                <a:latin typeface="Arial"/>
                <a:cs typeface="Arial"/>
              </a:rPr>
              <a:t>  p </a:t>
            </a:r>
            <a:r>
              <a:rPr lang="en-US" dirty="0">
                <a:latin typeface="Arial"/>
                <a:cs typeface="Arial"/>
              </a:rPr>
              <a:t>= cost of pepperoni slice</a:t>
            </a:r>
          </a:p>
          <a:p>
            <a:r>
              <a:rPr lang="en-US" dirty="0">
                <a:solidFill>
                  <a:srgbClr val="FF0000"/>
                </a:solidFill>
                <a:latin typeface="Arial"/>
                <a:cs typeface="Arial"/>
              </a:rPr>
              <a:t>Let  </a:t>
            </a:r>
            <a:r>
              <a:rPr lang="en-US" i="1" dirty="0">
                <a:solidFill>
                  <a:srgbClr val="FF0000"/>
                </a:solidFill>
                <a:latin typeface="Arial"/>
                <a:cs typeface="Arial"/>
              </a:rPr>
              <a:t>s </a:t>
            </a:r>
            <a:r>
              <a:rPr lang="en-US" dirty="0">
                <a:solidFill>
                  <a:srgbClr val="FF0000"/>
                </a:solidFill>
                <a:latin typeface="Arial"/>
                <a:cs typeface="Arial"/>
              </a:rPr>
              <a:t>= cost of small drink</a:t>
            </a:r>
          </a:p>
          <a:p>
            <a:r>
              <a:rPr lang="en-US" dirty="0">
                <a:latin typeface="Arial"/>
                <a:cs typeface="Arial"/>
              </a:rPr>
              <a:t>Let  </a:t>
            </a:r>
            <a:r>
              <a:rPr lang="en-US" i="1" dirty="0">
                <a:latin typeface="Arial"/>
                <a:cs typeface="Arial"/>
              </a:rPr>
              <a:t>m</a:t>
            </a:r>
            <a:r>
              <a:rPr lang="en-US" dirty="0">
                <a:latin typeface="Arial"/>
                <a:cs typeface="Arial"/>
              </a:rPr>
              <a:t> = cost of medium drink</a:t>
            </a:r>
          </a:p>
          <a:p>
            <a:r>
              <a:rPr lang="en-US" dirty="0">
                <a:latin typeface="Arial"/>
                <a:cs typeface="Arial"/>
              </a:rPr>
              <a:t>Let  </a:t>
            </a:r>
            <a:r>
              <a:rPr lang="en-US" i="1" dirty="0">
                <a:latin typeface="Arial"/>
                <a:cs typeface="Arial"/>
              </a:rPr>
              <a:t>L</a:t>
            </a:r>
            <a:r>
              <a:rPr lang="en-US" dirty="0">
                <a:latin typeface="Arial"/>
                <a:cs typeface="Arial"/>
              </a:rPr>
              <a:t> =cost of large drink</a:t>
            </a:r>
          </a:p>
        </p:txBody>
      </p:sp>
      <p:sp>
        <p:nvSpPr>
          <p:cNvPr id="15" name="TextBox 14"/>
          <p:cNvSpPr txBox="1"/>
          <p:nvPr/>
        </p:nvSpPr>
        <p:spPr>
          <a:xfrm>
            <a:off x="1993725" y="4808032"/>
            <a:ext cx="3926998" cy="1538883"/>
          </a:xfrm>
          <a:prstGeom prst="rect">
            <a:avLst/>
          </a:prstGeom>
          <a:noFill/>
        </p:spPr>
        <p:txBody>
          <a:bodyPr wrap="square" rtlCol="0">
            <a:spAutoFit/>
          </a:bodyPr>
          <a:lstStyle/>
          <a:p>
            <a:r>
              <a:rPr lang="en-US" sz="2200" i="1" dirty="0">
                <a:solidFill>
                  <a:schemeClr val="bg1"/>
                </a:solidFill>
                <a:latin typeface="Arial"/>
                <a:cs typeface="Arial"/>
              </a:rPr>
              <a:t>s</a:t>
            </a:r>
            <a:r>
              <a:rPr lang="en-US" sz="2200" i="1" dirty="0">
                <a:solidFill>
                  <a:srgbClr val="FF0000"/>
                </a:solidFill>
                <a:latin typeface="Arial"/>
                <a:cs typeface="Arial"/>
              </a:rPr>
              <a:t> </a:t>
            </a:r>
            <a:r>
              <a:rPr lang="en-US" sz="2200" dirty="0">
                <a:latin typeface="Arial"/>
                <a:cs typeface="Arial"/>
              </a:rPr>
              <a:t>=  1.00 + 1.00 + 0.95 = 2.95</a:t>
            </a:r>
          </a:p>
          <a:p>
            <a:r>
              <a:rPr lang="en-US" sz="1200" dirty="0">
                <a:latin typeface="Arial"/>
                <a:cs typeface="Arial"/>
              </a:rPr>
              <a:t> </a:t>
            </a:r>
            <a:r>
              <a:rPr lang="en-US" sz="1500" dirty="0">
                <a:latin typeface="Arial"/>
                <a:cs typeface="Arial"/>
              </a:rPr>
              <a:t>        </a:t>
            </a:r>
          </a:p>
          <a:p>
            <a:r>
              <a:rPr lang="en-US" sz="2200" i="1" dirty="0">
                <a:solidFill>
                  <a:srgbClr val="FFFFFF"/>
                </a:solidFill>
                <a:latin typeface="Arial"/>
                <a:cs typeface="Arial"/>
              </a:rPr>
              <a:t>s</a:t>
            </a:r>
            <a:r>
              <a:rPr lang="en-US" sz="2200" i="1" dirty="0">
                <a:solidFill>
                  <a:srgbClr val="FF0000"/>
                </a:solidFill>
                <a:latin typeface="Arial"/>
                <a:cs typeface="Arial"/>
              </a:rPr>
              <a:t> </a:t>
            </a:r>
            <a:r>
              <a:rPr lang="en-US" sz="2200" dirty="0">
                <a:latin typeface="Arial"/>
                <a:cs typeface="Arial"/>
              </a:rPr>
              <a:t>=  2(1.00) + (0.95) = 2.95</a:t>
            </a:r>
          </a:p>
          <a:p>
            <a:r>
              <a:rPr lang="en-US" sz="1200" dirty="0">
                <a:latin typeface="Arial"/>
                <a:cs typeface="Arial"/>
              </a:rPr>
              <a:t>            </a:t>
            </a:r>
          </a:p>
          <a:p>
            <a:r>
              <a:rPr lang="en-US" sz="2200" i="1" dirty="0">
                <a:latin typeface="Arial"/>
                <a:cs typeface="Arial"/>
              </a:rPr>
              <a:t>              $</a:t>
            </a:r>
            <a:r>
              <a:rPr lang="en-US" sz="2200" dirty="0">
                <a:latin typeface="Arial"/>
                <a:cs typeface="Arial"/>
              </a:rPr>
              <a:t>2.95</a:t>
            </a:r>
          </a:p>
        </p:txBody>
      </p:sp>
      <p:sp>
        <p:nvSpPr>
          <p:cNvPr id="8" name="TextBox 7"/>
          <p:cNvSpPr txBox="1"/>
          <p:nvPr/>
        </p:nvSpPr>
        <p:spPr>
          <a:xfrm>
            <a:off x="457200" y="3709510"/>
            <a:ext cx="5883144" cy="769441"/>
          </a:xfrm>
          <a:prstGeom prst="rect">
            <a:avLst/>
          </a:prstGeom>
          <a:noFill/>
        </p:spPr>
        <p:txBody>
          <a:bodyPr wrap="square" rtlCol="0">
            <a:spAutoFit/>
          </a:bodyPr>
          <a:lstStyle/>
          <a:p>
            <a:pPr marL="548640" indent="-548640"/>
            <a:r>
              <a:rPr lang="en-US" sz="2200" dirty="0">
                <a:solidFill>
                  <a:srgbClr val="0000FF"/>
                </a:solidFill>
                <a:latin typeface="Verdana" panose="020B0604030504040204" pitchFamily="34" charset="0"/>
                <a:ea typeface="Verdana" panose="020B0604030504040204" pitchFamily="34" charset="0"/>
                <a:cs typeface="Verdana" panose="020B0604030504040204" pitchFamily="34" charset="0"/>
              </a:rPr>
              <a:t>Write the cost of this order using letters (variables). Then compute the cost. </a:t>
            </a:r>
          </a:p>
        </p:txBody>
      </p:sp>
      <p:sp>
        <p:nvSpPr>
          <p:cNvPr id="16" name="TextBox 15"/>
          <p:cNvSpPr txBox="1"/>
          <p:nvPr/>
        </p:nvSpPr>
        <p:spPr>
          <a:xfrm>
            <a:off x="457198" y="1398791"/>
            <a:ext cx="7988970" cy="430887"/>
          </a:xfrm>
          <a:prstGeom prst="rect">
            <a:avLst/>
          </a:prstGeom>
          <a:noFill/>
        </p:spPr>
        <p:txBody>
          <a:bodyPr wrap="square" rtlCol="0">
            <a:spAutoFit/>
          </a:bodyPr>
          <a:lstStyle/>
          <a:p>
            <a:pPr marL="548640" indent="-548640"/>
            <a:r>
              <a:rPr lang="en-US" sz="2200" dirty="0">
                <a:solidFill>
                  <a:srgbClr val="0000FF"/>
                </a:solidFill>
                <a:latin typeface="Verdana" panose="020B0604030504040204" pitchFamily="34" charset="0"/>
                <a:ea typeface="Verdana" panose="020B0604030504040204" pitchFamily="34" charset="0"/>
                <a:cs typeface="Verdana" panose="020B0604030504040204" pitchFamily="34" charset="0"/>
              </a:rPr>
              <a:t>Use letters to represent costs for menu items.</a:t>
            </a:r>
          </a:p>
        </p:txBody>
      </p:sp>
      <p:sp>
        <p:nvSpPr>
          <p:cNvPr id="17" name="TextBox 16"/>
          <p:cNvSpPr txBox="1"/>
          <p:nvPr/>
        </p:nvSpPr>
        <p:spPr>
          <a:xfrm>
            <a:off x="1299702" y="5369102"/>
            <a:ext cx="1459574" cy="430887"/>
          </a:xfrm>
          <a:prstGeom prst="rect">
            <a:avLst/>
          </a:prstGeom>
          <a:noFill/>
        </p:spPr>
        <p:txBody>
          <a:bodyPr wrap="square" rtlCol="0">
            <a:spAutoFit/>
          </a:bodyPr>
          <a:lstStyle/>
          <a:p>
            <a:r>
              <a:rPr lang="en-US" sz="2200" dirty="0">
                <a:solidFill>
                  <a:srgbClr val="006600"/>
                </a:solidFill>
                <a:latin typeface="Arial"/>
                <a:cs typeface="Arial"/>
              </a:rPr>
              <a:t> 2</a:t>
            </a:r>
            <a:r>
              <a:rPr lang="en-US" sz="2200" i="1" dirty="0">
                <a:solidFill>
                  <a:srgbClr val="006600"/>
                </a:solidFill>
                <a:latin typeface="Arial"/>
                <a:cs typeface="Arial"/>
              </a:rPr>
              <a:t>c </a:t>
            </a:r>
            <a:r>
              <a:rPr lang="en-US" sz="2200" dirty="0">
                <a:latin typeface="Arial"/>
                <a:cs typeface="Arial"/>
              </a:rPr>
              <a:t>+ </a:t>
            </a:r>
            <a:r>
              <a:rPr lang="en-US" sz="2200" i="1" dirty="0">
                <a:solidFill>
                  <a:srgbClr val="FF0000"/>
                </a:solidFill>
                <a:latin typeface="Arial"/>
                <a:cs typeface="Arial"/>
              </a:rPr>
              <a:t>s</a:t>
            </a:r>
          </a:p>
        </p:txBody>
      </p:sp>
      <p:sp>
        <p:nvSpPr>
          <p:cNvPr id="19" name="TextBox 18"/>
          <p:cNvSpPr txBox="1"/>
          <p:nvPr/>
        </p:nvSpPr>
        <p:spPr>
          <a:xfrm>
            <a:off x="1073274" y="4803597"/>
            <a:ext cx="1501027" cy="430887"/>
          </a:xfrm>
          <a:prstGeom prst="rect">
            <a:avLst/>
          </a:prstGeom>
          <a:noFill/>
        </p:spPr>
        <p:txBody>
          <a:bodyPr wrap="square" rtlCol="0">
            <a:spAutoFit/>
          </a:bodyPr>
          <a:lstStyle/>
          <a:p>
            <a:r>
              <a:rPr lang="en-US" sz="2200" i="1" dirty="0">
                <a:solidFill>
                  <a:srgbClr val="006600"/>
                </a:solidFill>
                <a:latin typeface="Arial"/>
                <a:cs typeface="Arial"/>
              </a:rPr>
              <a:t>c</a:t>
            </a:r>
            <a:r>
              <a:rPr lang="en-US" sz="2200" i="1" dirty="0">
                <a:latin typeface="Arial"/>
                <a:cs typeface="Arial"/>
              </a:rPr>
              <a:t> </a:t>
            </a:r>
            <a:r>
              <a:rPr lang="en-US" sz="2200" dirty="0">
                <a:latin typeface="Arial"/>
                <a:cs typeface="Arial"/>
              </a:rPr>
              <a:t>+ </a:t>
            </a:r>
            <a:r>
              <a:rPr lang="en-US" sz="2200" i="1" dirty="0">
                <a:solidFill>
                  <a:srgbClr val="006600"/>
                </a:solidFill>
                <a:latin typeface="Arial"/>
                <a:cs typeface="Arial"/>
              </a:rPr>
              <a:t>c</a:t>
            </a:r>
            <a:r>
              <a:rPr lang="en-US" sz="2200" i="1" dirty="0">
                <a:latin typeface="Arial"/>
                <a:cs typeface="Arial"/>
              </a:rPr>
              <a:t> </a:t>
            </a:r>
            <a:r>
              <a:rPr lang="en-US" sz="2200" dirty="0">
                <a:latin typeface="Arial"/>
                <a:cs typeface="Arial"/>
              </a:rPr>
              <a:t>+ </a:t>
            </a:r>
            <a:r>
              <a:rPr lang="en-US" sz="2200" i="1" dirty="0">
                <a:solidFill>
                  <a:srgbClr val="FF0000"/>
                </a:solidFill>
                <a:latin typeface="Arial"/>
                <a:cs typeface="Arial"/>
              </a:rPr>
              <a:t>s</a:t>
            </a:r>
          </a:p>
        </p:txBody>
      </p:sp>
      <p:grpSp>
        <p:nvGrpSpPr>
          <p:cNvPr id="21" name="Group 20"/>
          <p:cNvGrpSpPr/>
          <p:nvPr/>
        </p:nvGrpSpPr>
        <p:grpSpPr>
          <a:xfrm>
            <a:off x="5621539" y="1850632"/>
            <a:ext cx="3119897" cy="4310512"/>
            <a:chOff x="5621539" y="1850632"/>
            <a:chExt cx="3119897" cy="4310512"/>
          </a:xfrm>
        </p:grpSpPr>
        <p:sp>
          <p:nvSpPr>
            <p:cNvPr id="10" name="TextBox 9"/>
            <p:cNvSpPr txBox="1"/>
            <p:nvPr/>
          </p:nvSpPr>
          <p:spPr>
            <a:xfrm>
              <a:off x="5770543" y="5514813"/>
              <a:ext cx="2821889" cy="646331"/>
            </a:xfrm>
            <a:prstGeom prst="rect">
              <a:avLst/>
            </a:prstGeom>
            <a:noFill/>
          </p:spPr>
          <p:txBody>
            <a:bodyPr wrap="square" rtlCol="0">
              <a:spAutoFit/>
            </a:bodyPr>
            <a:lstStyle/>
            <a:p>
              <a:pPr algn="ctr"/>
              <a:r>
                <a:rPr lang="en-US" i="1" dirty="0">
                  <a:solidFill>
                    <a:srgbClr val="0000FF"/>
                  </a:solidFill>
                  <a:latin typeface="Verdana" panose="020B0604030504040204" pitchFamily="34" charset="0"/>
                  <a:ea typeface="Verdana" panose="020B0604030504040204" pitchFamily="34" charset="0"/>
                  <a:cs typeface="Verdana" panose="020B0604030504040204" pitchFamily="34" charset="0"/>
                </a:rPr>
                <a:t>How would you record this order?</a:t>
              </a:r>
            </a:p>
          </p:txBody>
        </p:sp>
        <p:grpSp>
          <p:nvGrpSpPr>
            <p:cNvPr id="4" name="Group 3"/>
            <p:cNvGrpSpPr/>
            <p:nvPr/>
          </p:nvGrpSpPr>
          <p:grpSpPr>
            <a:xfrm>
              <a:off x="5621539" y="1850632"/>
              <a:ext cx="3119897" cy="1245513"/>
              <a:chOff x="5723605" y="2541986"/>
              <a:chExt cx="3119897" cy="1245513"/>
            </a:xfrm>
          </p:grpSpPr>
          <p:sp>
            <p:nvSpPr>
              <p:cNvPr id="3" name="Oval Callout 2"/>
              <p:cNvSpPr/>
              <p:nvPr/>
            </p:nvSpPr>
            <p:spPr>
              <a:xfrm>
                <a:off x="5723605" y="2541986"/>
                <a:ext cx="3048000" cy="1245513"/>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795502" y="2885437"/>
                <a:ext cx="3048000" cy="615553"/>
              </a:xfrm>
              <a:prstGeom prst="rect">
                <a:avLst/>
              </a:prstGeom>
              <a:noFill/>
            </p:spPr>
            <p:txBody>
              <a:bodyPr wrap="square" rtlCol="0">
                <a:spAutoFit/>
              </a:bodyPr>
              <a:lstStyle/>
              <a:p>
                <a:pPr algn="ctr"/>
                <a:r>
                  <a:rPr lang="en-US" sz="1700" dirty="0">
                    <a:solidFill>
                      <a:srgbClr val="006600"/>
                    </a:solidFill>
                    <a:latin typeface="Arial"/>
                    <a:cs typeface="Arial"/>
                  </a:rPr>
                  <a:t>2 slices of cheese pizza </a:t>
                </a:r>
                <a:r>
                  <a:rPr lang="en-US" sz="1700" dirty="0">
                    <a:latin typeface="Arial"/>
                    <a:cs typeface="Arial"/>
                  </a:rPr>
                  <a:t>and </a:t>
                </a:r>
                <a:r>
                  <a:rPr lang="en-US" sz="1700" dirty="0">
                    <a:solidFill>
                      <a:srgbClr val="FF0000"/>
                    </a:solidFill>
                    <a:latin typeface="Arial"/>
                    <a:cs typeface="Arial"/>
                  </a:rPr>
                  <a:t>one small drink</a:t>
                </a:r>
                <a:r>
                  <a:rPr lang="en-US" sz="1700" dirty="0">
                    <a:latin typeface="Arial"/>
                    <a:cs typeface="Arial"/>
                  </a:rPr>
                  <a:t>, please!</a:t>
                </a:r>
              </a:p>
            </p:txBody>
          </p:sp>
        </p:grpSp>
        <p:pic>
          <p:nvPicPr>
            <p:cNvPr id="20" name="Picture 19" descr="canstockphoto1143069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2376" y="3274357"/>
              <a:ext cx="834390" cy="2286000"/>
            </a:xfrm>
            <a:prstGeom prst="rect">
              <a:avLst/>
            </a:prstGeom>
          </p:spPr>
        </p:pic>
      </p:grpSp>
    </p:spTree>
    <p:extLst>
      <p:ext uri="{BB962C8B-B14F-4D97-AF65-F5344CB8AC3E}">
        <p14:creationId xmlns:p14="http://schemas.microsoft.com/office/powerpoint/2010/main" val="171090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16" grpId="0"/>
      <p:bldP spid="17"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24772"/>
          </a:xfrm>
        </p:spPr>
        <p:txBody>
          <a:bodyPr>
            <a:normAutofit/>
          </a:bodyPr>
          <a:lstStyle/>
          <a:p>
            <a:r>
              <a:rPr lang="en-US" sz="2800" cap="all" dirty="0"/>
              <a:t>Another order</a:t>
            </a:r>
          </a:p>
        </p:txBody>
      </p:sp>
      <p:sp>
        <p:nvSpPr>
          <p:cNvPr id="6" name="TextBox 5"/>
          <p:cNvSpPr txBox="1"/>
          <p:nvPr/>
        </p:nvSpPr>
        <p:spPr>
          <a:xfrm>
            <a:off x="584199" y="2270219"/>
            <a:ext cx="3200401" cy="1107996"/>
          </a:xfrm>
          <a:prstGeom prst="rect">
            <a:avLst/>
          </a:prstGeom>
          <a:noFill/>
        </p:spPr>
        <p:txBody>
          <a:bodyPr wrap="square" rtlCol="0">
            <a:spAutoFit/>
          </a:bodyPr>
          <a:lstStyle/>
          <a:p>
            <a:r>
              <a:rPr lang="en-US" sz="2200" dirty="0">
                <a:latin typeface="Arial"/>
                <a:cs typeface="Arial"/>
              </a:rPr>
              <a:t>(</a:t>
            </a:r>
            <a:r>
              <a:rPr lang="en-US" sz="2200" dirty="0">
                <a:solidFill>
                  <a:srgbClr val="006600"/>
                </a:solidFill>
                <a:latin typeface="Arial"/>
                <a:cs typeface="Arial"/>
              </a:rPr>
              <a:t>2</a:t>
            </a:r>
            <a:r>
              <a:rPr lang="en-US" sz="2200" i="1" dirty="0">
                <a:solidFill>
                  <a:srgbClr val="006600"/>
                </a:solidFill>
                <a:latin typeface="Arial"/>
                <a:cs typeface="Arial"/>
              </a:rPr>
              <a:t>c</a:t>
            </a:r>
            <a:r>
              <a:rPr lang="en-US" sz="2200" i="1" dirty="0">
                <a:latin typeface="Arial"/>
                <a:cs typeface="Arial"/>
              </a:rPr>
              <a:t> </a:t>
            </a:r>
            <a:r>
              <a:rPr lang="en-US" sz="2200" dirty="0">
                <a:latin typeface="Arial"/>
                <a:cs typeface="Arial"/>
              </a:rPr>
              <a:t>+ </a:t>
            </a:r>
            <a:r>
              <a:rPr lang="en-US" sz="2200" i="1" dirty="0">
                <a:solidFill>
                  <a:srgbClr val="FF0000"/>
                </a:solidFill>
                <a:latin typeface="Arial"/>
                <a:cs typeface="Arial"/>
              </a:rPr>
              <a:t>s</a:t>
            </a:r>
            <a:r>
              <a:rPr lang="en-US" sz="2200" dirty="0">
                <a:latin typeface="Arial"/>
                <a:cs typeface="Arial"/>
              </a:rPr>
              <a:t>)  + (</a:t>
            </a:r>
            <a:r>
              <a:rPr lang="en-US" sz="2200" dirty="0">
                <a:solidFill>
                  <a:srgbClr val="006600"/>
                </a:solidFill>
                <a:latin typeface="Arial"/>
                <a:cs typeface="Arial"/>
              </a:rPr>
              <a:t>2</a:t>
            </a:r>
            <a:r>
              <a:rPr lang="en-US" sz="2200" i="1" dirty="0">
                <a:solidFill>
                  <a:srgbClr val="006600"/>
                </a:solidFill>
                <a:latin typeface="Arial"/>
                <a:cs typeface="Arial"/>
              </a:rPr>
              <a:t>c</a:t>
            </a:r>
            <a:r>
              <a:rPr lang="en-US" sz="2200" i="1" dirty="0">
                <a:latin typeface="Arial"/>
                <a:cs typeface="Arial"/>
              </a:rPr>
              <a:t> </a:t>
            </a:r>
            <a:r>
              <a:rPr lang="en-US" sz="2200" dirty="0">
                <a:latin typeface="Arial"/>
                <a:cs typeface="Arial"/>
              </a:rPr>
              <a:t>+ </a:t>
            </a:r>
            <a:r>
              <a:rPr lang="en-US" sz="2200" i="1" dirty="0">
                <a:solidFill>
                  <a:srgbClr val="FF0000"/>
                </a:solidFill>
                <a:latin typeface="Arial"/>
                <a:cs typeface="Arial"/>
              </a:rPr>
              <a:t>s</a:t>
            </a:r>
            <a:r>
              <a:rPr lang="en-US" sz="2200" dirty="0">
                <a:latin typeface="Arial"/>
                <a:cs typeface="Arial"/>
              </a:rPr>
              <a:t>) </a:t>
            </a:r>
          </a:p>
          <a:p>
            <a:endParaRPr lang="en-US" sz="2200" b="1" dirty="0">
              <a:latin typeface="Arial"/>
              <a:cs typeface="Arial"/>
            </a:endParaRPr>
          </a:p>
          <a:p>
            <a:r>
              <a:rPr lang="en-US" sz="2200" b="1" dirty="0">
                <a:latin typeface="Arial"/>
                <a:cs typeface="Arial"/>
              </a:rPr>
              <a:t>           </a:t>
            </a:r>
            <a:endParaRPr lang="en-US" sz="2200" b="1" i="1" dirty="0">
              <a:latin typeface="Arial"/>
              <a:cs typeface="Arial"/>
            </a:endParaRPr>
          </a:p>
        </p:txBody>
      </p:sp>
      <p:cxnSp>
        <p:nvCxnSpPr>
          <p:cNvPr id="7" name="Straight Arrow Connector 6"/>
          <p:cNvCxnSpPr/>
          <p:nvPr/>
        </p:nvCxnSpPr>
        <p:spPr>
          <a:xfrm>
            <a:off x="912593" y="2760232"/>
            <a:ext cx="590629" cy="58675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a:endCxn id="21" idx="0"/>
          </p:cNvCxnSpPr>
          <p:nvPr/>
        </p:nvCxnSpPr>
        <p:spPr>
          <a:xfrm flipH="1">
            <a:off x="1626143" y="2761503"/>
            <a:ext cx="511713" cy="57339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1503222" y="2749006"/>
            <a:ext cx="755067" cy="59798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H="1">
            <a:off x="2368826" y="2749006"/>
            <a:ext cx="374716" cy="5858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1283242" y="3334893"/>
            <a:ext cx="685801" cy="430887"/>
          </a:xfrm>
          <a:prstGeom prst="rect">
            <a:avLst/>
          </a:prstGeom>
          <a:noFill/>
        </p:spPr>
        <p:txBody>
          <a:bodyPr wrap="square" rtlCol="0">
            <a:spAutoFit/>
          </a:bodyPr>
          <a:lstStyle/>
          <a:p>
            <a:r>
              <a:rPr lang="en-US" sz="2200" dirty="0">
                <a:solidFill>
                  <a:srgbClr val="006600"/>
                </a:solidFill>
                <a:latin typeface="Arial"/>
                <a:cs typeface="Arial"/>
              </a:rPr>
              <a:t>4</a:t>
            </a:r>
            <a:r>
              <a:rPr lang="en-US" sz="2200" i="1" dirty="0">
                <a:solidFill>
                  <a:srgbClr val="006600"/>
                </a:solidFill>
                <a:latin typeface="Arial"/>
                <a:cs typeface="Arial"/>
              </a:rPr>
              <a:t>c</a:t>
            </a:r>
          </a:p>
        </p:txBody>
      </p:sp>
      <p:sp>
        <p:nvSpPr>
          <p:cNvPr id="23" name="TextBox 22"/>
          <p:cNvSpPr txBox="1"/>
          <p:nvPr/>
        </p:nvSpPr>
        <p:spPr>
          <a:xfrm>
            <a:off x="1808271" y="3346989"/>
            <a:ext cx="1147305" cy="430887"/>
          </a:xfrm>
          <a:prstGeom prst="rect">
            <a:avLst/>
          </a:prstGeom>
          <a:noFill/>
        </p:spPr>
        <p:txBody>
          <a:bodyPr wrap="square" rtlCol="0">
            <a:spAutoFit/>
          </a:bodyPr>
          <a:lstStyle/>
          <a:p>
            <a:r>
              <a:rPr lang="en-US" sz="2200" dirty="0">
                <a:latin typeface="Arial"/>
                <a:cs typeface="Arial"/>
              </a:rPr>
              <a:t>+ </a:t>
            </a:r>
            <a:r>
              <a:rPr lang="en-US" sz="2200" dirty="0">
                <a:solidFill>
                  <a:srgbClr val="FF0000"/>
                </a:solidFill>
                <a:latin typeface="Arial"/>
                <a:cs typeface="Arial"/>
              </a:rPr>
              <a:t>2</a:t>
            </a:r>
            <a:r>
              <a:rPr lang="en-US" sz="2200" i="1" dirty="0">
                <a:solidFill>
                  <a:srgbClr val="FF0000"/>
                </a:solidFill>
                <a:latin typeface="Arial"/>
                <a:cs typeface="Arial"/>
              </a:rPr>
              <a:t>s</a:t>
            </a:r>
          </a:p>
        </p:txBody>
      </p:sp>
      <p:grpSp>
        <p:nvGrpSpPr>
          <p:cNvPr id="43" name="Group 42"/>
          <p:cNvGrpSpPr/>
          <p:nvPr/>
        </p:nvGrpSpPr>
        <p:grpSpPr>
          <a:xfrm>
            <a:off x="3813004" y="2971612"/>
            <a:ext cx="1452103" cy="1107996"/>
            <a:chOff x="4323482" y="3248681"/>
            <a:chExt cx="1452103" cy="1107996"/>
          </a:xfrm>
        </p:grpSpPr>
        <p:sp>
          <p:nvSpPr>
            <p:cNvPr id="8" name="TextBox 7"/>
            <p:cNvSpPr txBox="1"/>
            <p:nvPr/>
          </p:nvSpPr>
          <p:spPr>
            <a:xfrm>
              <a:off x="4323482" y="3248681"/>
              <a:ext cx="1452103" cy="1107996"/>
            </a:xfrm>
            <a:prstGeom prst="rect">
              <a:avLst/>
            </a:prstGeom>
            <a:noFill/>
          </p:spPr>
          <p:txBody>
            <a:bodyPr wrap="square" rtlCol="0">
              <a:spAutoFit/>
            </a:bodyPr>
            <a:lstStyle/>
            <a:p>
              <a:r>
                <a:rPr lang="en-US" sz="2200" dirty="0">
                  <a:solidFill>
                    <a:srgbClr val="006600"/>
                  </a:solidFill>
                  <a:latin typeface="Arial"/>
                  <a:cs typeface="Arial"/>
                </a:rPr>
                <a:t>2</a:t>
              </a:r>
              <a:r>
                <a:rPr lang="en-US" sz="2200" i="1" dirty="0">
                  <a:solidFill>
                    <a:srgbClr val="006600"/>
                  </a:solidFill>
                  <a:latin typeface="Arial"/>
                  <a:cs typeface="Arial"/>
                </a:rPr>
                <a:t>c</a:t>
              </a:r>
              <a:r>
                <a:rPr lang="en-US" sz="2200" i="1" dirty="0">
                  <a:latin typeface="Arial"/>
                  <a:cs typeface="Arial"/>
                </a:rPr>
                <a:t> </a:t>
              </a:r>
              <a:r>
                <a:rPr lang="en-US" sz="2200" dirty="0">
                  <a:latin typeface="Arial"/>
                  <a:cs typeface="Arial"/>
                </a:rPr>
                <a:t>+  </a:t>
              </a:r>
              <a:r>
                <a:rPr lang="en-US" sz="2200" i="1" dirty="0">
                  <a:solidFill>
                    <a:srgbClr val="FF0000"/>
                  </a:solidFill>
                  <a:latin typeface="Arial"/>
                  <a:cs typeface="Arial"/>
                </a:rPr>
                <a:t>s</a:t>
              </a:r>
            </a:p>
            <a:p>
              <a:r>
                <a:rPr lang="en-US" sz="2200" dirty="0">
                  <a:solidFill>
                    <a:srgbClr val="006600"/>
                  </a:solidFill>
                  <a:latin typeface="Arial"/>
                  <a:cs typeface="Arial"/>
                </a:rPr>
                <a:t>2</a:t>
              </a:r>
              <a:r>
                <a:rPr lang="en-US" sz="2200" i="1" dirty="0">
                  <a:solidFill>
                    <a:srgbClr val="006600"/>
                  </a:solidFill>
                  <a:latin typeface="Arial"/>
                  <a:cs typeface="Arial"/>
                </a:rPr>
                <a:t>c</a:t>
              </a:r>
              <a:r>
                <a:rPr lang="en-US" sz="2200" i="1" dirty="0">
                  <a:latin typeface="Arial"/>
                  <a:cs typeface="Arial"/>
                </a:rPr>
                <a:t> </a:t>
              </a:r>
              <a:r>
                <a:rPr lang="en-US" sz="2200" dirty="0">
                  <a:latin typeface="Arial"/>
                  <a:cs typeface="Arial"/>
                </a:rPr>
                <a:t>+  </a:t>
              </a:r>
              <a:r>
                <a:rPr lang="en-US" sz="2200" i="1" dirty="0">
                  <a:solidFill>
                    <a:srgbClr val="FF0000"/>
                  </a:solidFill>
                  <a:latin typeface="Arial"/>
                  <a:cs typeface="Arial"/>
                </a:rPr>
                <a:t>s</a:t>
              </a:r>
            </a:p>
            <a:p>
              <a:r>
                <a:rPr lang="en-US" sz="2200" dirty="0">
                  <a:solidFill>
                    <a:srgbClr val="006600"/>
                  </a:solidFill>
                  <a:latin typeface="Arial"/>
                  <a:cs typeface="Arial"/>
                </a:rPr>
                <a:t>4</a:t>
              </a:r>
              <a:r>
                <a:rPr lang="en-US" sz="2200" i="1" dirty="0">
                  <a:solidFill>
                    <a:srgbClr val="006600"/>
                  </a:solidFill>
                  <a:latin typeface="Arial"/>
                  <a:cs typeface="Arial"/>
                </a:rPr>
                <a:t>c</a:t>
              </a:r>
              <a:r>
                <a:rPr lang="en-US" sz="2200" i="1" dirty="0">
                  <a:solidFill>
                    <a:srgbClr val="00B050"/>
                  </a:solidFill>
                  <a:latin typeface="Arial"/>
                  <a:cs typeface="Arial"/>
                </a:rPr>
                <a:t> </a:t>
              </a:r>
              <a:r>
                <a:rPr lang="en-US" sz="2200" dirty="0">
                  <a:latin typeface="Arial"/>
                  <a:cs typeface="Arial"/>
                </a:rPr>
                <a:t>+ </a:t>
              </a:r>
              <a:r>
                <a:rPr lang="en-US" sz="2200" dirty="0">
                  <a:solidFill>
                    <a:srgbClr val="FF0000"/>
                  </a:solidFill>
                  <a:latin typeface="Arial"/>
                  <a:cs typeface="Arial"/>
                </a:rPr>
                <a:t>2</a:t>
              </a:r>
              <a:r>
                <a:rPr lang="en-US" sz="2200" i="1" dirty="0">
                  <a:solidFill>
                    <a:srgbClr val="FF0000"/>
                  </a:solidFill>
                  <a:latin typeface="Arial"/>
                  <a:cs typeface="Arial"/>
                </a:rPr>
                <a:t>s</a:t>
              </a:r>
            </a:p>
          </p:txBody>
        </p:sp>
        <p:cxnSp>
          <p:nvCxnSpPr>
            <p:cNvPr id="19" name="Straight Connector 18"/>
            <p:cNvCxnSpPr/>
            <p:nvPr/>
          </p:nvCxnSpPr>
          <p:spPr>
            <a:xfrm>
              <a:off x="4372943" y="3962751"/>
              <a:ext cx="980634"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29" name="TextBox 28"/>
          <p:cNvSpPr txBox="1"/>
          <p:nvPr/>
        </p:nvSpPr>
        <p:spPr>
          <a:xfrm>
            <a:off x="457200" y="1258631"/>
            <a:ext cx="4910805" cy="769441"/>
          </a:xfrm>
          <a:prstGeom prst="rect">
            <a:avLst/>
          </a:prstGeom>
          <a:noFill/>
        </p:spPr>
        <p:txBody>
          <a:bodyPr wrap="square" rtlCol="0">
            <a:spAutoFit/>
          </a:bodyPr>
          <a:lstStyle/>
          <a:p>
            <a:pPr marL="504825" indent="-504825"/>
            <a:r>
              <a:rPr lang="en-US" sz="2200" dirty="0">
                <a:solidFill>
                  <a:srgbClr val="0000FF"/>
                </a:solidFill>
                <a:latin typeface="Verdana" panose="020B0604030504040204" pitchFamily="34" charset="0"/>
                <a:ea typeface="Verdana" panose="020B0604030504040204" pitchFamily="34" charset="0"/>
                <a:cs typeface="Verdana" panose="020B0604030504040204" pitchFamily="34" charset="0"/>
              </a:rPr>
              <a:t>Write a variable expression for the cost of this order. </a:t>
            </a:r>
          </a:p>
        </p:txBody>
      </p:sp>
      <p:sp>
        <p:nvSpPr>
          <p:cNvPr id="31" name="TextBox 30"/>
          <p:cNvSpPr txBox="1"/>
          <p:nvPr/>
        </p:nvSpPr>
        <p:spPr>
          <a:xfrm>
            <a:off x="701448" y="4402082"/>
            <a:ext cx="3285891" cy="1446550"/>
          </a:xfrm>
          <a:prstGeom prst="rect">
            <a:avLst/>
          </a:prstGeom>
          <a:noFill/>
          <a:ln>
            <a:noFill/>
          </a:ln>
        </p:spPr>
        <p:txBody>
          <a:bodyPr wrap="square" rtlCol="0">
            <a:spAutoFit/>
          </a:bodyPr>
          <a:lstStyle/>
          <a:p>
            <a:endParaRPr lang="en-US" sz="2200" dirty="0">
              <a:latin typeface="Arial"/>
              <a:cs typeface="Arial"/>
            </a:endParaRPr>
          </a:p>
          <a:p>
            <a:endParaRPr lang="en-US" sz="2200" dirty="0">
              <a:latin typeface="Arial"/>
              <a:cs typeface="Arial"/>
            </a:endParaRPr>
          </a:p>
          <a:p>
            <a:r>
              <a:rPr lang="en-US" sz="2200" dirty="0">
                <a:latin typeface="Arial"/>
                <a:cs typeface="Arial"/>
              </a:rPr>
              <a:t>        = 2(</a:t>
            </a:r>
            <a:r>
              <a:rPr lang="en-US" sz="2200" dirty="0">
                <a:solidFill>
                  <a:srgbClr val="006600"/>
                </a:solidFill>
                <a:latin typeface="Arial"/>
                <a:cs typeface="Arial"/>
              </a:rPr>
              <a:t>2c</a:t>
            </a:r>
            <a:r>
              <a:rPr lang="en-US" sz="2200" dirty="0">
                <a:latin typeface="Arial"/>
                <a:cs typeface="Arial"/>
              </a:rPr>
              <a:t> + </a:t>
            </a:r>
            <a:r>
              <a:rPr lang="en-US" sz="2200" dirty="0">
                <a:solidFill>
                  <a:srgbClr val="FF0000"/>
                </a:solidFill>
                <a:latin typeface="Arial"/>
                <a:cs typeface="Arial"/>
              </a:rPr>
              <a:t>s</a:t>
            </a:r>
            <a:r>
              <a:rPr lang="en-US" sz="2200" dirty="0">
                <a:latin typeface="Arial"/>
                <a:cs typeface="Arial"/>
              </a:rPr>
              <a:t>) </a:t>
            </a:r>
          </a:p>
          <a:p>
            <a:endParaRPr lang="en-US" sz="2200" dirty="0">
              <a:latin typeface="Arial"/>
              <a:cs typeface="Arial"/>
            </a:endParaRPr>
          </a:p>
        </p:txBody>
      </p:sp>
      <p:grpSp>
        <p:nvGrpSpPr>
          <p:cNvPr id="55" name="Group 54"/>
          <p:cNvGrpSpPr/>
          <p:nvPr/>
        </p:nvGrpSpPr>
        <p:grpSpPr>
          <a:xfrm>
            <a:off x="1616430" y="4934072"/>
            <a:ext cx="900862" cy="353695"/>
            <a:chOff x="3003459" y="4247876"/>
            <a:chExt cx="900862" cy="353695"/>
          </a:xfrm>
        </p:grpSpPr>
        <p:grpSp>
          <p:nvGrpSpPr>
            <p:cNvPr id="49" name="Group 48"/>
            <p:cNvGrpSpPr/>
            <p:nvPr/>
          </p:nvGrpSpPr>
          <p:grpSpPr>
            <a:xfrm>
              <a:off x="3151939" y="4323798"/>
              <a:ext cx="304665" cy="252166"/>
              <a:chOff x="1636477" y="3699151"/>
              <a:chExt cx="629795" cy="356507"/>
            </a:xfrm>
          </p:grpSpPr>
          <p:sp>
            <p:nvSpPr>
              <p:cNvPr id="34" name="Arc 33"/>
              <p:cNvSpPr/>
              <p:nvPr/>
            </p:nvSpPr>
            <p:spPr>
              <a:xfrm flipH="1">
                <a:off x="1712644" y="3699151"/>
                <a:ext cx="456998" cy="353695"/>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45" name="Group 44"/>
              <p:cNvGrpSpPr/>
              <p:nvPr/>
            </p:nvGrpSpPr>
            <p:grpSpPr>
              <a:xfrm>
                <a:off x="1636477" y="3701963"/>
                <a:ext cx="629795" cy="353695"/>
                <a:chOff x="1636477" y="3701963"/>
                <a:chExt cx="629795" cy="353695"/>
              </a:xfrm>
            </p:grpSpPr>
            <p:sp>
              <p:nvSpPr>
                <p:cNvPr id="33" name="Arc 32"/>
                <p:cNvSpPr/>
                <p:nvPr/>
              </p:nvSpPr>
              <p:spPr>
                <a:xfrm>
                  <a:off x="1636477" y="3701963"/>
                  <a:ext cx="609330" cy="353695"/>
                </a:xfrm>
                <a:prstGeom prst="arc">
                  <a:avLst/>
                </a:prstGeom>
                <a:ln w="19050">
                  <a:solidFill>
                    <a:schemeClr val="tx1"/>
                  </a:solidFill>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35" name="Straight Arrow Connector 34"/>
                <p:cNvCxnSpPr/>
                <p:nvPr/>
              </p:nvCxnSpPr>
              <p:spPr>
                <a:xfrm>
                  <a:off x="2266272" y="3877553"/>
                  <a:ext cx="0" cy="876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50" name="Group 49"/>
            <p:cNvGrpSpPr/>
            <p:nvPr/>
          </p:nvGrpSpPr>
          <p:grpSpPr>
            <a:xfrm>
              <a:off x="3003459" y="4247876"/>
              <a:ext cx="900862" cy="353695"/>
              <a:chOff x="996090" y="4095476"/>
              <a:chExt cx="619765" cy="353695"/>
            </a:xfrm>
          </p:grpSpPr>
          <p:sp>
            <p:nvSpPr>
              <p:cNvPr id="51" name="Arc 50"/>
              <p:cNvSpPr/>
              <p:nvPr/>
            </p:nvSpPr>
            <p:spPr>
              <a:xfrm flipH="1">
                <a:off x="1110659" y="4095476"/>
                <a:ext cx="456998" cy="353695"/>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52" name="Group 51"/>
              <p:cNvGrpSpPr/>
              <p:nvPr/>
            </p:nvGrpSpPr>
            <p:grpSpPr>
              <a:xfrm>
                <a:off x="996090" y="4095476"/>
                <a:ext cx="619765" cy="353695"/>
                <a:chOff x="996090" y="4095476"/>
                <a:chExt cx="619765" cy="353695"/>
              </a:xfrm>
            </p:grpSpPr>
            <p:sp>
              <p:nvSpPr>
                <p:cNvPr id="53" name="Arc 52"/>
                <p:cNvSpPr/>
                <p:nvPr/>
              </p:nvSpPr>
              <p:spPr>
                <a:xfrm>
                  <a:off x="996090" y="4095476"/>
                  <a:ext cx="609331" cy="353695"/>
                </a:xfrm>
                <a:prstGeom prst="arc">
                  <a:avLst/>
                </a:prstGeom>
                <a:ln w="19050">
                  <a:solidFill>
                    <a:schemeClr val="tx1"/>
                  </a:solidFill>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54" name="Straight Arrow Connector 53"/>
                <p:cNvCxnSpPr/>
                <p:nvPr/>
              </p:nvCxnSpPr>
              <p:spPr>
                <a:xfrm>
                  <a:off x="1615855" y="4296969"/>
                  <a:ext cx="0" cy="876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sp>
        <p:nvSpPr>
          <p:cNvPr id="57" name="TextBox 56"/>
          <p:cNvSpPr txBox="1"/>
          <p:nvPr/>
        </p:nvSpPr>
        <p:spPr>
          <a:xfrm>
            <a:off x="1229521" y="4122196"/>
            <a:ext cx="1674462" cy="338554"/>
          </a:xfrm>
          <a:prstGeom prst="rect">
            <a:avLst/>
          </a:prstGeom>
          <a:noFill/>
        </p:spPr>
        <p:txBody>
          <a:bodyPr wrap="square" rtlCol="0">
            <a:spAutoFit/>
          </a:bodyPr>
          <a:lstStyle/>
          <a:p>
            <a:r>
              <a:rPr lang="en-US" sz="1600" dirty="0">
                <a:solidFill>
                  <a:srgbClr val="7030A0"/>
                </a:solidFill>
                <a:latin typeface="Verdana" panose="020B0604030504040204" pitchFamily="34" charset="0"/>
                <a:ea typeface="Verdana" panose="020B0604030504040204" pitchFamily="34" charset="0"/>
                <a:cs typeface="Verdana" panose="020B0604030504040204" pitchFamily="34" charset="0"/>
              </a:rPr>
              <a:t>A Third Way:</a:t>
            </a:r>
          </a:p>
        </p:txBody>
      </p:sp>
      <p:sp>
        <p:nvSpPr>
          <p:cNvPr id="58" name="TextBox 57"/>
          <p:cNvSpPr txBox="1"/>
          <p:nvPr/>
        </p:nvSpPr>
        <p:spPr>
          <a:xfrm>
            <a:off x="3515877" y="2675299"/>
            <a:ext cx="1862224" cy="338554"/>
          </a:xfrm>
          <a:prstGeom prst="rect">
            <a:avLst/>
          </a:prstGeom>
          <a:noFill/>
        </p:spPr>
        <p:txBody>
          <a:bodyPr wrap="square" rtlCol="0">
            <a:spAutoFit/>
          </a:bodyPr>
          <a:lstStyle/>
          <a:p>
            <a:r>
              <a:rPr lang="en-US" sz="1600" dirty="0">
                <a:solidFill>
                  <a:srgbClr val="7030A0"/>
                </a:solidFill>
                <a:latin typeface="Verdana" panose="020B0604030504040204" pitchFamily="34" charset="0"/>
                <a:ea typeface="Verdana" panose="020B0604030504040204" pitchFamily="34" charset="0"/>
                <a:cs typeface="Verdana" panose="020B0604030504040204" pitchFamily="34" charset="0"/>
              </a:rPr>
              <a:t>A Second Way:</a:t>
            </a:r>
          </a:p>
        </p:txBody>
      </p:sp>
      <p:sp>
        <p:nvSpPr>
          <p:cNvPr id="59" name="TextBox 58"/>
          <p:cNvSpPr txBox="1"/>
          <p:nvPr/>
        </p:nvSpPr>
        <p:spPr>
          <a:xfrm>
            <a:off x="1202564" y="2065140"/>
            <a:ext cx="1674462" cy="338554"/>
          </a:xfrm>
          <a:prstGeom prst="rect">
            <a:avLst/>
          </a:prstGeom>
          <a:noFill/>
        </p:spPr>
        <p:txBody>
          <a:bodyPr wrap="square" rtlCol="0">
            <a:spAutoFit/>
          </a:bodyPr>
          <a:lstStyle/>
          <a:p>
            <a:r>
              <a:rPr lang="en-US" sz="1600" dirty="0">
                <a:solidFill>
                  <a:srgbClr val="7030A0"/>
                </a:solidFill>
                <a:latin typeface="Verdana" panose="020B0604030504040204" pitchFamily="34" charset="0"/>
                <a:ea typeface="Verdana" panose="020B0604030504040204" pitchFamily="34" charset="0"/>
                <a:cs typeface="Verdana" panose="020B0604030504040204" pitchFamily="34" charset="0"/>
              </a:rPr>
              <a:t>One way:</a:t>
            </a:r>
          </a:p>
        </p:txBody>
      </p:sp>
      <p:sp>
        <p:nvSpPr>
          <p:cNvPr id="61" name="TextBox 60"/>
          <p:cNvSpPr txBox="1"/>
          <p:nvPr/>
        </p:nvSpPr>
        <p:spPr>
          <a:xfrm>
            <a:off x="745101" y="4503185"/>
            <a:ext cx="3285891" cy="430887"/>
          </a:xfrm>
          <a:prstGeom prst="rect">
            <a:avLst/>
          </a:prstGeom>
          <a:noFill/>
          <a:ln>
            <a:noFill/>
          </a:ln>
        </p:spPr>
        <p:txBody>
          <a:bodyPr wrap="square" rtlCol="0">
            <a:spAutoFit/>
          </a:bodyPr>
          <a:lstStyle/>
          <a:p>
            <a:r>
              <a:rPr lang="en-US" sz="2200" dirty="0">
                <a:latin typeface="Arial"/>
                <a:cs typeface="Arial"/>
              </a:rPr>
              <a:t>(</a:t>
            </a:r>
            <a:r>
              <a:rPr lang="en-US" sz="2200" dirty="0">
                <a:solidFill>
                  <a:srgbClr val="006600"/>
                </a:solidFill>
                <a:latin typeface="Arial"/>
                <a:cs typeface="Arial"/>
              </a:rPr>
              <a:t>2</a:t>
            </a:r>
            <a:r>
              <a:rPr lang="en-US" sz="2200" i="1" dirty="0">
                <a:solidFill>
                  <a:srgbClr val="006600"/>
                </a:solidFill>
                <a:latin typeface="Arial"/>
                <a:cs typeface="Arial"/>
              </a:rPr>
              <a:t>c</a:t>
            </a:r>
            <a:r>
              <a:rPr lang="en-US" sz="2200" i="1" dirty="0">
                <a:latin typeface="Arial"/>
                <a:cs typeface="Arial"/>
              </a:rPr>
              <a:t> </a:t>
            </a:r>
            <a:r>
              <a:rPr lang="en-US" sz="2200" dirty="0">
                <a:latin typeface="Arial"/>
                <a:cs typeface="Arial"/>
              </a:rPr>
              <a:t>+ </a:t>
            </a:r>
            <a:r>
              <a:rPr lang="en-US" sz="2200" i="1" dirty="0">
                <a:solidFill>
                  <a:srgbClr val="FF0000"/>
                </a:solidFill>
                <a:latin typeface="Arial"/>
                <a:cs typeface="Arial"/>
              </a:rPr>
              <a:t>s</a:t>
            </a:r>
            <a:r>
              <a:rPr lang="en-US" sz="2200" dirty="0">
                <a:latin typeface="Arial"/>
                <a:cs typeface="Arial"/>
              </a:rPr>
              <a:t>) + (</a:t>
            </a:r>
            <a:r>
              <a:rPr lang="en-US" sz="2200" dirty="0">
                <a:solidFill>
                  <a:srgbClr val="006600"/>
                </a:solidFill>
                <a:latin typeface="Arial"/>
                <a:cs typeface="Arial"/>
              </a:rPr>
              <a:t>2</a:t>
            </a:r>
            <a:r>
              <a:rPr lang="en-US" sz="2200" i="1" dirty="0">
                <a:solidFill>
                  <a:srgbClr val="006600"/>
                </a:solidFill>
                <a:latin typeface="Arial"/>
                <a:cs typeface="Arial"/>
              </a:rPr>
              <a:t>c</a:t>
            </a:r>
            <a:r>
              <a:rPr lang="en-US" sz="2200" i="1" dirty="0">
                <a:latin typeface="Arial"/>
                <a:cs typeface="Arial"/>
              </a:rPr>
              <a:t> </a:t>
            </a:r>
            <a:r>
              <a:rPr lang="en-US" sz="2200" dirty="0">
                <a:latin typeface="Arial"/>
                <a:cs typeface="Arial"/>
              </a:rPr>
              <a:t>+ </a:t>
            </a:r>
            <a:r>
              <a:rPr lang="en-US" sz="2200" i="1" dirty="0">
                <a:solidFill>
                  <a:srgbClr val="FF0000"/>
                </a:solidFill>
                <a:latin typeface="Arial"/>
                <a:cs typeface="Arial"/>
              </a:rPr>
              <a:t>s</a:t>
            </a:r>
            <a:r>
              <a:rPr lang="en-US" sz="2200" dirty="0">
                <a:latin typeface="Arial"/>
                <a:cs typeface="Arial"/>
              </a:rPr>
              <a:t>) </a:t>
            </a:r>
          </a:p>
        </p:txBody>
      </p:sp>
      <p:sp>
        <p:nvSpPr>
          <p:cNvPr id="74" name="TextBox 73"/>
          <p:cNvSpPr txBox="1"/>
          <p:nvPr/>
        </p:nvSpPr>
        <p:spPr>
          <a:xfrm>
            <a:off x="577592" y="5703526"/>
            <a:ext cx="3285891" cy="430887"/>
          </a:xfrm>
          <a:prstGeom prst="rect">
            <a:avLst/>
          </a:prstGeom>
          <a:noFill/>
          <a:ln>
            <a:noFill/>
          </a:ln>
        </p:spPr>
        <p:txBody>
          <a:bodyPr wrap="square" rtlCol="0">
            <a:spAutoFit/>
          </a:bodyPr>
          <a:lstStyle/>
          <a:p>
            <a:r>
              <a:rPr lang="en-US" sz="2200" dirty="0">
                <a:latin typeface="Arial"/>
                <a:cs typeface="Arial"/>
              </a:rPr>
              <a:t>          = </a:t>
            </a:r>
            <a:r>
              <a:rPr lang="en-US" sz="2200" dirty="0">
                <a:solidFill>
                  <a:srgbClr val="006600"/>
                </a:solidFill>
                <a:latin typeface="Arial"/>
                <a:cs typeface="Arial"/>
              </a:rPr>
              <a:t>4c</a:t>
            </a:r>
            <a:r>
              <a:rPr lang="en-US" sz="2200" dirty="0">
                <a:latin typeface="Arial"/>
                <a:cs typeface="Arial"/>
              </a:rPr>
              <a:t> + </a:t>
            </a:r>
            <a:r>
              <a:rPr lang="en-US" sz="2200" dirty="0">
                <a:solidFill>
                  <a:srgbClr val="FF0000"/>
                </a:solidFill>
                <a:latin typeface="Arial"/>
                <a:cs typeface="Arial"/>
              </a:rPr>
              <a:t>2s</a:t>
            </a:r>
          </a:p>
        </p:txBody>
      </p:sp>
      <p:sp>
        <p:nvSpPr>
          <p:cNvPr id="3" name="Rectangle 2"/>
          <p:cNvSpPr/>
          <p:nvPr/>
        </p:nvSpPr>
        <p:spPr>
          <a:xfrm>
            <a:off x="493241" y="2086450"/>
            <a:ext cx="2775027" cy="167933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570877" y="4105850"/>
            <a:ext cx="2775027" cy="210757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3515878" y="2641009"/>
            <a:ext cx="1960710" cy="148118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a:off x="4986995" y="964609"/>
            <a:ext cx="3981894" cy="2000291"/>
            <a:chOff x="4986995" y="964609"/>
            <a:chExt cx="3981894" cy="2000291"/>
          </a:xfrm>
        </p:grpSpPr>
        <p:grpSp>
          <p:nvGrpSpPr>
            <p:cNvPr id="14" name="Group 13"/>
            <p:cNvGrpSpPr/>
            <p:nvPr/>
          </p:nvGrpSpPr>
          <p:grpSpPr>
            <a:xfrm>
              <a:off x="7444888" y="2463881"/>
              <a:ext cx="1524001" cy="501019"/>
              <a:chOff x="6908800" y="4259497"/>
              <a:chExt cx="1524001" cy="501019"/>
            </a:xfrm>
          </p:grpSpPr>
          <p:sp>
            <p:nvSpPr>
              <p:cNvPr id="11" name="Oval Callout 10"/>
              <p:cNvSpPr/>
              <p:nvPr/>
            </p:nvSpPr>
            <p:spPr>
              <a:xfrm>
                <a:off x="6966868" y="4259497"/>
                <a:ext cx="1380155" cy="501019"/>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15" name="TextBox 14"/>
              <p:cNvSpPr txBox="1"/>
              <p:nvPr/>
            </p:nvSpPr>
            <p:spPr>
              <a:xfrm>
                <a:off x="6908800" y="4326444"/>
                <a:ext cx="1524001" cy="353943"/>
              </a:xfrm>
              <a:prstGeom prst="rect">
                <a:avLst/>
              </a:prstGeom>
              <a:noFill/>
            </p:spPr>
            <p:txBody>
              <a:bodyPr wrap="square" rtlCol="0">
                <a:spAutoFit/>
              </a:bodyPr>
              <a:lstStyle/>
              <a:p>
                <a:pPr algn="ctr"/>
                <a:r>
                  <a:rPr lang="en-US" sz="1700" dirty="0">
                    <a:latin typeface="Arial"/>
                    <a:cs typeface="Arial"/>
                  </a:rPr>
                  <a:t>Me too!</a:t>
                </a:r>
              </a:p>
            </p:txBody>
          </p:sp>
        </p:grpSp>
        <p:grpSp>
          <p:nvGrpSpPr>
            <p:cNvPr id="25" name="Group 24"/>
            <p:cNvGrpSpPr/>
            <p:nvPr/>
          </p:nvGrpSpPr>
          <p:grpSpPr>
            <a:xfrm>
              <a:off x="4986995" y="964609"/>
              <a:ext cx="3119897" cy="1676400"/>
              <a:chOff x="5723605" y="1966722"/>
              <a:chExt cx="3119897" cy="1676400"/>
            </a:xfrm>
          </p:grpSpPr>
          <p:sp>
            <p:nvSpPr>
              <p:cNvPr id="26" name="Oval Callout 25"/>
              <p:cNvSpPr/>
              <p:nvPr/>
            </p:nvSpPr>
            <p:spPr>
              <a:xfrm>
                <a:off x="5723605" y="1966722"/>
                <a:ext cx="3048000" cy="1676400"/>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795502" y="2596681"/>
                <a:ext cx="3048000" cy="615553"/>
              </a:xfrm>
              <a:prstGeom prst="rect">
                <a:avLst/>
              </a:prstGeom>
              <a:noFill/>
            </p:spPr>
            <p:txBody>
              <a:bodyPr wrap="square" rtlCol="0">
                <a:spAutoFit/>
              </a:bodyPr>
              <a:lstStyle/>
              <a:p>
                <a:pPr algn="ctr"/>
                <a:r>
                  <a:rPr lang="en-US" sz="1700" dirty="0">
                    <a:solidFill>
                      <a:srgbClr val="006600"/>
                    </a:solidFill>
                    <a:latin typeface="Arial"/>
                    <a:cs typeface="Arial"/>
                  </a:rPr>
                  <a:t>2 slices of cheese pizza </a:t>
                </a:r>
                <a:r>
                  <a:rPr lang="en-US" sz="1700" dirty="0">
                    <a:latin typeface="Arial"/>
                    <a:cs typeface="Arial"/>
                  </a:rPr>
                  <a:t>and </a:t>
                </a:r>
                <a:r>
                  <a:rPr lang="en-US" sz="1700" dirty="0">
                    <a:solidFill>
                      <a:srgbClr val="FF0000"/>
                    </a:solidFill>
                    <a:latin typeface="Arial"/>
                    <a:cs typeface="Arial"/>
                  </a:rPr>
                  <a:t>one small drink</a:t>
                </a:r>
                <a:r>
                  <a:rPr lang="en-US" sz="1700" dirty="0">
                    <a:latin typeface="Arial"/>
                    <a:cs typeface="Arial"/>
                  </a:rPr>
                  <a:t>, please!</a:t>
                </a:r>
              </a:p>
            </p:txBody>
          </p:sp>
        </p:grpSp>
      </p:grpSp>
      <p:pic>
        <p:nvPicPr>
          <p:cNvPr id="13" name="Picture 12" descr="canstockphoto1143069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5181" y="2936608"/>
            <a:ext cx="834390" cy="2286000"/>
          </a:xfrm>
          <a:prstGeom prst="rect">
            <a:avLst/>
          </a:prstGeom>
        </p:spPr>
      </p:pic>
      <p:pic>
        <p:nvPicPr>
          <p:cNvPr id="17" name="Picture 16" descr="canstockphoto2026056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6357" y="3093416"/>
            <a:ext cx="1057275" cy="2286000"/>
          </a:xfrm>
          <a:prstGeom prst="rect">
            <a:avLst/>
          </a:prstGeom>
        </p:spPr>
      </p:pic>
    </p:spTree>
    <p:extLst>
      <p:ext uri="{BB962C8B-B14F-4D97-AF65-F5344CB8AC3E}">
        <p14:creationId xmlns:p14="http://schemas.microsoft.com/office/powerpoint/2010/main" val="284602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23" grpId="0"/>
      <p:bldP spid="31" grpId="0"/>
      <p:bldP spid="57" grpId="0"/>
      <p:bldP spid="58" grpId="0"/>
      <p:bldP spid="59" grpId="0"/>
      <p:bldP spid="61" grpId="0"/>
      <p:bldP spid="74" grpId="0"/>
      <p:bldP spid="3" grpId="0" animBg="1"/>
      <p:bldP spid="44" grpId="0" animBg="1"/>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6658"/>
          </a:xfrm>
        </p:spPr>
        <p:txBody>
          <a:bodyPr>
            <a:normAutofit/>
          </a:bodyPr>
          <a:lstStyle/>
          <a:p>
            <a:r>
              <a:rPr lang="en-US" sz="2800" dirty="0"/>
              <a:t>VARIABLES AND EQUATIONS</a:t>
            </a:r>
          </a:p>
        </p:txBody>
      </p:sp>
      <p:sp>
        <p:nvSpPr>
          <p:cNvPr id="9" name="TextBox 8"/>
          <p:cNvSpPr txBox="1"/>
          <p:nvPr/>
        </p:nvSpPr>
        <p:spPr>
          <a:xfrm>
            <a:off x="457200" y="2317569"/>
            <a:ext cx="8229600" cy="646331"/>
          </a:xfrm>
          <a:prstGeom prst="rect">
            <a:avLst/>
          </a:prstGeom>
          <a:noFill/>
          <a:ln>
            <a:solidFill>
              <a:srgbClr val="00B050"/>
            </a:solidFill>
          </a:ln>
        </p:spPr>
        <p:txBody>
          <a:bodyPr wrap="square" rtlCol="0">
            <a:spAutoFit/>
          </a:bodyPr>
          <a:lstStyle/>
          <a:p>
            <a:pPr algn="ctr"/>
            <a:r>
              <a:rPr lang="en-US" dirty="0">
                <a:solidFill>
                  <a:srgbClr val="006600"/>
                </a:solidFill>
                <a:latin typeface="Verdana"/>
                <a:cs typeface="Verdana"/>
              </a:rPr>
              <a:t>The cost of one slice of pepperoni pizza and another item is the same as the cost of 3 slices of cheese pizza.  </a:t>
            </a:r>
          </a:p>
        </p:txBody>
      </p:sp>
      <p:sp>
        <p:nvSpPr>
          <p:cNvPr id="12" name="TextBox 11"/>
          <p:cNvSpPr txBox="1"/>
          <p:nvPr/>
        </p:nvSpPr>
        <p:spPr>
          <a:xfrm>
            <a:off x="457200" y="3434017"/>
            <a:ext cx="8074912" cy="369332"/>
          </a:xfrm>
          <a:prstGeom prst="rect">
            <a:avLst/>
          </a:prstGeom>
          <a:noFill/>
        </p:spPr>
        <p:txBody>
          <a:bodyPr wrap="square" rtlCol="0">
            <a:spAutoFit/>
          </a:bodyPr>
          <a:lstStyle/>
          <a:p>
            <a:pPr marL="457200" indent="-457200"/>
            <a:r>
              <a:rPr lang="en-US" dirty="0">
                <a:solidFill>
                  <a:srgbClr val="0000FF"/>
                </a:solidFill>
                <a:latin typeface="Verdana" panose="020B0604030504040204" pitchFamily="34" charset="0"/>
                <a:ea typeface="Verdana" panose="020B0604030504040204" pitchFamily="34" charset="0"/>
                <a:cs typeface="Verdana" panose="020B0604030504040204" pitchFamily="34" charset="0"/>
              </a:rPr>
              <a:t>Write an equation to represent this situation. </a:t>
            </a:r>
          </a:p>
        </p:txBody>
      </p:sp>
      <p:sp>
        <p:nvSpPr>
          <p:cNvPr id="3" name="TextBox 2"/>
          <p:cNvSpPr txBox="1"/>
          <p:nvPr/>
        </p:nvSpPr>
        <p:spPr>
          <a:xfrm>
            <a:off x="457200" y="1401413"/>
            <a:ext cx="5349652" cy="461665"/>
          </a:xfrm>
          <a:prstGeom prst="rect">
            <a:avLst/>
          </a:prstGeom>
          <a:noFill/>
        </p:spPr>
        <p:txBody>
          <a:bodyPr wrap="square" rtlCol="0">
            <a:spAutoFit/>
          </a:bodyPr>
          <a:lstStyle/>
          <a:p>
            <a:r>
              <a:rPr lang="en-US" sz="2400" i="1" dirty="0">
                <a:solidFill>
                  <a:srgbClr val="0000FF"/>
                </a:solidFill>
                <a:latin typeface="Verdana" panose="020B0604030504040204" pitchFamily="34" charset="0"/>
                <a:ea typeface="Verdana" panose="020B0604030504040204" pitchFamily="34" charset="0"/>
                <a:cs typeface="Verdana" panose="020B0604030504040204" pitchFamily="34" charset="0"/>
              </a:rPr>
              <a:t>What is an equation?</a:t>
            </a:r>
          </a:p>
        </p:txBody>
      </p:sp>
      <p:graphicFrame>
        <p:nvGraphicFramePr>
          <p:cNvPr id="13" name="Object 12"/>
          <p:cNvGraphicFramePr>
            <a:graphicFrameLocks noChangeAspect="1"/>
          </p:cNvGraphicFramePr>
          <p:nvPr/>
        </p:nvGraphicFramePr>
        <p:xfrm>
          <a:off x="2915681" y="4811713"/>
          <a:ext cx="2692400" cy="469900"/>
        </p:xfrm>
        <a:graphic>
          <a:graphicData uri="http://schemas.openxmlformats.org/presentationml/2006/ole">
            <mc:AlternateContent xmlns:mc="http://schemas.openxmlformats.org/markup-compatibility/2006">
              <mc:Choice xmlns:v="urn:schemas-microsoft-com:vml" Requires="v">
                <p:oleObj spid="_x0000_s16479" name="Equation" r:id="rId4" imgW="2678760" imgH="456840" progId="Equation.DSMT4">
                  <p:embed/>
                </p:oleObj>
              </mc:Choice>
              <mc:Fallback>
                <p:oleObj name="Equation" r:id="rId4" imgW="2678760" imgH="456840" progId="Equation.DSMT4">
                  <p:embed/>
                  <p:pic>
                    <p:nvPicPr>
                      <p:cNvPr id="13"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681" y="4811713"/>
                        <a:ext cx="2692400" cy="469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nvGraphicFramePr>
        <p:xfrm>
          <a:off x="3284538" y="4260850"/>
          <a:ext cx="1698625" cy="482600"/>
        </p:xfrm>
        <a:graphic>
          <a:graphicData uri="http://schemas.openxmlformats.org/presentationml/2006/ole">
            <mc:AlternateContent xmlns:mc="http://schemas.openxmlformats.org/markup-compatibility/2006">
              <mc:Choice xmlns:v="urn:schemas-microsoft-com:vml" Requires="v">
                <p:oleObj spid="_x0000_s16480" name="Equation" r:id="rId6" imgW="1689100" imgH="469900" progId="Equation.DSMT4">
                  <p:embed/>
                </p:oleObj>
              </mc:Choice>
              <mc:Fallback>
                <p:oleObj name="Equation" r:id="rId6" imgW="1689100" imgH="469900" progId="Equation.DSMT4">
                  <p:embed/>
                  <p:pic>
                    <p:nvPicPr>
                      <p:cNvPr id="14" name="Object 13"/>
                      <p:cNvPicPr>
                        <a:picLocks noChangeAspect="1" noChangeArrowheads="1"/>
                      </p:cNvPicPr>
                      <p:nvPr/>
                    </p:nvPicPr>
                    <p:blipFill>
                      <a:blip r:embed="rId7"/>
                      <a:srcRect/>
                      <a:stretch>
                        <a:fillRect/>
                      </a:stretch>
                    </p:blipFill>
                    <p:spPr bwMode="auto">
                      <a:xfrm>
                        <a:off x="3284538" y="4260850"/>
                        <a:ext cx="1698625" cy="482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nvGraphicFramePr>
        <p:xfrm>
          <a:off x="2939493" y="5334000"/>
          <a:ext cx="2311400" cy="469900"/>
        </p:xfrm>
        <a:graphic>
          <a:graphicData uri="http://schemas.openxmlformats.org/presentationml/2006/ole">
            <mc:AlternateContent xmlns:mc="http://schemas.openxmlformats.org/markup-compatibility/2006">
              <mc:Choice xmlns:v="urn:schemas-microsoft-com:vml" Requires="v">
                <p:oleObj spid="_x0000_s16481" name="Equation" r:id="rId8" imgW="2304000" imgH="456840" progId="Equation.DSMT4">
                  <p:embed/>
                </p:oleObj>
              </mc:Choice>
              <mc:Fallback>
                <p:oleObj name="Equation" r:id="rId8" imgW="2304000" imgH="456840" progId="Equation.DSMT4">
                  <p:embed/>
                  <p:pic>
                    <p:nvPicPr>
                      <p:cNvPr id="15"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39493" y="5334000"/>
                        <a:ext cx="2311400" cy="469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0270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noAutofit/>
          </a:bodyPr>
          <a:lstStyle/>
          <a:p>
            <a:r>
              <a:rPr lang="en-US" sz="3000" dirty="0"/>
              <a:t>EQUATION SOLVING STRATEGY: SUBSTITUTION</a:t>
            </a:r>
          </a:p>
        </p:txBody>
      </p:sp>
      <p:sp>
        <p:nvSpPr>
          <p:cNvPr id="75" name="TextBox 74"/>
          <p:cNvSpPr txBox="1"/>
          <p:nvPr/>
        </p:nvSpPr>
        <p:spPr>
          <a:xfrm>
            <a:off x="457200" y="1371600"/>
            <a:ext cx="8229600" cy="400110"/>
          </a:xfrm>
          <a:prstGeom prst="rect">
            <a:avLst/>
          </a:prstGeom>
          <a:noFill/>
        </p:spPr>
        <p:txBody>
          <a:bodyPr wrap="square" rtlCol="0">
            <a:spAutoFit/>
          </a:bodyPr>
          <a:lstStyle/>
          <a:p>
            <a:r>
              <a:rPr lang="en-US" sz="2000" dirty="0">
                <a:solidFill>
                  <a:srgbClr val="0000FF"/>
                </a:solidFill>
                <a:latin typeface="Verdana" panose="020B0604030504040204" pitchFamily="34" charset="0"/>
                <a:ea typeface="Verdana" panose="020B0604030504040204" pitchFamily="34" charset="0"/>
                <a:cs typeface="Verdana" panose="020B0604030504040204" pitchFamily="34" charset="0"/>
              </a:rPr>
              <a:t>Solve and check. How do you know?</a:t>
            </a:r>
          </a:p>
        </p:txBody>
      </p:sp>
      <p:sp>
        <p:nvSpPr>
          <p:cNvPr id="10" name="TextBox 9"/>
          <p:cNvSpPr txBox="1"/>
          <p:nvPr/>
        </p:nvSpPr>
        <p:spPr>
          <a:xfrm>
            <a:off x="2606037" y="2640364"/>
            <a:ext cx="3830556" cy="923330"/>
          </a:xfrm>
          <a:prstGeom prst="rect">
            <a:avLst/>
          </a:prstGeom>
          <a:noFill/>
        </p:spPr>
        <p:txBody>
          <a:bodyPr wrap="square" rtlCol="0">
            <a:spAutoFit/>
          </a:bodyPr>
          <a:lstStyle/>
          <a:p>
            <a:pPr algn="ctr"/>
            <a:r>
              <a:rPr lang="en-US" dirty="0">
                <a:solidFill>
                  <a:srgbClr val="006600"/>
                </a:solidFill>
                <a:latin typeface="Verdana" panose="020B0604030504040204" pitchFamily="34" charset="0"/>
                <a:ea typeface="Verdana" panose="020B0604030504040204" pitchFamily="34" charset="0"/>
                <a:cs typeface="Verdana" panose="020B0604030504040204" pitchFamily="34" charset="0"/>
              </a:rPr>
              <a:t>Think:   </a:t>
            </a:r>
          </a:p>
          <a:p>
            <a:pPr algn="ctr"/>
            <a:endParaRPr lang="en-US" dirty="0">
              <a:solidFill>
                <a:srgbClr val="006600"/>
              </a:solidFill>
              <a:latin typeface="Verdana" panose="020B0604030504040204" pitchFamily="34" charset="0"/>
              <a:ea typeface="Verdana" panose="020B0604030504040204" pitchFamily="34" charset="0"/>
              <a:cs typeface="Verdana" panose="020B0604030504040204" pitchFamily="34" charset="0"/>
            </a:endParaRPr>
          </a:p>
          <a:p>
            <a:pPr algn="ctr"/>
            <a:r>
              <a:rPr lang="en-US" dirty="0">
                <a:solidFill>
                  <a:srgbClr val="006600"/>
                </a:solidFill>
                <a:latin typeface="Verdana" panose="020B0604030504040204" pitchFamily="34" charset="0"/>
                <a:ea typeface="Verdana" panose="020B0604030504040204" pitchFamily="34" charset="0"/>
                <a:cs typeface="Verdana" panose="020B0604030504040204" pitchFamily="34" charset="0"/>
              </a:rPr>
              <a:t>“3 times what number is 15? ”</a:t>
            </a:r>
          </a:p>
        </p:txBody>
      </p:sp>
      <p:sp>
        <p:nvSpPr>
          <p:cNvPr id="15" name="TextBox 14"/>
          <p:cNvSpPr txBox="1"/>
          <p:nvPr/>
        </p:nvSpPr>
        <p:spPr>
          <a:xfrm>
            <a:off x="3362957" y="5082317"/>
            <a:ext cx="2696801" cy="646331"/>
          </a:xfrm>
          <a:prstGeom prst="rect">
            <a:avLst/>
          </a:prstGeom>
          <a:noFill/>
        </p:spPr>
        <p:txBody>
          <a:bodyPr wrap="square" rtlCol="0">
            <a:spAutoFit/>
          </a:bodyPr>
          <a:lstStyle/>
          <a:p>
            <a:r>
              <a:rPr lang="en-US" dirty="0"/>
              <a:t>Check:	</a:t>
            </a:r>
            <a:r>
              <a:rPr lang="en-US" dirty="0">
                <a:solidFill>
                  <a:srgbClr val="FF0000"/>
                </a:solidFill>
                <a:latin typeface="Verdana" panose="020B0604030504040204" pitchFamily="34" charset="0"/>
                <a:ea typeface="Verdana" panose="020B0604030504040204" pitchFamily="34" charset="0"/>
                <a:cs typeface="Verdana" panose="020B0604030504040204" pitchFamily="34" charset="0"/>
              </a:rPr>
              <a:t>3(5) = 15</a:t>
            </a:r>
          </a:p>
          <a:p>
            <a:r>
              <a:rPr lang="en-US" dirty="0">
                <a:solidFill>
                  <a:srgbClr val="FF0000"/>
                </a:solidFill>
                <a:latin typeface="Verdana" panose="020B0604030504040204" pitchFamily="34" charset="0"/>
                <a:ea typeface="Verdana" panose="020B0604030504040204" pitchFamily="34" charset="0"/>
                <a:cs typeface="Verdana" panose="020B0604030504040204" pitchFamily="34" charset="0"/>
              </a:rPr>
              <a:t>             15  = 15</a:t>
            </a:r>
          </a:p>
        </p:txBody>
      </p:sp>
      <p:sp>
        <p:nvSpPr>
          <p:cNvPr id="17" name="TextBox 16"/>
          <p:cNvSpPr txBox="1"/>
          <p:nvPr/>
        </p:nvSpPr>
        <p:spPr>
          <a:xfrm>
            <a:off x="3362957" y="1954272"/>
            <a:ext cx="2331723" cy="400110"/>
          </a:xfrm>
          <a:prstGeom prst="rect">
            <a:avLst/>
          </a:prstGeom>
          <a:noFill/>
        </p:spPr>
        <p:txBody>
          <a:bodyPr wrap="square" rtlCol="0">
            <a:spAutoFit/>
          </a:bodyPr>
          <a:lstStyle/>
          <a:p>
            <a:r>
              <a:rPr lang="en-US" sz="2000" dirty="0">
                <a:solidFill>
                  <a:srgbClr val="0000FF"/>
                </a:solidFill>
                <a:latin typeface="Verdana" panose="020B0604030504040204" pitchFamily="34" charset="0"/>
                <a:ea typeface="Verdana" panose="020B0604030504040204" pitchFamily="34" charset="0"/>
                <a:cs typeface="Verdana" panose="020B0604030504040204" pitchFamily="34" charset="0"/>
              </a:rPr>
              <a:t>	3</a:t>
            </a:r>
            <a:r>
              <a:rPr lang="en-US" sz="2000" i="1" dirty="0">
                <a:solidFill>
                  <a:srgbClr val="0000FF"/>
                </a:solidFill>
                <a:latin typeface="Verdana" panose="020B0604030504040204" pitchFamily="34" charset="0"/>
                <a:ea typeface="Verdana" panose="020B0604030504040204" pitchFamily="34" charset="0"/>
                <a:cs typeface="Verdana" panose="020B0604030504040204" pitchFamily="34" charset="0"/>
              </a:rPr>
              <a:t>x</a:t>
            </a:r>
            <a:r>
              <a:rPr lang="en-US" sz="2000" dirty="0">
                <a:solidFill>
                  <a:srgbClr val="0000FF"/>
                </a:solidFill>
                <a:latin typeface="Verdana" panose="020B0604030504040204" pitchFamily="34" charset="0"/>
                <a:ea typeface="Verdana" panose="020B0604030504040204" pitchFamily="34" charset="0"/>
                <a:cs typeface="Verdana" panose="020B0604030504040204" pitchFamily="34" charset="0"/>
              </a:rPr>
              <a:t> = 15</a:t>
            </a:r>
          </a:p>
        </p:txBody>
      </p:sp>
      <p:sp>
        <p:nvSpPr>
          <p:cNvPr id="14" name="TextBox 13"/>
          <p:cNvSpPr txBox="1"/>
          <p:nvPr/>
        </p:nvSpPr>
        <p:spPr>
          <a:xfrm>
            <a:off x="2819397" y="4024194"/>
            <a:ext cx="3657600" cy="369332"/>
          </a:xfrm>
          <a:prstGeom prst="rect">
            <a:avLst/>
          </a:prstGeom>
          <a:noFill/>
        </p:spPr>
        <p:txBody>
          <a:bodyPr wrap="square" rtlCol="0">
            <a:spAutoFit/>
          </a:bodyPr>
          <a:lstStyle/>
          <a:p>
            <a:pPr algn="ctr"/>
            <a:r>
              <a:rPr lang="en-US" i="1" dirty="0">
                <a:solidFill>
                  <a:srgbClr val="006600"/>
                </a:solidFill>
                <a:latin typeface="Verdana" panose="020B0604030504040204" pitchFamily="34" charset="0"/>
                <a:ea typeface="Verdana" panose="020B0604030504040204" pitchFamily="34" charset="0"/>
                <a:cs typeface="Verdana" panose="020B0604030504040204" pitchFamily="34" charset="0"/>
              </a:rPr>
              <a:t>x</a:t>
            </a:r>
            <a:r>
              <a:rPr lang="en-US" dirty="0">
                <a:solidFill>
                  <a:srgbClr val="006600"/>
                </a:solidFill>
                <a:latin typeface="Verdana" panose="020B0604030504040204" pitchFamily="34" charset="0"/>
                <a:ea typeface="Verdana" panose="020B0604030504040204" pitchFamily="34" charset="0"/>
                <a:cs typeface="Verdana" panose="020B0604030504040204" pitchFamily="34" charset="0"/>
              </a:rPr>
              <a:t> must be 5.</a:t>
            </a:r>
            <a:endParaRPr lang="en-US" dirty="0">
              <a:solidFill>
                <a:srgbClr val="006600"/>
              </a:solidFill>
            </a:endParaRPr>
          </a:p>
        </p:txBody>
      </p:sp>
    </p:spTree>
    <p:extLst>
      <p:ext uri="{BB962C8B-B14F-4D97-AF65-F5344CB8AC3E}">
        <p14:creationId xmlns:p14="http://schemas.microsoft.com/office/powerpoint/2010/main" val="94636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7"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Box 74"/>
          <p:cNvSpPr txBox="1"/>
          <p:nvPr/>
        </p:nvSpPr>
        <p:spPr>
          <a:xfrm>
            <a:off x="457200" y="1143000"/>
            <a:ext cx="8541487" cy="400110"/>
          </a:xfrm>
          <a:prstGeom prst="rect">
            <a:avLst/>
          </a:prstGeom>
          <a:noFill/>
        </p:spPr>
        <p:txBody>
          <a:bodyPr wrap="square" rtlCol="0">
            <a:spAutoFit/>
          </a:bodyPr>
          <a:lstStyle/>
          <a:p>
            <a:r>
              <a:rPr lang="en-US" sz="2000" dirty="0">
                <a:solidFill>
                  <a:srgbClr val="0000FF"/>
                </a:solidFill>
                <a:latin typeface="Verdana" panose="020B0604030504040204" pitchFamily="34" charset="0"/>
                <a:ea typeface="Verdana" panose="020B0604030504040204" pitchFamily="34" charset="0"/>
                <a:cs typeface="Verdana" panose="020B0604030504040204" pitchFamily="34" charset="0"/>
              </a:rPr>
              <a:t>Solve and check.  How do you know?</a:t>
            </a:r>
          </a:p>
        </p:txBody>
      </p:sp>
      <p:sp>
        <p:nvSpPr>
          <p:cNvPr id="19" name="Title 1"/>
          <p:cNvSpPr txBox="1">
            <a:spLocks/>
          </p:cNvSpPr>
          <p:nvPr/>
        </p:nvSpPr>
        <p:spPr>
          <a:xfrm>
            <a:off x="457200" y="274638"/>
            <a:ext cx="8229600" cy="895911"/>
          </a:xfrm>
          <a:prstGeom prst="rect">
            <a:avLst/>
          </a:prstGeom>
          <a:solidFill>
            <a:srgbClr val="2762AD"/>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bg1"/>
                </a:solidFill>
                <a:latin typeface="Verdana"/>
                <a:ea typeface="+mj-ea"/>
                <a:cs typeface="Verdana"/>
              </a:defRPr>
            </a:lvl1pPr>
          </a:lstStyle>
          <a:p>
            <a:r>
              <a:rPr lang="en-US" sz="3200" dirty="0"/>
              <a:t>MORE EQUATION SOLVING </a:t>
            </a:r>
            <a:br>
              <a:rPr lang="en-US" sz="3200" dirty="0"/>
            </a:br>
            <a:r>
              <a:rPr lang="en-US" sz="3200" dirty="0"/>
              <a:t>WITH SUBSTITUTION</a:t>
            </a:r>
          </a:p>
        </p:txBody>
      </p:sp>
      <p:grpSp>
        <p:nvGrpSpPr>
          <p:cNvPr id="6" name="Group 5"/>
          <p:cNvGrpSpPr/>
          <p:nvPr/>
        </p:nvGrpSpPr>
        <p:grpSpPr>
          <a:xfrm>
            <a:off x="2583180" y="1647491"/>
            <a:ext cx="3977640" cy="685800"/>
            <a:chOff x="457197" y="1692275"/>
            <a:chExt cx="3977640" cy="685800"/>
          </a:xfrm>
        </p:grpSpPr>
        <p:sp>
          <p:nvSpPr>
            <p:cNvPr id="23" name="TextBox 22"/>
            <p:cNvSpPr txBox="1"/>
            <p:nvPr/>
          </p:nvSpPr>
          <p:spPr>
            <a:xfrm>
              <a:off x="457197" y="1828092"/>
              <a:ext cx="3977640" cy="400110"/>
            </a:xfrm>
            <a:prstGeom prst="rect">
              <a:avLst/>
            </a:prstGeom>
            <a:noFill/>
          </p:spPr>
          <p:txBody>
            <a:bodyPr wrap="square" rtlCol="0">
              <a:spAutoFit/>
            </a:bodyPr>
            <a:lstStyle/>
            <a:p>
              <a:r>
                <a:rPr lang="en-US" sz="2000" dirty="0">
                  <a:solidFill>
                    <a:srgbClr val="0000FF"/>
                  </a:solidFill>
                  <a:latin typeface="Verdana" panose="020B0604030504040204" pitchFamily="34" charset="0"/>
                  <a:ea typeface="Verdana" panose="020B0604030504040204" pitchFamily="34" charset="0"/>
                  <a:cs typeface="Verdana" panose="020B0604030504040204" pitchFamily="34" charset="0"/>
                </a:rPr>
                <a:t>		</a:t>
              </a:r>
            </a:p>
          </p:txBody>
        </p:sp>
        <p:graphicFrame>
          <p:nvGraphicFramePr>
            <p:cNvPr id="5" name="Object 4"/>
            <p:cNvGraphicFramePr>
              <a:graphicFrameLocks noChangeAspect="1"/>
            </p:cNvGraphicFramePr>
            <p:nvPr/>
          </p:nvGraphicFramePr>
          <p:xfrm>
            <a:off x="1471613" y="1692275"/>
            <a:ext cx="1727200" cy="685800"/>
          </p:xfrm>
          <a:graphic>
            <a:graphicData uri="http://schemas.openxmlformats.org/presentationml/2006/ole">
              <mc:AlternateContent xmlns:mc="http://schemas.openxmlformats.org/markup-compatibility/2006">
                <mc:Choice xmlns:v="urn:schemas-microsoft-com:vml" Requires="v">
                  <p:oleObj spid="_x0000_s20578" name="Equation" r:id="rId4" imgW="1718640" imgH="676440" progId="Equation.DSMT4">
                    <p:embed/>
                  </p:oleObj>
                </mc:Choice>
                <mc:Fallback>
                  <p:oleObj name="Equation" r:id="rId4" imgW="1718640" imgH="676440" progId="Equation.DSMT4">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1613" y="1692275"/>
                          <a:ext cx="1727200" cy="685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pic>
        <p:nvPicPr>
          <p:cNvPr id="1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32610" t="21561" r="58958" b="70250"/>
          <a:stretch/>
        </p:blipFill>
        <p:spPr bwMode="auto">
          <a:xfrm>
            <a:off x="3918447" y="1724061"/>
            <a:ext cx="590404" cy="690113"/>
          </a:xfrm>
          <a:prstGeom prst="rect">
            <a:avLst/>
          </a:prstGeom>
          <a:noFill/>
          <a:ln w="9525">
            <a:noFill/>
            <a:miter lim="800000"/>
            <a:headEnd/>
            <a:tailEnd/>
          </a:ln>
          <a:extLst>
            <a:ext uri="{909E8E84-426E-40dd-AFC4-6F175D3DCCD1}">
              <a14:hiddenFill xmlns:a14="http://schemas.microsoft.com/office/drawing/2010/main" xmlns="">
                <a:solidFill>
                  <a:schemeClr val="accent1"/>
                </a:solidFill>
              </a14:hiddenFill>
            </a:ext>
          </a:extLst>
        </p:spPr>
      </p:pic>
      <p:sp>
        <p:nvSpPr>
          <p:cNvPr id="22" name="TextBox 21"/>
          <p:cNvSpPr txBox="1"/>
          <p:nvPr/>
        </p:nvSpPr>
        <p:spPr>
          <a:xfrm>
            <a:off x="2533325" y="2676763"/>
            <a:ext cx="3855742" cy="2492990"/>
          </a:xfrm>
          <a:prstGeom prst="rect">
            <a:avLst/>
          </a:prstGeom>
          <a:noFill/>
        </p:spPr>
        <p:txBody>
          <a:bodyPr wrap="square" rtlCol="0">
            <a:spAutoFit/>
          </a:bodyPr>
          <a:lstStyle/>
          <a:p>
            <a:pPr algn="ctr"/>
            <a:r>
              <a:rPr lang="en-US" dirty="0">
                <a:solidFill>
                  <a:srgbClr val="006600"/>
                </a:solidFill>
                <a:latin typeface="Verdana" panose="020B0604030504040204" pitchFamily="34" charset="0"/>
                <a:ea typeface="Verdana" panose="020B0604030504040204" pitchFamily="34" charset="0"/>
                <a:cs typeface="Verdana" panose="020B0604030504040204" pitchFamily="34" charset="0"/>
              </a:rPr>
              <a:t>Think:   </a:t>
            </a:r>
          </a:p>
          <a:p>
            <a:pPr algn="ctr"/>
            <a:endParaRPr lang="en-US" sz="1000" dirty="0">
              <a:solidFill>
                <a:srgbClr val="006600"/>
              </a:solidFill>
              <a:latin typeface="Verdana" panose="020B0604030504040204" pitchFamily="34" charset="0"/>
              <a:ea typeface="Verdana" panose="020B0604030504040204" pitchFamily="34" charset="0"/>
              <a:cs typeface="Verdana" panose="020B0604030504040204" pitchFamily="34" charset="0"/>
            </a:endParaRPr>
          </a:p>
          <a:p>
            <a:pPr algn="ctr"/>
            <a:r>
              <a:rPr lang="en-US" dirty="0">
                <a:solidFill>
                  <a:srgbClr val="006600"/>
                </a:solidFill>
                <a:latin typeface="Verdana" panose="020B0604030504040204" pitchFamily="34" charset="0"/>
                <a:ea typeface="Verdana" panose="020B0604030504040204" pitchFamily="34" charset="0"/>
                <a:cs typeface="Verdana" panose="020B0604030504040204" pitchFamily="34" charset="0"/>
              </a:rPr>
              <a:t>“Half of what [under my finger] is 12?</a:t>
            </a:r>
          </a:p>
          <a:p>
            <a:pPr algn="ctr"/>
            <a:endParaRPr lang="en-US" sz="1000" dirty="0">
              <a:solidFill>
                <a:srgbClr val="006600"/>
              </a:solidFill>
              <a:latin typeface="Verdana" panose="020B0604030504040204" pitchFamily="34" charset="0"/>
              <a:ea typeface="Verdana" panose="020B0604030504040204" pitchFamily="34" charset="0"/>
              <a:cs typeface="Verdana" panose="020B0604030504040204" pitchFamily="34" charset="0"/>
            </a:endParaRPr>
          </a:p>
          <a:p>
            <a:pPr algn="ctr"/>
            <a:r>
              <a:rPr lang="en-US" dirty="0">
                <a:solidFill>
                  <a:srgbClr val="006600"/>
                </a:solidFill>
                <a:latin typeface="Verdana" panose="020B0604030504040204" pitchFamily="34" charset="0"/>
                <a:ea typeface="Verdana" panose="020B0604030504040204" pitchFamily="34" charset="0"/>
                <a:cs typeface="Verdana" panose="020B0604030504040204" pitchFamily="34" charset="0"/>
              </a:rPr>
              <a:t>Since half of 24 is 12, </a:t>
            </a:r>
          </a:p>
          <a:p>
            <a:pPr algn="ctr"/>
            <a:r>
              <a:rPr lang="en-US" dirty="0">
                <a:solidFill>
                  <a:srgbClr val="006600"/>
                </a:solidFill>
                <a:latin typeface="Verdana" panose="020B0604030504040204" pitchFamily="34" charset="0"/>
                <a:ea typeface="Verdana" panose="020B0604030504040204" pitchFamily="34" charset="0"/>
                <a:cs typeface="Verdana" panose="020B0604030504040204" pitchFamily="34" charset="0"/>
              </a:rPr>
              <a:t>3 + </a:t>
            </a:r>
            <a:r>
              <a:rPr lang="en-US" i="1" dirty="0">
                <a:solidFill>
                  <a:srgbClr val="006600"/>
                </a:solidFill>
                <a:latin typeface="Verdana" panose="020B0604030504040204" pitchFamily="34" charset="0"/>
                <a:ea typeface="Verdana" panose="020B0604030504040204" pitchFamily="34" charset="0"/>
                <a:cs typeface="Verdana" panose="020B0604030504040204" pitchFamily="34" charset="0"/>
              </a:rPr>
              <a:t>f</a:t>
            </a:r>
            <a:r>
              <a:rPr lang="en-US" dirty="0">
                <a:solidFill>
                  <a:srgbClr val="006600"/>
                </a:solidFill>
                <a:latin typeface="Verdana" panose="020B0604030504040204" pitchFamily="34" charset="0"/>
                <a:ea typeface="Verdana" panose="020B0604030504040204" pitchFamily="34" charset="0"/>
                <a:cs typeface="Verdana" panose="020B0604030504040204" pitchFamily="34" charset="0"/>
              </a:rPr>
              <a:t> must equal 24”</a:t>
            </a:r>
          </a:p>
          <a:p>
            <a:pPr algn="ctr"/>
            <a:endParaRPr lang="en-US" sz="1000" dirty="0">
              <a:solidFill>
                <a:srgbClr val="00B050"/>
              </a:solidFill>
              <a:latin typeface="Verdana" panose="020B0604030504040204" pitchFamily="34" charset="0"/>
              <a:ea typeface="Verdana" panose="020B0604030504040204" pitchFamily="34" charset="0"/>
              <a:cs typeface="Verdana" panose="020B0604030504040204" pitchFamily="34" charset="0"/>
            </a:endParaRPr>
          </a:p>
          <a:p>
            <a:pPr algn="ctr"/>
            <a:r>
              <a:rPr lang="en-US" i="1" dirty="0">
                <a:solidFill>
                  <a:srgbClr val="0000FF"/>
                </a:solidFill>
                <a:latin typeface="Verdana" panose="020B0604030504040204" pitchFamily="34" charset="0"/>
                <a:ea typeface="Verdana" panose="020B0604030504040204" pitchFamily="34" charset="0"/>
                <a:cs typeface="Verdana" panose="020B0604030504040204" pitchFamily="34" charset="0"/>
              </a:rPr>
              <a:t>Now finish the problem!</a:t>
            </a:r>
          </a:p>
          <a:p>
            <a:endParaRPr lang="en-US" dirty="0"/>
          </a:p>
        </p:txBody>
      </p:sp>
      <p:sp>
        <p:nvSpPr>
          <p:cNvPr id="28" name="TextBox 27"/>
          <p:cNvSpPr txBox="1"/>
          <p:nvPr/>
        </p:nvSpPr>
        <p:spPr>
          <a:xfrm>
            <a:off x="3162011" y="5853764"/>
            <a:ext cx="2719090" cy="369332"/>
          </a:xfrm>
          <a:prstGeom prst="rect">
            <a:avLst/>
          </a:prstGeom>
          <a:noFill/>
        </p:spPr>
        <p:txBody>
          <a:bodyPr wrap="square" rtlCol="0">
            <a:spAutoFit/>
          </a:bodyPr>
          <a:lstStyle/>
          <a:p>
            <a:r>
              <a:rPr lang="en-US" i="1" dirty="0">
                <a:solidFill>
                  <a:srgbClr val="0000FF"/>
                </a:solidFill>
                <a:latin typeface="Verdana" panose="020B0604030504040204" pitchFamily="34" charset="0"/>
                <a:ea typeface="Verdana" panose="020B0604030504040204" pitchFamily="34" charset="0"/>
                <a:cs typeface="Verdana" panose="020B0604030504040204" pitchFamily="34" charset="0"/>
              </a:rPr>
              <a:t>Now finish the check!</a:t>
            </a:r>
          </a:p>
        </p:txBody>
      </p:sp>
      <p:grpSp>
        <p:nvGrpSpPr>
          <p:cNvPr id="9" name="Group 8"/>
          <p:cNvGrpSpPr/>
          <p:nvPr/>
        </p:nvGrpSpPr>
        <p:grpSpPr>
          <a:xfrm>
            <a:off x="3162011" y="4948555"/>
            <a:ext cx="2819977" cy="622300"/>
            <a:chOff x="1035765" y="4892675"/>
            <a:chExt cx="2819977" cy="622300"/>
          </a:xfrm>
        </p:grpSpPr>
        <p:sp>
          <p:nvSpPr>
            <p:cNvPr id="15" name="TextBox 14"/>
            <p:cNvSpPr txBox="1"/>
            <p:nvPr/>
          </p:nvSpPr>
          <p:spPr>
            <a:xfrm>
              <a:off x="1035765" y="5029200"/>
              <a:ext cx="2819977" cy="369332"/>
            </a:xfrm>
            <a:prstGeom prst="rect">
              <a:avLst/>
            </a:prstGeom>
            <a:noFill/>
          </p:spPr>
          <p:txBody>
            <a:bodyPr wrap="square" rtlCol="0">
              <a:spAutoFit/>
            </a:bodyPr>
            <a:lstStyle/>
            <a:p>
              <a:pPr>
                <a:tabLst>
                  <a:tab pos="2632075" algn="r"/>
                </a:tabLst>
              </a:pPr>
              <a:r>
                <a:rPr lang="en-US" dirty="0"/>
                <a:t>Check:</a:t>
              </a:r>
              <a:endParaRPr lang="en-US"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8" name="Object 7"/>
            <p:cNvGraphicFramePr>
              <a:graphicFrameLocks noChangeAspect="1"/>
            </p:cNvGraphicFramePr>
            <p:nvPr/>
          </p:nvGraphicFramePr>
          <p:xfrm>
            <a:off x="2106613" y="4892675"/>
            <a:ext cx="1701800" cy="622300"/>
          </p:xfrm>
          <a:graphic>
            <a:graphicData uri="http://schemas.openxmlformats.org/presentationml/2006/ole">
              <mc:AlternateContent xmlns:mc="http://schemas.openxmlformats.org/markup-compatibility/2006">
                <mc:Choice xmlns:v="urn:schemas-microsoft-com:vml" Requires="v">
                  <p:oleObj spid="_x0000_s20579" name="Equation" r:id="rId7" imgW="1691280" imgH="612360" progId="Equation.DSMT4">
                    <p:embed/>
                  </p:oleObj>
                </mc:Choice>
                <mc:Fallback>
                  <p:oleObj name="Equation" r:id="rId7" imgW="1691280" imgH="612360" progId="Equation.DSMT4">
                    <p:embed/>
                    <p:pic>
                      <p:nvPicPr>
                        <p:cNvPr id="8"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06613" y="4892675"/>
                          <a:ext cx="1701800" cy="6223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114854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665EAA-FCD4-41FA-B567-B36FBE388F3E}"/>
              </a:ext>
            </a:extLst>
          </p:cNvPr>
          <p:cNvPicPr>
            <a:picLocks noChangeAspect="1"/>
          </p:cNvPicPr>
          <p:nvPr/>
        </p:nvPicPr>
        <p:blipFill>
          <a:blip r:embed="rId3"/>
          <a:stretch>
            <a:fillRect/>
          </a:stretch>
        </p:blipFill>
        <p:spPr>
          <a:xfrm>
            <a:off x="477297" y="1019152"/>
            <a:ext cx="4451419" cy="5245995"/>
          </a:xfrm>
          <a:prstGeom prst="rect">
            <a:avLst/>
          </a:prstGeom>
          <a:ln w="28575">
            <a:solidFill>
              <a:schemeClr val="accent4"/>
            </a:solidFill>
          </a:ln>
        </p:spPr>
      </p:pic>
      <p:sp>
        <p:nvSpPr>
          <p:cNvPr id="2" name="Title 1">
            <a:extLst>
              <a:ext uri="{FF2B5EF4-FFF2-40B4-BE49-F238E27FC236}">
                <a16:creationId xmlns:a16="http://schemas.microsoft.com/office/drawing/2014/main" id="{90D09F7A-AF92-4BDB-B74E-14FDC7FF506A}"/>
              </a:ext>
            </a:extLst>
          </p:cNvPr>
          <p:cNvSpPr>
            <a:spLocks noGrp="1"/>
          </p:cNvSpPr>
          <p:nvPr>
            <p:ph type="title"/>
          </p:nvPr>
        </p:nvSpPr>
        <p:spPr/>
        <p:txBody>
          <a:bodyPr>
            <a:normAutofit/>
          </a:bodyPr>
          <a:lstStyle/>
          <a:p>
            <a:r>
              <a:rPr lang="en-US" sz="2400" dirty="0"/>
              <a:t>REHEARSAL IS IMPORTANT</a:t>
            </a:r>
          </a:p>
        </p:txBody>
      </p:sp>
      <p:pic>
        <p:nvPicPr>
          <p:cNvPr id="12" name="Picture 11">
            <a:extLst>
              <a:ext uri="{FF2B5EF4-FFF2-40B4-BE49-F238E27FC236}">
                <a16:creationId xmlns:a16="http://schemas.microsoft.com/office/drawing/2014/main" id="{035444F3-7678-44A4-A349-D8579CF4F52D}"/>
              </a:ext>
            </a:extLst>
          </p:cNvPr>
          <p:cNvPicPr>
            <a:picLocks noChangeAspect="1"/>
          </p:cNvPicPr>
          <p:nvPr/>
        </p:nvPicPr>
        <p:blipFill>
          <a:blip r:embed="rId4"/>
          <a:stretch>
            <a:fillRect/>
          </a:stretch>
        </p:blipFill>
        <p:spPr>
          <a:xfrm>
            <a:off x="4035328" y="1019152"/>
            <a:ext cx="4631375" cy="5303661"/>
          </a:xfrm>
          <a:prstGeom prst="rect">
            <a:avLst/>
          </a:prstGeom>
          <a:ln w="28575">
            <a:solidFill>
              <a:schemeClr val="accent4"/>
            </a:solidFill>
          </a:ln>
        </p:spPr>
      </p:pic>
    </p:spTree>
    <p:extLst>
      <p:ext uri="{BB962C8B-B14F-4D97-AF65-F5344CB8AC3E}">
        <p14:creationId xmlns:p14="http://schemas.microsoft.com/office/powerpoint/2010/main" val="2679355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9F7A-AF92-4BDB-B74E-14FDC7FF506A}"/>
              </a:ext>
            </a:extLst>
          </p:cNvPr>
          <p:cNvSpPr>
            <a:spLocks noGrp="1"/>
          </p:cNvSpPr>
          <p:nvPr>
            <p:ph type="title"/>
          </p:nvPr>
        </p:nvSpPr>
        <p:spPr/>
        <p:txBody>
          <a:bodyPr>
            <a:normAutofit/>
          </a:bodyPr>
          <a:lstStyle/>
          <a:p>
            <a:r>
              <a:rPr lang="en-US" sz="2400" dirty="0"/>
              <a:t>UNIT REVIEW</a:t>
            </a:r>
          </a:p>
        </p:txBody>
      </p:sp>
      <p:pic>
        <p:nvPicPr>
          <p:cNvPr id="5" name="Picture 4">
            <a:extLst>
              <a:ext uri="{FF2B5EF4-FFF2-40B4-BE49-F238E27FC236}">
                <a16:creationId xmlns:a16="http://schemas.microsoft.com/office/drawing/2014/main" id="{D777325C-9C22-41FB-9198-FC8CD371914B}"/>
              </a:ext>
            </a:extLst>
          </p:cNvPr>
          <p:cNvPicPr>
            <a:picLocks noChangeAspect="1"/>
          </p:cNvPicPr>
          <p:nvPr/>
        </p:nvPicPr>
        <p:blipFill>
          <a:blip r:embed="rId3"/>
          <a:stretch>
            <a:fillRect/>
          </a:stretch>
        </p:blipFill>
        <p:spPr>
          <a:xfrm>
            <a:off x="457201" y="1021398"/>
            <a:ext cx="4323080" cy="5245995"/>
          </a:xfrm>
          <a:prstGeom prst="rect">
            <a:avLst/>
          </a:prstGeom>
          <a:ln w="28575">
            <a:solidFill>
              <a:schemeClr val="accent4"/>
            </a:solidFill>
          </a:ln>
        </p:spPr>
      </p:pic>
      <p:pic>
        <p:nvPicPr>
          <p:cNvPr id="6" name="Picture 5">
            <a:extLst>
              <a:ext uri="{FF2B5EF4-FFF2-40B4-BE49-F238E27FC236}">
                <a16:creationId xmlns:a16="http://schemas.microsoft.com/office/drawing/2014/main" id="{E05004C5-CC9B-4860-A08A-FF098F00CBB0}"/>
              </a:ext>
            </a:extLst>
          </p:cNvPr>
          <p:cNvPicPr>
            <a:picLocks noChangeAspect="1"/>
          </p:cNvPicPr>
          <p:nvPr/>
        </p:nvPicPr>
        <p:blipFill>
          <a:blip r:embed="rId4"/>
          <a:stretch>
            <a:fillRect/>
          </a:stretch>
        </p:blipFill>
        <p:spPr>
          <a:xfrm>
            <a:off x="4780281" y="1021398"/>
            <a:ext cx="3997959" cy="5245995"/>
          </a:xfrm>
          <a:prstGeom prst="rect">
            <a:avLst/>
          </a:prstGeom>
          <a:ln w="28575">
            <a:solidFill>
              <a:schemeClr val="accent4"/>
            </a:solidFill>
          </a:ln>
        </p:spPr>
      </p:pic>
    </p:spTree>
    <p:extLst>
      <p:ext uri="{BB962C8B-B14F-4D97-AF65-F5344CB8AC3E}">
        <p14:creationId xmlns:p14="http://schemas.microsoft.com/office/powerpoint/2010/main" val="158615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85800"/>
          </a:xfrm>
        </p:spPr>
        <p:txBody>
          <a:bodyPr>
            <a:normAutofit/>
          </a:bodyPr>
          <a:lstStyle/>
          <a:p>
            <a:pPr lvl="0"/>
            <a:r>
              <a:rPr lang="en-US" sz="2800" dirty="0"/>
              <a:t>AGENDA</a:t>
            </a:r>
            <a:endParaRPr lang="en-US" sz="3200" dirty="0"/>
          </a:p>
        </p:txBody>
      </p:sp>
      <p:sp>
        <p:nvSpPr>
          <p:cNvPr id="4" name="TextBox 3">
            <a:extLst>
              <a:ext uri="{FF2B5EF4-FFF2-40B4-BE49-F238E27FC236}">
                <a16:creationId xmlns:a16="http://schemas.microsoft.com/office/drawing/2014/main" id="{52B52A35-54C7-496E-B6D5-0580A38D2AA3}"/>
              </a:ext>
            </a:extLst>
          </p:cNvPr>
          <p:cNvSpPr txBox="1"/>
          <p:nvPr/>
        </p:nvSpPr>
        <p:spPr>
          <a:xfrm>
            <a:off x="1592981" y="966270"/>
            <a:ext cx="6588493" cy="3108543"/>
          </a:xfrm>
          <a:prstGeom prst="rect">
            <a:avLst/>
          </a:prstGeom>
          <a:noFill/>
        </p:spPr>
        <p:txBody>
          <a:bodyPr wrap="square" rtlCol="0">
            <a:spAutoFit/>
          </a:bodyPr>
          <a:lstStyle/>
          <a:p>
            <a:pPr marL="457200" indent="-457200">
              <a:buFont typeface="Wingdings" panose="05000000000000000000" pitchFamily="2" charset="2"/>
              <a:buChar char="q"/>
            </a:pPr>
            <a:r>
              <a:rPr lang="en-US" sz="2800" dirty="0">
                <a:solidFill>
                  <a:srgbClr val="FF0000"/>
                </a:solidFill>
                <a:latin typeface="Verdana" panose="020B0604030504040204" pitchFamily="34" charset="0"/>
                <a:ea typeface="Verdana" panose="020B0604030504040204" pitchFamily="34" charset="0"/>
              </a:rPr>
              <a:t>An Intervention Plan</a:t>
            </a:r>
          </a:p>
          <a:p>
            <a:endParaRPr lang="en-US" sz="2800" dirty="0">
              <a:solidFill>
                <a:srgbClr val="00B050"/>
              </a:solidFill>
              <a:latin typeface="Verdana" panose="020B0604030504040204" pitchFamily="34" charset="0"/>
              <a:ea typeface="Verdana" panose="020B0604030504040204" pitchFamily="34" charset="0"/>
            </a:endParaRPr>
          </a:p>
          <a:p>
            <a:pPr marL="457200" indent="-457200">
              <a:buFont typeface="Wingdings" panose="05000000000000000000" pitchFamily="2" charset="2"/>
              <a:buChar char="q"/>
            </a:pPr>
            <a:r>
              <a:rPr lang="en-US" sz="2800" dirty="0">
                <a:solidFill>
                  <a:srgbClr val="00B050"/>
                </a:solidFill>
                <a:latin typeface="Verdana" panose="020B0604030504040204" pitchFamily="34" charset="0"/>
                <a:ea typeface="Verdana" panose="020B0604030504040204" pitchFamily="34" charset="0"/>
              </a:rPr>
              <a:t>How the </a:t>
            </a:r>
            <a:r>
              <a:rPr lang="en-US" sz="2800" i="1" dirty="0" err="1">
                <a:solidFill>
                  <a:srgbClr val="00B050"/>
                </a:solidFill>
                <a:latin typeface="Verdana" panose="020B0604030504040204" pitchFamily="34" charset="0"/>
                <a:ea typeface="Verdana" panose="020B0604030504040204" pitchFamily="34" charset="0"/>
              </a:rPr>
              <a:t>MathLinks</a:t>
            </a:r>
            <a:r>
              <a:rPr lang="en-US" sz="2800" i="1" dirty="0">
                <a:solidFill>
                  <a:srgbClr val="00B050"/>
                </a:solidFill>
                <a:latin typeface="Verdana" panose="020B0604030504040204" pitchFamily="34" charset="0"/>
                <a:ea typeface="Verdana" panose="020B0604030504040204" pitchFamily="34" charset="0"/>
              </a:rPr>
              <a:t> </a:t>
            </a:r>
            <a:r>
              <a:rPr lang="en-US" sz="2800" dirty="0">
                <a:solidFill>
                  <a:srgbClr val="00B050"/>
                </a:solidFill>
                <a:latin typeface="Verdana" panose="020B0604030504040204" pitchFamily="34" charset="0"/>
                <a:ea typeface="Verdana" panose="020B0604030504040204" pitchFamily="34" charset="0"/>
              </a:rPr>
              <a:t>Essentials Expressions and Equations</a:t>
            </a:r>
          </a:p>
          <a:p>
            <a:pPr marL="461963" indent="-461963"/>
            <a:r>
              <a:rPr lang="en-US" sz="2800" dirty="0">
                <a:solidFill>
                  <a:srgbClr val="00B050"/>
                </a:solidFill>
                <a:latin typeface="Verdana" panose="020B0604030504040204" pitchFamily="34" charset="0"/>
                <a:ea typeface="Verdana" panose="020B0604030504040204" pitchFamily="34" charset="0"/>
              </a:rPr>
              <a:t>	fits into the plan</a:t>
            </a:r>
          </a:p>
          <a:p>
            <a:pPr marL="457200" indent="-457200">
              <a:buFont typeface="Wingdings" panose="05000000000000000000" pitchFamily="2" charset="2"/>
              <a:buChar char="q"/>
            </a:pPr>
            <a:endParaRPr lang="en-US" sz="2800" dirty="0">
              <a:solidFill>
                <a:srgbClr val="0070C0"/>
              </a:solidFill>
              <a:latin typeface="Verdana" panose="020B0604030504040204" pitchFamily="34" charset="0"/>
              <a:ea typeface="Verdana" panose="020B0604030504040204" pitchFamily="34" charset="0"/>
            </a:endParaRPr>
          </a:p>
          <a:p>
            <a:pPr marL="457200" indent="-457200">
              <a:buFont typeface="Wingdings" panose="05000000000000000000" pitchFamily="2" charset="2"/>
              <a:buChar char="q"/>
            </a:pPr>
            <a:r>
              <a:rPr lang="en-US" sz="2800" dirty="0">
                <a:solidFill>
                  <a:srgbClr val="0070C0"/>
                </a:solidFill>
                <a:latin typeface="Verdana" panose="020B0604030504040204" pitchFamily="34" charset="0"/>
                <a:ea typeface="Verdana" panose="020B0604030504040204" pitchFamily="34" charset="0"/>
              </a:rPr>
              <a:t>Experiences and Research</a:t>
            </a:r>
          </a:p>
        </p:txBody>
      </p:sp>
    </p:spTree>
    <p:extLst>
      <p:ext uri="{BB962C8B-B14F-4D97-AF65-F5344CB8AC3E}">
        <p14:creationId xmlns:p14="http://schemas.microsoft.com/office/powerpoint/2010/main" val="4071206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9F7A-AF92-4BDB-B74E-14FDC7FF506A}"/>
              </a:ext>
            </a:extLst>
          </p:cNvPr>
          <p:cNvSpPr>
            <a:spLocks noGrp="1"/>
          </p:cNvSpPr>
          <p:nvPr>
            <p:ph type="title"/>
          </p:nvPr>
        </p:nvSpPr>
        <p:spPr/>
        <p:txBody>
          <a:bodyPr>
            <a:normAutofit/>
          </a:bodyPr>
          <a:lstStyle/>
          <a:p>
            <a:r>
              <a:rPr lang="en-US" sz="2400" dirty="0"/>
              <a:t>VOCABULARY SUPPORT</a:t>
            </a:r>
          </a:p>
        </p:txBody>
      </p:sp>
      <p:pic>
        <p:nvPicPr>
          <p:cNvPr id="4" name="Picture 3">
            <a:extLst>
              <a:ext uri="{FF2B5EF4-FFF2-40B4-BE49-F238E27FC236}">
                <a16:creationId xmlns:a16="http://schemas.microsoft.com/office/drawing/2014/main" id="{D8A6F39C-F385-4C8F-871C-5E3243F25249}"/>
              </a:ext>
            </a:extLst>
          </p:cNvPr>
          <p:cNvPicPr>
            <a:picLocks noChangeAspect="1"/>
          </p:cNvPicPr>
          <p:nvPr/>
        </p:nvPicPr>
        <p:blipFill>
          <a:blip r:embed="rId3"/>
          <a:stretch>
            <a:fillRect/>
          </a:stretch>
        </p:blipFill>
        <p:spPr>
          <a:xfrm>
            <a:off x="4642455" y="1087119"/>
            <a:ext cx="3890810" cy="5154179"/>
          </a:xfrm>
          <a:prstGeom prst="rect">
            <a:avLst/>
          </a:prstGeom>
          <a:ln w="28575">
            <a:solidFill>
              <a:schemeClr val="accent4"/>
            </a:solidFill>
          </a:ln>
        </p:spPr>
      </p:pic>
      <p:pic>
        <p:nvPicPr>
          <p:cNvPr id="8" name="Picture 7">
            <a:extLst>
              <a:ext uri="{FF2B5EF4-FFF2-40B4-BE49-F238E27FC236}">
                <a16:creationId xmlns:a16="http://schemas.microsoft.com/office/drawing/2014/main" id="{B025DA14-B96B-4F19-8F43-2973A545609C}"/>
              </a:ext>
            </a:extLst>
          </p:cNvPr>
          <p:cNvPicPr>
            <a:picLocks noChangeAspect="1"/>
          </p:cNvPicPr>
          <p:nvPr/>
        </p:nvPicPr>
        <p:blipFill>
          <a:blip r:embed="rId4"/>
          <a:stretch>
            <a:fillRect/>
          </a:stretch>
        </p:blipFill>
        <p:spPr>
          <a:xfrm>
            <a:off x="610735" y="1082040"/>
            <a:ext cx="3890810" cy="5154179"/>
          </a:xfrm>
          <a:prstGeom prst="rect">
            <a:avLst/>
          </a:prstGeom>
          <a:ln w="28575">
            <a:solidFill>
              <a:schemeClr val="accent4"/>
            </a:solidFill>
          </a:ln>
        </p:spPr>
      </p:pic>
    </p:spTree>
    <p:extLst>
      <p:ext uri="{BB962C8B-B14F-4D97-AF65-F5344CB8AC3E}">
        <p14:creationId xmlns:p14="http://schemas.microsoft.com/office/powerpoint/2010/main" val="199590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9F7A-AF92-4BDB-B74E-14FDC7FF506A}"/>
              </a:ext>
            </a:extLst>
          </p:cNvPr>
          <p:cNvSpPr>
            <a:spLocks noGrp="1"/>
          </p:cNvSpPr>
          <p:nvPr>
            <p:ph type="title"/>
          </p:nvPr>
        </p:nvSpPr>
        <p:spPr/>
        <p:txBody>
          <a:bodyPr>
            <a:normAutofit/>
          </a:bodyPr>
          <a:lstStyle/>
          <a:p>
            <a:r>
              <a:rPr lang="en-US" sz="2400" dirty="0"/>
              <a:t>STUDENT RESOURCE SECTION</a:t>
            </a:r>
          </a:p>
        </p:txBody>
      </p:sp>
      <p:pic>
        <p:nvPicPr>
          <p:cNvPr id="8" name="Picture 7">
            <a:extLst>
              <a:ext uri="{FF2B5EF4-FFF2-40B4-BE49-F238E27FC236}">
                <a16:creationId xmlns:a16="http://schemas.microsoft.com/office/drawing/2014/main" id="{F10CF065-571C-400C-83C5-958653957545}"/>
              </a:ext>
            </a:extLst>
          </p:cNvPr>
          <p:cNvPicPr>
            <a:picLocks noChangeAspect="1"/>
          </p:cNvPicPr>
          <p:nvPr/>
        </p:nvPicPr>
        <p:blipFill>
          <a:blip r:embed="rId3"/>
          <a:stretch>
            <a:fillRect/>
          </a:stretch>
        </p:blipFill>
        <p:spPr>
          <a:xfrm>
            <a:off x="4714376" y="1012920"/>
            <a:ext cx="4175760" cy="5255799"/>
          </a:xfrm>
          <a:prstGeom prst="rect">
            <a:avLst/>
          </a:prstGeom>
          <a:ln w="28575">
            <a:solidFill>
              <a:schemeClr val="accent4"/>
            </a:solidFill>
          </a:ln>
        </p:spPr>
      </p:pic>
      <p:pic>
        <p:nvPicPr>
          <p:cNvPr id="4" name="Picture 3">
            <a:extLst>
              <a:ext uri="{FF2B5EF4-FFF2-40B4-BE49-F238E27FC236}">
                <a16:creationId xmlns:a16="http://schemas.microsoft.com/office/drawing/2014/main" id="{04061DA5-B72F-4D13-A16F-0A605D0B0640}"/>
              </a:ext>
            </a:extLst>
          </p:cNvPr>
          <p:cNvPicPr>
            <a:picLocks noChangeAspect="1"/>
          </p:cNvPicPr>
          <p:nvPr/>
        </p:nvPicPr>
        <p:blipFill>
          <a:blip r:embed="rId4"/>
          <a:stretch>
            <a:fillRect/>
          </a:stretch>
        </p:blipFill>
        <p:spPr>
          <a:xfrm>
            <a:off x="299720" y="1012921"/>
            <a:ext cx="4414656" cy="5255799"/>
          </a:xfrm>
          <a:prstGeom prst="rect">
            <a:avLst/>
          </a:prstGeom>
          <a:ln w="28575">
            <a:solidFill>
              <a:schemeClr val="accent4"/>
            </a:solidFill>
          </a:ln>
        </p:spPr>
      </p:pic>
    </p:spTree>
    <p:extLst>
      <p:ext uri="{BB962C8B-B14F-4D97-AF65-F5344CB8AC3E}">
        <p14:creationId xmlns:p14="http://schemas.microsoft.com/office/powerpoint/2010/main" val="129303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85800"/>
          </a:xfrm>
        </p:spPr>
        <p:txBody>
          <a:bodyPr>
            <a:noAutofit/>
          </a:bodyPr>
          <a:lstStyle/>
          <a:p>
            <a:pPr lvl="0"/>
            <a:r>
              <a:rPr lang="en-US" sz="2800" i="1" dirty="0" err="1"/>
              <a:t>MathLinks</a:t>
            </a:r>
            <a:r>
              <a:rPr lang="en-US" sz="2800" dirty="0"/>
              <a:t>: EXPRESSIONS AND EQUATIONS</a:t>
            </a:r>
          </a:p>
        </p:txBody>
      </p:sp>
      <p:pic>
        <p:nvPicPr>
          <p:cNvPr id="8" name="Picture 7">
            <a:extLst>
              <a:ext uri="{FF2B5EF4-FFF2-40B4-BE49-F238E27FC236}">
                <a16:creationId xmlns:a16="http://schemas.microsoft.com/office/drawing/2014/main" id="{41E90430-BEE8-4A10-BEF2-8BB6EC63192B}"/>
              </a:ext>
            </a:extLst>
          </p:cNvPr>
          <p:cNvPicPr>
            <a:picLocks noChangeAspect="1"/>
          </p:cNvPicPr>
          <p:nvPr/>
        </p:nvPicPr>
        <p:blipFill>
          <a:blip r:embed="rId3"/>
          <a:stretch>
            <a:fillRect/>
          </a:stretch>
        </p:blipFill>
        <p:spPr>
          <a:xfrm>
            <a:off x="1955495" y="1431377"/>
            <a:ext cx="5250288" cy="1680687"/>
          </a:xfrm>
          <a:prstGeom prst="rect">
            <a:avLst/>
          </a:prstGeom>
          <a:ln w="57150">
            <a:solidFill>
              <a:srgbClr val="7030A0"/>
            </a:solidFill>
          </a:ln>
        </p:spPr>
      </p:pic>
      <p:sp>
        <p:nvSpPr>
          <p:cNvPr id="2" name="TextBox 1">
            <a:extLst>
              <a:ext uri="{FF2B5EF4-FFF2-40B4-BE49-F238E27FC236}">
                <a16:creationId xmlns:a16="http://schemas.microsoft.com/office/drawing/2014/main" id="{DA2FCC9B-0120-4CD5-97B7-82E9D1B6DD26}"/>
              </a:ext>
            </a:extLst>
          </p:cNvPr>
          <p:cNvSpPr txBox="1"/>
          <p:nvPr/>
        </p:nvSpPr>
        <p:spPr>
          <a:xfrm>
            <a:off x="2236248" y="3908124"/>
            <a:ext cx="4671503" cy="1384995"/>
          </a:xfrm>
          <a:prstGeom prst="rect">
            <a:avLst/>
          </a:prstGeom>
          <a:noFill/>
        </p:spPr>
        <p:txBody>
          <a:bodyPr wrap="square" rtlCol="0">
            <a:spAutoFit/>
          </a:bodyPr>
          <a:lstStyle/>
          <a:p>
            <a:pPr algn="ctr"/>
            <a:r>
              <a:rPr lang="en-US" sz="2800" dirty="0">
                <a:solidFill>
                  <a:srgbClr val="EB3FC6"/>
                </a:solidFill>
                <a:latin typeface="Arial" panose="020B0604020202020204" pitchFamily="34" charset="0"/>
                <a:cs typeface="Arial" panose="020B0604020202020204" pitchFamily="34" charset="0"/>
              </a:rPr>
              <a:t>Packet 2</a:t>
            </a:r>
          </a:p>
          <a:p>
            <a:pPr algn="ctr"/>
            <a:r>
              <a:rPr lang="en-US" sz="2800" dirty="0">
                <a:solidFill>
                  <a:schemeClr val="accent1"/>
                </a:solidFill>
                <a:latin typeface="Arial" panose="020B0604020202020204" pitchFamily="34" charset="0"/>
                <a:cs typeface="Arial" panose="020B0604020202020204" pitchFamily="34" charset="0"/>
              </a:rPr>
              <a:t>Expressions and Balance</a:t>
            </a:r>
          </a:p>
          <a:p>
            <a:pPr algn="ctr"/>
            <a:r>
              <a:rPr lang="en-US" sz="2800" dirty="0">
                <a:solidFill>
                  <a:schemeClr val="accent3"/>
                </a:solidFill>
                <a:latin typeface="Arial" panose="020B0604020202020204" pitchFamily="34" charset="0"/>
                <a:cs typeface="Arial" panose="020B0604020202020204" pitchFamily="34" charset="0"/>
              </a:rPr>
              <a:t>Focus on Grade 7 content</a:t>
            </a:r>
          </a:p>
        </p:txBody>
      </p:sp>
    </p:spTree>
    <p:extLst>
      <p:ext uri="{BB962C8B-B14F-4D97-AF65-F5344CB8AC3E}">
        <p14:creationId xmlns:p14="http://schemas.microsoft.com/office/powerpoint/2010/main" val="1904821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46239"/>
          </a:xfrm>
        </p:spPr>
        <p:txBody>
          <a:bodyPr>
            <a:normAutofit/>
          </a:bodyPr>
          <a:lstStyle/>
          <a:p>
            <a:r>
              <a:rPr lang="en-US" sz="2800" dirty="0"/>
              <a:t>THE LAKE PROBLEM</a:t>
            </a:r>
          </a:p>
        </p:txBody>
      </p:sp>
      <p:sp>
        <p:nvSpPr>
          <p:cNvPr id="3" name="Rectangle 2"/>
          <p:cNvSpPr/>
          <p:nvPr/>
        </p:nvSpPr>
        <p:spPr>
          <a:xfrm>
            <a:off x="457201" y="1336517"/>
            <a:ext cx="5791200" cy="2308324"/>
          </a:xfrm>
          <a:prstGeom prst="rect">
            <a:avLst/>
          </a:prstGeom>
        </p:spPr>
        <p:txBody>
          <a:bodyPr wrap="square">
            <a:spAutoFit/>
          </a:bodyPr>
          <a:lstStyle/>
          <a:p>
            <a:pPr marL="342900" lvl="0" indent="-342900"/>
            <a:r>
              <a:rPr lang="en-US" sz="2400" dirty="0">
                <a:latin typeface="Verdana" panose="020B0604030504040204" pitchFamily="34" charset="0"/>
                <a:ea typeface="Verdana" panose="020B0604030504040204" pitchFamily="34" charset="0"/>
                <a:cs typeface="Verdana" panose="020B0604030504040204" pitchFamily="34" charset="0"/>
              </a:rPr>
              <a:t>Some adults and children need </a:t>
            </a:r>
          </a:p>
          <a:p>
            <a:pPr marL="342900" lvl="0" indent="-342900"/>
            <a:r>
              <a:rPr lang="en-US" sz="2400" dirty="0">
                <a:latin typeface="Verdana" panose="020B0604030504040204" pitchFamily="34" charset="0"/>
                <a:ea typeface="Verdana" panose="020B0604030504040204" pitchFamily="34" charset="0"/>
                <a:cs typeface="Verdana" panose="020B0604030504040204" pitchFamily="34" charset="0"/>
              </a:rPr>
              <a:t>to cross a lake on their hike.</a:t>
            </a:r>
          </a:p>
          <a:p>
            <a:pPr marL="342900" indent="-342900">
              <a:buFont typeface="Arial" panose="020B0604020202020204" pitchFamily="34" charset="0"/>
              <a:buChar char="•"/>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342900" lvl="0" indent="-342900"/>
            <a:r>
              <a:rPr lang="en-US" sz="2400" dirty="0">
                <a:latin typeface="Verdana" panose="020B0604030504040204" pitchFamily="34" charset="0"/>
                <a:ea typeface="Verdana" panose="020B0604030504040204" pitchFamily="34" charset="0"/>
                <a:cs typeface="Verdana" panose="020B0604030504040204" pitchFamily="34" charset="0"/>
              </a:rPr>
              <a:t>They have a small canoe that </a:t>
            </a:r>
          </a:p>
          <a:p>
            <a:pPr marL="342900" lvl="0" indent="-342900"/>
            <a:r>
              <a:rPr lang="en-US" sz="2400" dirty="0">
                <a:latin typeface="Verdana" panose="020B0604030504040204" pitchFamily="34" charset="0"/>
                <a:ea typeface="Verdana" panose="020B0604030504040204" pitchFamily="34" charset="0"/>
                <a:cs typeface="Verdana" panose="020B0604030504040204" pitchFamily="34" charset="0"/>
              </a:rPr>
              <a:t>can’t hold everyone.</a:t>
            </a:r>
          </a:p>
          <a:p>
            <a:r>
              <a:rPr lang="en-US" sz="2400" dirty="0">
                <a:latin typeface="Verdana" panose="020B0604030504040204" pitchFamily="34" charset="0"/>
                <a:ea typeface="Verdana" panose="020B0604030504040204" pitchFamily="34" charset="0"/>
                <a:cs typeface="Verdana" panose="020B0604030504040204" pitchFamily="34" charset="0"/>
              </a:rPr>
              <a:t> </a:t>
            </a:r>
            <a:endParaRPr lang="en-US" sz="2400" b="1" dirty="0">
              <a:latin typeface="Verdana" panose="020B0604030504040204" pitchFamily="34" charset="0"/>
              <a:ea typeface="Verdana" panose="020B0604030504040204" pitchFamily="34" charset="0"/>
              <a:cs typeface="Verdana" panose="020B0604030504040204" pitchFamily="34" charset="0"/>
            </a:endParaRPr>
          </a:p>
        </p:txBody>
      </p:sp>
      <p:pic>
        <p:nvPicPr>
          <p:cNvPr id="2053" name="Picture 5" descr="C:\Users\user\Desktop\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388273"/>
            <a:ext cx="2438400" cy="195713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ontent Placeholder 2"/>
          <p:cNvSpPr>
            <a:spLocks noGrp="1"/>
          </p:cNvSpPr>
          <p:nvPr>
            <p:ph idx="1"/>
          </p:nvPr>
        </p:nvSpPr>
        <p:spPr>
          <a:xfrm>
            <a:off x="457200" y="3572731"/>
            <a:ext cx="8229600" cy="2871185"/>
          </a:xfrm>
        </p:spPr>
        <p:txBody>
          <a:bodyPr>
            <a:noAutofit/>
          </a:bodyPr>
          <a:lstStyle/>
          <a:p>
            <a:pPr marL="457200" indent="-400050">
              <a:buNone/>
            </a:pPr>
            <a:r>
              <a:rPr lang="en-US" sz="2400" i="1" dirty="0">
                <a:solidFill>
                  <a:srgbClr val="0000FF"/>
                </a:solidFill>
                <a:cs typeface="Arial" panose="020B0604020202020204" pitchFamily="34" charset="0"/>
              </a:rPr>
              <a:t>How many one-way trips are needed to get</a:t>
            </a:r>
          </a:p>
          <a:p>
            <a:pPr marL="457200" indent="-400050">
              <a:buNone/>
            </a:pPr>
            <a:r>
              <a:rPr lang="en-US" sz="2400" i="1" dirty="0">
                <a:solidFill>
                  <a:srgbClr val="0000FF"/>
                </a:solidFill>
                <a:cs typeface="Arial" panose="020B0604020202020204" pitchFamily="34" charset="0"/>
              </a:rPr>
              <a:t>everyone across the lake?</a:t>
            </a:r>
          </a:p>
          <a:p>
            <a:pPr>
              <a:buNone/>
            </a:pPr>
            <a:endParaRPr lang="en-US" sz="2400" i="1" dirty="0">
              <a:solidFill>
                <a:srgbClr val="0000FF"/>
              </a:solidFill>
              <a:latin typeface="Verdana" panose="020B0604030504040204" pitchFamily="34" charset="0"/>
              <a:ea typeface="Verdana" panose="020B0604030504040204" pitchFamily="34" charset="0"/>
              <a:cs typeface="Verdana" panose="020B0604030504040204" pitchFamily="34" charset="0"/>
            </a:endParaRPr>
          </a:p>
          <a:p>
            <a:pPr>
              <a:buNone/>
            </a:pPr>
            <a:r>
              <a:rPr lang="en-US" sz="2400" i="1" dirty="0">
                <a:solidFill>
                  <a:srgbClr val="0000FF"/>
                </a:solidFill>
                <a:latin typeface="Verdana" panose="020B0604030504040204" pitchFamily="34" charset="0"/>
                <a:ea typeface="Verdana" panose="020B0604030504040204" pitchFamily="34" charset="0"/>
                <a:cs typeface="Verdana" panose="020B0604030504040204" pitchFamily="34" charset="0"/>
              </a:rPr>
              <a:t>What do we know?</a:t>
            </a:r>
          </a:p>
          <a:p>
            <a:endParaRPr lang="en-US" sz="2400" i="1" dirty="0">
              <a:solidFill>
                <a:srgbClr val="0000FF"/>
              </a:solidFill>
              <a:latin typeface="Verdana" panose="020B0604030504040204" pitchFamily="34" charset="0"/>
              <a:ea typeface="Verdana" panose="020B0604030504040204" pitchFamily="34" charset="0"/>
              <a:cs typeface="Verdana" panose="020B0604030504040204" pitchFamily="34" charset="0"/>
            </a:endParaRPr>
          </a:p>
          <a:p>
            <a:pPr>
              <a:buNone/>
            </a:pPr>
            <a:r>
              <a:rPr lang="en-US" sz="2400" i="1" dirty="0">
                <a:solidFill>
                  <a:srgbClr val="0000FF"/>
                </a:solidFill>
                <a:latin typeface="Verdana" panose="020B0604030504040204" pitchFamily="34" charset="0"/>
                <a:ea typeface="Verdana" panose="020B0604030504040204" pitchFamily="34" charset="0"/>
                <a:cs typeface="Verdana" panose="020B0604030504040204" pitchFamily="34" charset="0"/>
              </a:rPr>
              <a:t>What do you wonder?</a:t>
            </a:r>
          </a:p>
        </p:txBody>
      </p:sp>
    </p:spTree>
    <p:extLst>
      <p:ext uri="{BB962C8B-B14F-4D97-AF65-F5344CB8AC3E}">
        <p14:creationId xmlns:p14="http://schemas.microsoft.com/office/powerpoint/2010/main" val="238650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0265"/>
          </a:xfrm>
        </p:spPr>
        <p:txBody>
          <a:bodyPr>
            <a:normAutofit/>
          </a:bodyPr>
          <a:lstStyle/>
          <a:p>
            <a:r>
              <a:rPr lang="en-US" sz="2800" dirty="0"/>
              <a:t>SOME DETAILS</a:t>
            </a:r>
          </a:p>
        </p:txBody>
      </p:sp>
      <p:sp>
        <p:nvSpPr>
          <p:cNvPr id="3" name="Content Placeholder 2"/>
          <p:cNvSpPr>
            <a:spLocks noGrp="1"/>
          </p:cNvSpPr>
          <p:nvPr>
            <p:ph idx="1"/>
          </p:nvPr>
        </p:nvSpPr>
        <p:spPr>
          <a:xfrm>
            <a:off x="457200" y="4328631"/>
            <a:ext cx="8532010" cy="985241"/>
          </a:xfrm>
        </p:spPr>
        <p:txBody>
          <a:bodyPr>
            <a:normAutofit fontScale="92500"/>
          </a:bodyPr>
          <a:lstStyle/>
          <a:p>
            <a:pPr>
              <a:buFont typeface="Wingdings" charset="2"/>
              <a:buChar char="²"/>
            </a:pPr>
            <a:r>
              <a:rPr lang="en-US" sz="2200" b="1" dirty="0">
                <a:solidFill>
                  <a:schemeClr val="accent5">
                    <a:lumMod val="50000"/>
                  </a:schemeClr>
                </a:solidFill>
              </a:rPr>
              <a:t>Everyone can paddle the canoe.</a:t>
            </a:r>
          </a:p>
          <a:p>
            <a:pPr>
              <a:buFont typeface="Wingdings" charset="2"/>
              <a:buChar char="²"/>
            </a:pPr>
            <a:r>
              <a:rPr lang="en-US" sz="2200" b="1" dirty="0">
                <a:solidFill>
                  <a:srgbClr val="7030A0"/>
                </a:solidFill>
              </a:rPr>
              <a:t>The only way to get across the lake is to use the canoe.</a:t>
            </a:r>
            <a:endParaRPr lang="en-US" sz="2400" b="1" dirty="0"/>
          </a:p>
          <a:p>
            <a:pPr lvl="1"/>
            <a:endParaRPr lang="en-US" dirty="0"/>
          </a:p>
          <a:p>
            <a:pPr marL="82296" indent="0">
              <a:buNone/>
            </a:pPr>
            <a:endParaRPr lang="en-US" dirty="0"/>
          </a:p>
          <a:p>
            <a:endParaRPr lang="en-US" dirty="0"/>
          </a:p>
        </p:txBody>
      </p:sp>
      <p:grpSp>
        <p:nvGrpSpPr>
          <p:cNvPr id="27" name="Group 26"/>
          <p:cNvGrpSpPr/>
          <p:nvPr/>
        </p:nvGrpSpPr>
        <p:grpSpPr>
          <a:xfrm>
            <a:off x="4243470" y="1882728"/>
            <a:ext cx="620395" cy="410210"/>
            <a:chOff x="4821412" y="1692956"/>
            <a:chExt cx="620395" cy="410210"/>
          </a:xfrm>
        </p:grpSpPr>
        <p:sp>
          <p:nvSpPr>
            <p:cNvPr id="8" name="Text Box 57"/>
            <p:cNvSpPr txBox="1">
              <a:spLocks noChangeArrowheads="1"/>
            </p:cNvSpPr>
            <p:nvPr/>
          </p:nvSpPr>
          <p:spPr bwMode="auto">
            <a:xfrm>
              <a:off x="4959414" y="1692956"/>
              <a:ext cx="413385" cy="41021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dirty="0">
                  <a:solidFill>
                    <a:srgbClr val="006600"/>
                  </a:solidFill>
                  <a:effectLst/>
                  <a:latin typeface="Arial"/>
                  <a:ea typeface="Times New Roman"/>
                  <a:cs typeface="Times New Roman"/>
                </a:rPr>
                <a:t>C</a:t>
              </a:r>
              <a:endParaRPr lang="en-US" dirty="0">
                <a:solidFill>
                  <a:srgbClr val="006600"/>
                </a:solidFill>
                <a:effectLst/>
                <a:latin typeface="Calibri"/>
                <a:ea typeface="Times New Roman"/>
                <a:cs typeface="Times New Roman"/>
              </a:endParaRPr>
            </a:p>
          </p:txBody>
        </p:sp>
        <p:grpSp>
          <p:nvGrpSpPr>
            <p:cNvPr id="9" name="Group 8"/>
            <p:cNvGrpSpPr>
              <a:grpSpLocks/>
            </p:cNvGrpSpPr>
            <p:nvPr/>
          </p:nvGrpSpPr>
          <p:grpSpPr bwMode="auto">
            <a:xfrm>
              <a:off x="4821412" y="1848210"/>
              <a:ext cx="620395" cy="174625"/>
              <a:chOff x="7720" y="11748"/>
              <a:chExt cx="1268" cy="432"/>
            </a:xfrm>
          </p:grpSpPr>
          <p:cxnSp>
            <p:nvCxnSpPr>
              <p:cNvPr id="10" name="AutoShape 41"/>
              <p:cNvCxnSpPr>
                <a:cxnSpLocks noChangeShapeType="1"/>
              </p:cNvCxnSpPr>
              <p:nvPr/>
            </p:nvCxnSpPr>
            <p:spPr bwMode="auto">
              <a:xfrm>
                <a:off x="7720" y="11748"/>
                <a:ext cx="305" cy="432"/>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11" name="AutoShape 42"/>
              <p:cNvCxnSpPr>
                <a:cxnSpLocks noChangeShapeType="1"/>
              </p:cNvCxnSpPr>
              <p:nvPr/>
            </p:nvCxnSpPr>
            <p:spPr bwMode="auto">
              <a:xfrm flipH="1">
                <a:off x="8700" y="11748"/>
                <a:ext cx="288" cy="432"/>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12" name="AutoShape 43"/>
              <p:cNvCxnSpPr>
                <a:cxnSpLocks noChangeShapeType="1"/>
              </p:cNvCxnSpPr>
              <p:nvPr/>
            </p:nvCxnSpPr>
            <p:spPr bwMode="auto">
              <a:xfrm flipH="1">
                <a:off x="8025" y="12180"/>
                <a:ext cx="675" cy="0"/>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grpSp>
      </p:grpSp>
      <p:grpSp>
        <p:nvGrpSpPr>
          <p:cNvPr id="13" name="Group 12"/>
          <p:cNvGrpSpPr>
            <a:grpSpLocks/>
          </p:cNvGrpSpPr>
          <p:nvPr/>
        </p:nvGrpSpPr>
        <p:grpSpPr bwMode="auto">
          <a:xfrm>
            <a:off x="4267974" y="2637785"/>
            <a:ext cx="939165" cy="346075"/>
            <a:chOff x="8467" y="6765"/>
            <a:chExt cx="1479" cy="545"/>
          </a:xfrm>
        </p:grpSpPr>
        <p:sp>
          <p:nvSpPr>
            <p:cNvPr id="14" name="Text Box 56"/>
            <p:cNvSpPr txBox="1">
              <a:spLocks noChangeArrowheads="1"/>
            </p:cNvSpPr>
            <p:nvPr/>
          </p:nvSpPr>
          <p:spPr bwMode="auto">
            <a:xfrm>
              <a:off x="8527" y="6765"/>
              <a:ext cx="1419" cy="39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dirty="0">
                  <a:solidFill>
                    <a:srgbClr val="006600"/>
                  </a:solidFill>
                  <a:effectLst/>
                  <a:latin typeface="Arial"/>
                  <a:ea typeface="Times New Roman"/>
                  <a:cs typeface="Times New Roman"/>
                </a:rPr>
                <a:t>C C</a:t>
              </a:r>
              <a:endParaRPr lang="en-US" dirty="0">
                <a:solidFill>
                  <a:srgbClr val="006600"/>
                </a:solidFill>
                <a:effectLst/>
                <a:latin typeface="Calibri"/>
                <a:ea typeface="Times New Roman"/>
                <a:cs typeface="Times New Roman"/>
              </a:endParaRPr>
            </a:p>
          </p:txBody>
        </p:sp>
        <p:grpSp>
          <p:nvGrpSpPr>
            <p:cNvPr id="15" name="Group 14"/>
            <p:cNvGrpSpPr>
              <a:grpSpLocks/>
            </p:cNvGrpSpPr>
            <p:nvPr/>
          </p:nvGrpSpPr>
          <p:grpSpPr bwMode="auto">
            <a:xfrm>
              <a:off x="8467" y="7035"/>
              <a:ext cx="973" cy="275"/>
              <a:chOff x="7720" y="11748"/>
              <a:chExt cx="1268" cy="432"/>
            </a:xfrm>
          </p:grpSpPr>
          <p:cxnSp>
            <p:nvCxnSpPr>
              <p:cNvPr id="16" name="AutoShape 29"/>
              <p:cNvCxnSpPr>
                <a:cxnSpLocks noChangeShapeType="1"/>
              </p:cNvCxnSpPr>
              <p:nvPr/>
            </p:nvCxnSpPr>
            <p:spPr bwMode="auto">
              <a:xfrm>
                <a:off x="7720" y="11748"/>
                <a:ext cx="305" cy="432"/>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17" name="AutoShape 30"/>
              <p:cNvCxnSpPr>
                <a:cxnSpLocks noChangeShapeType="1"/>
              </p:cNvCxnSpPr>
              <p:nvPr/>
            </p:nvCxnSpPr>
            <p:spPr bwMode="auto">
              <a:xfrm flipH="1">
                <a:off x="8700" y="11748"/>
                <a:ext cx="288" cy="432"/>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18" name="AutoShape 31"/>
              <p:cNvCxnSpPr>
                <a:cxnSpLocks noChangeShapeType="1"/>
              </p:cNvCxnSpPr>
              <p:nvPr/>
            </p:nvCxnSpPr>
            <p:spPr bwMode="auto">
              <a:xfrm flipH="1">
                <a:off x="8025" y="12180"/>
                <a:ext cx="675" cy="0"/>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grpSp>
      </p:grpSp>
      <p:grpSp>
        <p:nvGrpSpPr>
          <p:cNvPr id="19" name="Group 18"/>
          <p:cNvGrpSpPr>
            <a:grpSpLocks/>
          </p:cNvGrpSpPr>
          <p:nvPr/>
        </p:nvGrpSpPr>
        <p:grpSpPr bwMode="auto">
          <a:xfrm>
            <a:off x="4296872" y="3291676"/>
            <a:ext cx="682625" cy="472440"/>
            <a:chOff x="8565" y="7762"/>
            <a:chExt cx="1075" cy="744"/>
          </a:xfrm>
        </p:grpSpPr>
        <p:sp>
          <p:nvSpPr>
            <p:cNvPr id="20" name="Text Box 55"/>
            <p:cNvSpPr txBox="1">
              <a:spLocks noChangeArrowheads="1"/>
            </p:cNvSpPr>
            <p:nvPr/>
          </p:nvSpPr>
          <p:spPr bwMode="auto">
            <a:xfrm>
              <a:off x="8816" y="7762"/>
              <a:ext cx="824" cy="74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dirty="0">
                  <a:solidFill>
                    <a:srgbClr val="FF0000"/>
                  </a:solidFill>
                  <a:effectLst/>
                  <a:latin typeface="Arial"/>
                  <a:ea typeface="Times New Roman"/>
                  <a:cs typeface="Times New Roman"/>
                </a:rPr>
                <a:t>A</a:t>
              </a:r>
              <a:endParaRPr lang="en-US" dirty="0">
                <a:solidFill>
                  <a:srgbClr val="FF0000"/>
                </a:solidFill>
                <a:effectLst/>
                <a:latin typeface="Calibri"/>
                <a:ea typeface="Times New Roman"/>
                <a:cs typeface="Times New Roman"/>
              </a:endParaRPr>
            </a:p>
          </p:txBody>
        </p:sp>
        <p:grpSp>
          <p:nvGrpSpPr>
            <p:cNvPr id="21" name="Group 20"/>
            <p:cNvGrpSpPr>
              <a:grpSpLocks/>
            </p:cNvGrpSpPr>
            <p:nvPr/>
          </p:nvGrpSpPr>
          <p:grpSpPr bwMode="auto">
            <a:xfrm>
              <a:off x="8565" y="8048"/>
              <a:ext cx="977" cy="275"/>
              <a:chOff x="7720" y="11748"/>
              <a:chExt cx="1268" cy="432"/>
            </a:xfrm>
          </p:grpSpPr>
          <p:cxnSp>
            <p:nvCxnSpPr>
              <p:cNvPr id="22" name="AutoShape 35"/>
              <p:cNvCxnSpPr>
                <a:cxnSpLocks noChangeShapeType="1"/>
              </p:cNvCxnSpPr>
              <p:nvPr/>
            </p:nvCxnSpPr>
            <p:spPr bwMode="auto">
              <a:xfrm>
                <a:off x="7720" y="11748"/>
                <a:ext cx="305" cy="432"/>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23" name="AutoShape 36"/>
              <p:cNvCxnSpPr>
                <a:cxnSpLocks noChangeShapeType="1"/>
              </p:cNvCxnSpPr>
              <p:nvPr/>
            </p:nvCxnSpPr>
            <p:spPr bwMode="auto">
              <a:xfrm flipH="1">
                <a:off x="8700" y="11748"/>
                <a:ext cx="288" cy="432"/>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24" name="AutoShape 37"/>
              <p:cNvCxnSpPr>
                <a:cxnSpLocks noChangeShapeType="1"/>
              </p:cNvCxnSpPr>
              <p:nvPr/>
            </p:nvCxnSpPr>
            <p:spPr bwMode="auto">
              <a:xfrm flipH="1">
                <a:off x="8025" y="12180"/>
                <a:ext cx="675" cy="0"/>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grpSp>
      </p:grpSp>
      <p:pic>
        <p:nvPicPr>
          <p:cNvPr id="25" name="Picture 3" descr="C:\Users\user\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958" y="1568384"/>
            <a:ext cx="2381250" cy="1914525"/>
          </a:xfrm>
          <a:prstGeom prst="rect">
            <a:avLst/>
          </a:prstGeom>
          <a:noFill/>
          <a:extLst>
            <a:ext uri="{909E8E84-426E-40dd-AFC4-6F175D3DCCD1}">
              <a14:hiddenFill xmlns:a14="http://schemas.microsoft.com/office/drawing/2010/main" xmlns="">
                <a:solidFill>
                  <a:srgbClr val="FFFFFF"/>
                </a:solidFill>
              </a14:hiddenFill>
            </a:ext>
          </a:extLst>
        </p:spPr>
      </p:pic>
      <p:sp>
        <p:nvSpPr>
          <p:cNvPr id="26" name="Content Placeholder 2"/>
          <p:cNvSpPr txBox="1">
            <a:spLocks/>
          </p:cNvSpPr>
          <p:nvPr/>
        </p:nvSpPr>
        <p:spPr>
          <a:xfrm>
            <a:off x="756484" y="1102513"/>
            <a:ext cx="4298643" cy="2788920"/>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2200" dirty="0">
                <a:latin typeface="Verdana" pitchFamily="34" charset="0"/>
                <a:ea typeface="Verdana" pitchFamily="34" charset="0"/>
                <a:cs typeface="Verdana" pitchFamily="34" charset="0"/>
              </a:rPr>
              <a:t>1 canoe can hold:</a:t>
            </a:r>
          </a:p>
          <a:p>
            <a:pPr marL="402336" lvl="1" indent="0">
              <a:buNone/>
            </a:pPr>
            <a:endParaRPr lang="en-US" sz="2200" dirty="0">
              <a:solidFill>
                <a:srgbClr val="00B050"/>
              </a:solidFill>
              <a:latin typeface="Verdana" pitchFamily="34" charset="0"/>
              <a:ea typeface="Verdana" pitchFamily="34" charset="0"/>
              <a:cs typeface="Verdana" pitchFamily="34" charset="0"/>
            </a:endParaRPr>
          </a:p>
          <a:p>
            <a:pPr marL="402336" lvl="1" indent="0">
              <a:buNone/>
            </a:pPr>
            <a:r>
              <a:rPr lang="en-US" sz="2200" dirty="0">
                <a:solidFill>
                  <a:srgbClr val="006600"/>
                </a:solidFill>
                <a:latin typeface="Verdana" pitchFamily="34" charset="0"/>
                <a:ea typeface="Verdana" pitchFamily="34" charset="0"/>
                <a:cs typeface="Verdana" pitchFamily="34" charset="0"/>
              </a:rPr>
              <a:t>1 child alone</a:t>
            </a:r>
          </a:p>
          <a:p>
            <a:pPr marL="402336" lvl="1" indent="0">
              <a:buFont typeface="Verdana"/>
              <a:buNone/>
            </a:pPr>
            <a:r>
              <a:rPr lang="en-US" sz="2200" dirty="0">
                <a:latin typeface="Verdana" pitchFamily="34" charset="0"/>
                <a:ea typeface="Verdana" pitchFamily="34" charset="0"/>
                <a:cs typeface="Verdana" pitchFamily="34" charset="0"/>
              </a:rPr>
              <a:t>         </a:t>
            </a:r>
            <a:r>
              <a:rPr lang="en-US" sz="2200" b="1" dirty="0">
                <a:latin typeface="Verdana" pitchFamily="34" charset="0"/>
                <a:ea typeface="Verdana" pitchFamily="34" charset="0"/>
                <a:cs typeface="Verdana" pitchFamily="34" charset="0"/>
              </a:rPr>
              <a:t>OR</a:t>
            </a:r>
          </a:p>
          <a:p>
            <a:pPr marL="402336" lvl="1" indent="0">
              <a:buNone/>
            </a:pPr>
            <a:r>
              <a:rPr lang="en-US" sz="2200" dirty="0">
                <a:solidFill>
                  <a:srgbClr val="006600"/>
                </a:solidFill>
                <a:latin typeface="Verdana" pitchFamily="34" charset="0"/>
                <a:ea typeface="Verdana" pitchFamily="34" charset="0"/>
                <a:cs typeface="Verdana" pitchFamily="34" charset="0"/>
              </a:rPr>
              <a:t>2 children together</a:t>
            </a:r>
          </a:p>
          <a:p>
            <a:pPr marL="402336" lvl="1" indent="0">
              <a:buFont typeface="Verdana"/>
              <a:buNone/>
            </a:pPr>
            <a:r>
              <a:rPr lang="en-US" sz="2200" dirty="0">
                <a:latin typeface="Verdana" pitchFamily="34" charset="0"/>
                <a:ea typeface="Verdana" pitchFamily="34" charset="0"/>
                <a:cs typeface="Verdana" pitchFamily="34" charset="0"/>
              </a:rPr>
              <a:t>         </a:t>
            </a:r>
            <a:r>
              <a:rPr lang="en-US" sz="2200" b="1" dirty="0">
                <a:latin typeface="Verdana" pitchFamily="34" charset="0"/>
                <a:ea typeface="Verdana" pitchFamily="34" charset="0"/>
                <a:cs typeface="Verdana" pitchFamily="34" charset="0"/>
              </a:rPr>
              <a:t>OR</a:t>
            </a:r>
          </a:p>
          <a:p>
            <a:pPr marL="402336" lvl="1" indent="0">
              <a:buNone/>
            </a:pPr>
            <a:r>
              <a:rPr lang="en-US" sz="2200" dirty="0">
                <a:solidFill>
                  <a:srgbClr val="FF0000"/>
                </a:solidFill>
                <a:latin typeface="Verdana" pitchFamily="34" charset="0"/>
                <a:ea typeface="Verdana" pitchFamily="34" charset="0"/>
                <a:cs typeface="Verdana" pitchFamily="34" charset="0"/>
              </a:rPr>
              <a:t>1 adult alone</a:t>
            </a:r>
          </a:p>
          <a:p>
            <a:pPr marL="402336" lvl="1" indent="0">
              <a:buNone/>
            </a:pPr>
            <a:endParaRPr lang="en-US" dirty="0"/>
          </a:p>
          <a:p>
            <a:pPr marL="82296" indent="0">
              <a:buFont typeface="Wingdings 2"/>
              <a:buNone/>
            </a:pPr>
            <a:endParaRPr lang="en-US" dirty="0"/>
          </a:p>
        </p:txBody>
      </p:sp>
    </p:spTree>
    <p:extLst>
      <p:ext uri="{BB962C8B-B14F-4D97-AF65-F5344CB8AC3E}">
        <p14:creationId xmlns:p14="http://schemas.microsoft.com/office/powerpoint/2010/main" val="322483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8252"/>
          </a:xfrm>
        </p:spPr>
        <p:txBody>
          <a:bodyPr>
            <a:normAutofit/>
          </a:bodyPr>
          <a:lstStyle/>
          <a:p>
            <a:r>
              <a:rPr lang="en-US" sz="2800" dirty="0"/>
              <a:t>ATTACKING THE PROBLEM</a:t>
            </a:r>
          </a:p>
        </p:txBody>
      </p:sp>
      <p:sp>
        <p:nvSpPr>
          <p:cNvPr id="3" name="Content Placeholder 2"/>
          <p:cNvSpPr>
            <a:spLocks noGrp="1"/>
          </p:cNvSpPr>
          <p:nvPr>
            <p:ph idx="1"/>
          </p:nvPr>
        </p:nvSpPr>
        <p:spPr>
          <a:xfrm>
            <a:off x="457200" y="1384460"/>
            <a:ext cx="5084506" cy="877072"/>
          </a:xfrm>
        </p:spPr>
        <p:txBody>
          <a:bodyPr>
            <a:noAutofit/>
          </a:bodyPr>
          <a:lstStyle/>
          <a:p>
            <a:pPr marL="457200" indent="-400050">
              <a:buNone/>
            </a:pPr>
            <a:r>
              <a:rPr lang="en-US" sz="2200" i="1" dirty="0">
                <a:solidFill>
                  <a:srgbClr val="0000FF"/>
                </a:solidFill>
                <a:latin typeface="Verdana" panose="020B0604030504040204" pitchFamily="34" charset="0"/>
                <a:ea typeface="Verdana" panose="020B0604030504040204" pitchFamily="34" charset="0"/>
                <a:cs typeface="Verdana" panose="020B0604030504040204" pitchFamily="34" charset="0"/>
              </a:rPr>
              <a:t>What strategies could we use</a:t>
            </a:r>
          </a:p>
          <a:p>
            <a:pPr marL="457200" indent="-400050">
              <a:buNone/>
            </a:pPr>
            <a:r>
              <a:rPr lang="en-US" sz="2200" i="1" dirty="0">
                <a:solidFill>
                  <a:srgbClr val="0000FF"/>
                </a:solidFill>
                <a:latin typeface="Verdana" panose="020B0604030504040204" pitchFamily="34" charset="0"/>
                <a:ea typeface="Verdana" panose="020B0604030504040204" pitchFamily="34" charset="0"/>
                <a:cs typeface="Verdana" panose="020B0604030504040204" pitchFamily="34" charset="0"/>
              </a:rPr>
              <a:t>while solving this problem?</a:t>
            </a:r>
          </a:p>
        </p:txBody>
      </p:sp>
      <p:pic>
        <p:nvPicPr>
          <p:cNvPr id="8" name="Picture 3" descr="C:\Users\user\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4967" y="1125680"/>
            <a:ext cx="2381250" cy="191452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ontent Placeholder 2"/>
          <p:cNvSpPr txBox="1">
            <a:spLocks/>
          </p:cNvSpPr>
          <p:nvPr/>
        </p:nvSpPr>
        <p:spPr>
          <a:xfrm>
            <a:off x="457200" y="3186672"/>
            <a:ext cx="7980107" cy="1273210"/>
          </a:xfrm>
          <a:prstGeom prst="rect">
            <a:avLst/>
          </a:prstGeom>
        </p:spPr>
        <p:txBody>
          <a:bodyPr vert="horz" lIns="91440" tIns="45720" rIns="91440" bIns="45720" rtlCol="0">
            <a:noAutofit/>
          </a:bodyPr>
          <a:lstStyle/>
          <a:p>
            <a:r>
              <a:rPr lang="en-US" sz="2200" dirty="0">
                <a:latin typeface="Verdana" pitchFamily="34" charset="0"/>
                <a:ea typeface="Verdana" pitchFamily="34" charset="0"/>
                <a:cs typeface="Verdana" pitchFamily="34" charset="0"/>
              </a:rPr>
              <a:t>A last bit of important information:</a:t>
            </a:r>
          </a:p>
          <a:p>
            <a:r>
              <a:rPr lang="en-US" sz="2200" dirty="0">
                <a:latin typeface="Verdana" pitchFamily="34" charset="0"/>
                <a:ea typeface="Verdana" pitchFamily="34" charset="0"/>
                <a:cs typeface="Verdana" pitchFamily="34" charset="0"/>
              </a:rPr>
              <a:t>There are </a:t>
            </a:r>
            <a:r>
              <a:rPr lang="en-US" sz="2200" dirty="0">
                <a:solidFill>
                  <a:srgbClr val="FF0000"/>
                </a:solidFill>
                <a:latin typeface="Verdana" pitchFamily="34" charset="0"/>
                <a:ea typeface="Verdana" pitchFamily="34" charset="0"/>
                <a:cs typeface="Verdana" pitchFamily="34" charset="0"/>
              </a:rPr>
              <a:t>6 adults </a:t>
            </a:r>
            <a:r>
              <a:rPr lang="en-US" sz="2200" dirty="0">
                <a:latin typeface="Verdana" pitchFamily="34" charset="0"/>
                <a:ea typeface="Verdana" pitchFamily="34" charset="0"/>
                <a:cs typeface="Verdana" pitchFamily="34" charset="0"/>
              </a:rPr>
              <a:t>and </a:t>
            </a:r>
            <a:r>
              <a:rPr lang="en-US" sz="2200" dirty="0">
                <a:solidFill>
                  <a:srgbClr val="006600"/>
                </a:solidFill>
                <a:latin typeface="Verdana" pitchFamily="34" charset="0"/>
                <a:ea typeface="Verdana" pitchFamily="34" charset="0"/>
                <a:cs typeface="Verdana" pitchFamily="34" charset="0"/>
              </a:rPr>
              <a:t>2 children </a:t>
            </a:r>
            <a:r>
              <a:rPr lang="en-US" sz="2200" dirty="0">
                <a:latin typeface="Verdana" pitchFamily="34" charset="0"/>
                <a:ea typeface="Verdana" pitchFamily="34" charset="0"/>
                <a:cs typeface="Verdana" pitchFamily="34" charset="0"/>
              </a:rPr>
              <a:t>that need to get across the lake.</a:t>
            </a:r>
          </a:p>
        </p:txBody>
      </p:sp>
      <p:sp>
        <p:nvSpPr>
          <p:cNvPr id="10" name="Content Placeholder 2"/>
          <p:cNvSpPr txBox="1">
            <a:spLocks/>
          </p:cNvSpPr>
          <p:nvPr/>
        </p:nvSpPr>
        <p:spPr>
          <a:xfrm>
            <a:off x="457200" y="4487710"/>
            <a:ext cx="7656399" cy="596246"/>
          </a:xfrm>
          <a:prstGeom prst="rect">
            <a:avLst/>
          </a:prstGeom>
        </p:spPr>
        <p:txBody>
          <a:bodyPr vert="horz" lIns="91440" tIns="45720" rIns="91440" bIns="45720" rtlCol="0">
            <a:noAutofit/>
          </a:bodyPr>
          <a:lstStyle/>
          <a:p>
            <a:pPr marL="457200" marR="0" lvl="0" indent="-400050" algn="l" defTabSz="457200" rtl="0" eaLnBrk="1" fontAlgn="auto" latinLnBrk="0" hangingPunct="1">
              <a:lnSpc>
                <a:spcPct val="100000"/>
              </a:lnSpc>
              <a:spcBef>
                <a:spcPct val="20000"/>
              </a:spcBef>
              <a:spcAft>
                <a:spcPts val="0"/>
              </a:spcAft>
              <a:buClrTx/>
              <a:buSzTx/>
              <a:buFont typeface="Arial"/>
              <a:buNone/>
              <a:tabLst/>
              <a:defRPr/>
            </a:pPr>
            <a:r>
              <a:rPr kumimoji="0" lang="en-US" sz="2200" b="0" u="none" strike="noStrike" kern="1200" cap="none" spc="0" normalizeH="0" baseline="0" noProof="0" dirty="0">
                <a:ln>
                  <a:noFill/>
                </a:ln>
                <a:solidFill>
                  <a:srgbClr val="0000FF"/>
                </a:solidFill>
                <a:effectLst/>
                <a:uLnTx/>
                <a:uFillTx/>
                <a:latin typeface="Verdana" panose="020B0604030504040204" pitchFamily="34" charset="0"/>
                <a:ea typeface="Verdana" panose="020B0604030504040204" pitchFamily="34" charset="0"/>
                <a:cs typeface="Verdana" panose="020B0604030504040204" pitchFamily="34" charset="0"/>
              </a:rPr>
              <a:t>Now you can start to solve the problem.  </a:t>
            </a:r>
          </a:p>
          <a:p>
            <a:pPr marL="457200" marR="0" lvl="0" indent="-400050" algn="l" defTabSz="457200" rtl="0" eaLnBrk="1" fontAlgn="auto" latinLnBrk="0" hangingPunct="1">
              <a:lnSpc>
                <a:spcPct val="100000"/>
              </a:lnSpc>
              <a:spcBef>
                <a:spcPct val="20000"/>
              </a:spcBef>
              <a:spcAft>
                <a:spcPts val="0"/>
              </a:spcAft>
              <a:buClrTx/>
              <a:buSzTx/>
              <a:buFont typeface="Arial"/>
              <a:buNone/>
              <a:tabLst/>
              <a:defRPr/>
            </a:pPr>
            <a:endParaRPr kumimoji="0" lang="en-US" sz="2200" b="0" u="none" strike="noStrike" kern="1200" cap="none" spc="0" normalizeH="0" baseline="0" noProof="0" dirty="0">
              <a:ln>
                <a:noFill/>
              </a:ln>
              <a:solidFill>
                <a:srgbClr val="0000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 name="Content Placeholder 2"/>
          <p:cNvSpPr txBox="1">
            <a:spLocks/>
          </p:cNvSpPr>
          <p:nvPr/>
        </p:nvSpPr>
        <p:spPr>
          <a:xfrm>
            <a:off x="1413359" y="5198415"/>
            <a:ext cx="6317283" cy="887805"/>
          </a:xfrm>
          <a:prstGeom prst="rect">
            <a:avLst/>
          </a:prstGeom>
        </p:spPr>
        <p:txBody>
          <a:bodyPr vert="horz" lIns="91440" tIns="45720" rIns="91440" bIns="45720" rtlCol="0">
            <a:noAutofit/>
          </a:bodyPr>
          <a:lstStyle/>
          <a:p>
            <a:pPr marL="457200" marR="0" lvl="0" indent="-400050" algn="ctr" defTabSz="457200" rtl="0" eaLnBrk="1" fontAlgn="auto" latinLnBrk="0" hangingPunct="1">
              <a:lnSpc>
                <a:spcPct val="100000"/>
              </a:lnSpc>
              <a:spcBef>
                <a:spcPct val="20000"/>
              </a:spcBef>
              <a:spcAft>
                <a:spcPts val="0"/>
              </a:spcAft>
              <a:buClrTx/>
              <a:buSzTx/>
              <a:buFont typeface="Arial"/>
              <a:buNone/>
              <a:tabLst/>
              <a:defRPr/>
            </a:pPr>
            <a:r>
              <a:rPr kumimoji="0" lang="en-US" sz="2200" b="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Verdana" panose="020B0604030504040204" pitchFamily="34" charset="0"/>
              </a:rPr>
              <a:t>Reminder: We are looking for the </a:t>
            </a:r>
          </a:p>
          <a:p>
            <a:pPr marL="457200" marR="0" lvl="0" indent="-400050" algn="ctr" defTabSz="457200" rtl="0" eaLnBrk="1" fontAlgn="auto" latinLnBrk="0" hangingPunct="1">
              <a:lnSpc>
                <a:spcPct val="100000"/>
              </a:lnSpc>
              <a:spcBef>
                <a:spcPct val="20000"/>
              </a:spcBef>
              <a:spcAft>
                <a:spcPts val="0"/>
              </a:spcAft>
              <a:buClrTx/>
              <a:buSzTx/>
              <a:buFont typeface="Arial"/>
              <a:buNone/>
              <a:tabLst/>
              <a:defRPr/>
            </a:pPr>
            <a:r>
              <a:rPr kumimoji="0" lang="en-US" sz="2200" b="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Verdana" panose="020B0604030504040204" pitchFamily="34" charset="0"/>
              </a:rPr>
              <a:t>least number of trips to accomplish this.</a:t>
            </a:r>
          </a:p>
        </p:txBody>
      </p:sp>
    </p:spTree>
    <p:extLst>
      <p:ext uri="{BB962C8B-B14F-4D97-AF65-F5344CB8AC3E}">
        <p14:creationId xmlns:p14="http://schemas.microsoft.com/office/powerpoint/2010/main" val="315283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5111"/>
          </a:xfrm>
        </p:spPr>
        <p:txBody>
          <a:bodyPr>
            <a:noAutofit/>
          </a:bodyPr>
          <a:lstStyle/>
          <a:p>
            <a:r>
              <a:rPr lang="en-US" sz="2800" dirty="0"/>
              <a:t>INTRODUCTION TO CUPS AND COUNTERS</a:t>
            </a:r>
          </a:p>
        </p:txBody>
      </p:sp>
      <p:sp>
        <p:nvSpPr>
          <p:cNvPr id="10" name="TextBox 9"/>
          <p:cNvSpPr txBox="1"/>
          <p:nvPr/>
        </p:nvSpPr>
        <p:spPr>
          <a:xfrm>
            <a:off x="912849" y="2105933"/>
            <a:ext cx="3333750" cy="646331"/>
          </a:xfrm>
          <a:prstGeom prst="rect">
            <a:avLst/>
          </a:prstGeom>
          <a:noFill/>
        </p:spPr>
        <p:txBody>
          <a:bodyPr wrap="square" rtlCol="0">
            <a:spAutoFit/>
          </a:bodyPr>
          <a:lstStyle/>
          <a:p>
            <a:r>
              <a:rPr lang="en-US" dirty="0">
                <a:solidFill>
                  <a:srgbClr val="006600"/>
                </a:solidFill>
                <a:latin typeface="Verdana" pitchFamily="34" charset="0"/>
                <a:ea typeface="Verdana" pitchFamily="34" charset="0"/>
                <a:cs typeface="Verdana" pitchFamily="34" charset="0"/>
              </a:rPr>
              <a:t>COUNTERS  may be used </a:t>
            </a:r>
          </a:p>
          <a:p>
            <a:r>
              <a:rPr lang="en-US" dirty="0">
                <a:solidFill>
                  <a:srgbClr val="006600"/>
                </a:solidFill>
                <a:latin typeface="Verdana" pitchFamily="34" charset="0"/>
                <a:ea typeface="Verdana" pitchFamily="34" charset="0"/>
                <a:cs typeface="Verdana" pitchFamily="34" charset="0"/>
              </a:rPr>
              <a:t>to represent integers.</a:t>
            </a:r>
          </a:p>
        </p:txBody>
      </p:sp>
      <p:sp>
        <p:nvSpPr>
          <p:cNvPr id="13" name="TextBox 12"/>
          <p:cNvSpPr txBox="1"/>
          <p:nvPr/>
        </p:nvSpPr>
        <p:spPr>
          <a:xfrm>
            <a:off x="466725" y="1295340"/>
            <a:ext cx="7259743" cy="400110"/>
          </a:xfrm>
          <a:prstGeom prst="rect">
            <a:avLst/>
          </a:prstGeom>
          <a:noFill/>
        </p:spPr>
        <p:txBody>
          <a:bodyPr wrap="square" rtlCol="0">
            <a:spAutoFit/>
          </a:bodyPr>
          <a:lstStyle/>
          <a:p>
            <a:r>
              <a:rPr lang="en-US" sz="2000" dirty="0">
                <a:solidFill>
                  <a:srgbClr val="0066FF"/>
                </a:solidFill>
                <a:latin typeface="Verdana" pitchFamily="34" charset="0"/>
                <a:ea typeface="Verdana" pitchFamily="34" charset="0"/>
                <a:cs typeface="Verdana" pitchFamily="34" charset="0"/>
              </a:rPr>
              <a:t>Record the meaning of cups and counters. </a:t>
            </a:r>
          </a:p>
        </p:txBody>
      </p:sp>
      <p:grpSp>
        <p:nvGrpSpPr>
          <p:cNvPr id="5" name="Group 4"/>
          <p:cNvGrpSpPr/>
          <p:nvPr/>
        </p:nvGrpSpPr>
        <p:grpSpPr>
          <a:xfrm>
            <a:off x="1395257" y="3301905"/>
            <a:ext cx="514290" cy="514290"/>
            <a:chOff x="1395257" y="3301905"/>
            <a:chExt cx="514290" cy="514290"/>
          </a:xfrm>
        </p:grpSpPr>
        <p:sp>
          <p:nvSpPr>
            <p:cNvPr id="7" name="Plus 6"/>
            <p:cNvSpPr/>
            <p:nvPr/>
          </p:nvSpPr>
          <p:spPr>
            <a:xfrm>
              <a:off x="1417865" y="3334141"/>
              <a:ext cx="469075" cy="449819"/>
            </a:xfrm>
            <a:prstGeom prst="mathPlus">
              <a:avLst>
                <a:gd name="adj1" fmla="val 18432"/>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n>
                  <a:solidFill>
                    <a:schemeClr val="tx1"/>
                  </a:solidFill>
                </a:ln>
              </a:endParaRPr>
            </a:p>
          </p:txBody>
        </p:sp>
        <p:sp>
          <p:nvSpPr>
            <p:cNvPr id="12" name="Rounded Rectangle 11"/>
            <p:cNvSpPr/>
            <p:nvPr/>
          </p:nvSpPr>
          <p:spPr>
            <a:xfrm>
              <a:off x="1395257" y="3301905"/>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3420145" y="3301905"/>
            <a:ext cx="514290" cy="514290"/>
            <a:chOff x="7531694" y="1860158"/>
            <a:chExt cx="514290" cy="514290"/>
          </a:xfrm>
        </p:grpSpPr>
        <p:sp>
          <p:nvSpPr>
            <p:cNvPr id="26" name="Minus 25"/>
            <p:cNvSpPr/>
            <p:nvPr/>
          </p:nvSpPr>
          <p:spPr>
            <a:xfrm>
              <a:off x="7546547" y="1874115"/>
              <a:ext cx="484585" cy="484585"/>
            </a:xfrm>
            <a:prstGeom prst="mathMinus">
              <a:avLst>
                <a:gd name="adj1" fmla="val 15658"/>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Rounded Rectangle 47"/>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6662314" y="3130455"/>
            <a:ext cx="520996" cy="661720"/>
            <a:chOff x="6662314" y="3130455"/>
            <a:chExt cx="520996" cy="661720"/>
          </a:xfrm>
        </p:grpSpPr>
        <p:sp>
          <p:nvSpPr>
            <p:cNvPr id="28" name="TextBox 27"/>
            <p:cNvSpPr txBox="1"/>
            <p:nvPr/>
          </p:nvSpPr>
          <p:spPr>
            <a:xfrm>
              <a:off x="6676591" y="3130455"/>
              <a:ext cx="492443" cy="661720"/>
            </a:xfrm>
            <a:prstGeom prst="rect">
              <a:avLst/>
            </a:prstGeom>
            <a:noFill/>
          </p:spPr>
          <p:txBody>
            <a:bodyPr wrap="none" bIns="0" rtlCol="0">
              <a:spAutoFit/>
            </a:bodyPr>
            <a:lstStyle/>
            <a:p>
              <a:r>
                <a:rPr lang="en-US" sz="4000" b="1" dirty="0"/>
                <a:t>V</a:t>
              </a:r>
            </a:p>
          </p:txBody>
        </p:sp>
        <p:sp>
          <p:nvSpPr>
            <p:cNvPr id="30" name="Rounded Rectangle 29"/>
            <p:cNvSpPr/>
            <p:nvPr/>
          </p:nvSpPr>
          <p:spPr>
            <a:xfrm>
              <a:off x="6662314" y="3263144"/>
              <a:ext cx="520996" cy="505740"/>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785849" y="4172615"/>
            <a:ext cx="1733107" cy="923330"/>
            <a:chOff x="1339702" y="3572540"/>
            <a:chExt cx="1733107" cy="923330"/>
          </a:xfrm>
        </p:grpSpPr>
        <p:sp>
          <p:nvSpPr>
            <p:cNvPr id="3" name="TextBox 2"/>
            <p:cNvSpPr txBox="1"/>
            <p:nvPr/>
          </p:nvSpPr>
          <p:spPr>
            <a:xfrm>
              <a:off x="1339702" y="3572540"/>
              <a:ext cx="1733107" cy="923330"/>
            </a:xfrm>
            <a:prstGeom prst="rect">
              <a:avLst/>
            </a:prstGeom>
            <a:noFill/>
          </p:spPr>
          <p:txBody>
            <a:bodyPr wrap="square" rtlCol="0">
              <a:spAutoFit/>
            </a:bodyPr>
            <a:lstStyle/>
            <a:p>
              <a:r>
                <a:rPr lang="en-US" dirty="0">
                  <a:solidFill>
                    <a:srgbClr val="FF0000"/>
                  </a:solidFill>
                </a:rPr>
                <a:t>Value :  </a:t>
              </a:r>
              <a:r>
                <a:rPr lang="en-US" dirty="0"/>
                <a:t>+1</a:t>
              </a:r>
            </a:p>
            <a:p>
              <a:endParaRPr lang="en-US" dirty="0">
                <a:solidFill>
                  <a:srgbClr val="FF0000"/>
                </a:solidFill>
              </a:endParaRPr>
            </a:p>
            <a:p>
              <a:r>
                <a:rPr lang="en-US" dirty="0">
                  <a:solidFill>
                    <a:srgbClr val="FF0000"/>
                  </a:solidFill>
                </a:rPr>
                <a:t>Record as :</a:t>
              </a:r>
            </a:p>
          </p:txBody>
        </p:sp>
        <p:sp>
          <p:nvSpPr>
            <p:cNvPr id="4" name="TextBox 3"/>
            <p:cNvSpPr txBox="1"/>
            <p:nvPr/>
          </p:nvSpPr>
          <p:spPr>
            <a:xfrm>
              <a:off x="2441943" y="4095760"/>
              <a:ext cx="499731" cy="400110"/>
            </a:xfrm>
            <a:prstGeom prst="rect">
              <a:avLst/>
            </a:prstGeom>
            <a:noFill/>
          </p:spPr>
          <p:txBody>
            <a:bodyPr wrap="square" rtlCol="0">
              <a:spAutoFit/>
            </a:bodyPr>
            <a:lstStyle/>
            <a:p>
              <a:pPr algn="ctr"/>
              <a:r>
                <a:rPr lang="en-US" sz="2000" b="1" dirty="0">
                  <a:latin typeface="Verdana" panose="020B0604030504040204" pitchFamily="34" charset="0"/>
                  <a:ea typeface="Verdana" panose="020B0604030504040204" pitchFamily="34" charset="0"/>
                  <a:cs typeface="Verdana" panose="020B0604030504040204" pitchFamily="34" charset="0"/>
                </a:rPr>
                <a:t>+</a:t>
              </a:r>
            </a:p>
          </p:txBody>
        </p:sp>
      </p:grpSp>
      <p:grpSp>
        <p:nvGrpSpPr>
          <p:cNvPr id="24" name="Group 23"/>
          <p:cNvGrpSpPr/>
          <p:nvPr/>
        </p:nvGrpSpPr>
        <p:grpSpPr>
          <a:xfrm>
            <a:off x="2810737" y="4131786"/>
            <a:ext cx="1733107" cy="944737"/>
            <a:chOff x="3665400" y="3572540"/>
            <a:chExt cx="1733107" cy="944737"/>
          </a:xfrm>
        </p:grpSpPr>
        <p:sp>
          <p:nvSpPr>
            <p:cNvPr id="22" name="TextBox 21"/>
            <p:cNvSpPr txBox="1"/>
            <p:nvPr/>
          </p:nvSpPr>
          <p:spPr>
            <a:xfrm>
              <a:off x="3665400" y="3572540"/>
              <a:ext cx="1733107" cy="923330"/>
            </a:xfrm>
            <a:prstGeom prst="rect">
              <a:avLst/>
            </a:prstGeom>
            <a:noFill/>
          </p:spPr>
          <p:txBody>
            <a:bodyPr wrap="square" rtlCol="0">
              <a:spAutoFit/>
            </a:bodyPr>
            <a:lstStyle/>
            <a:p>
              <a:r>
                <a:rPr lang="en-US" dirty="0">
                  <a:solidFill>
                    <a:srgbClr val="FF0000"/>
                  </a:solidFill>
                </a:rPr>
                <a:t>Value :  </a:t>
              </a:r>
              <a:r>
                <a:rPr lang="en-US" dirty="0"/>
                <a:t>-1</a:t>
              </a:r>
            </a:p>
            <a:p>
              <a:endParaRPr lang="en-US" dirty="0">
                <a:solidFill>
                  <a:srgbClr val="FF0000"/>
                </a:solidFill>
              </a:endParaRPr>
            </a:p>
            <a:p>
              <a:r>
                <a:rPr lang="en-US" dirty="0">
                  <a:solidFill>
                    <a:srgbClr val="FF0000"/>
                  </a:solidFill>
                </a:rPr>
                <a:t>Record as:</a:t>
              </a:r>
            </a:p>
          </p:txBody>
        </p:sp>
        <p:sp>
          <p:nvSpPr>
            <p:cNvPr id="25" name="TextBox 24"/>
            <p:cNvSpPr txBox="1"/>
            <p:nvPr/>
          </p:nvSpPr>
          <p:spPr>
            <a:xfrm>
              <a:off x="4695576" y="4117167"/>
              <a:ext cx="499731" cy="400110"/>
            </a:xfrm>
            <a:prstGeom prst="rect">
              <a:avLst/>
            </a:prstGeom>
            <a:noFill/>
          </p:spPr>
          <p:txBody>
            <a:bodyPr wrap="square" rtlCol="0">
              <a:spAutoFit/>
            </a:bodyPr>
            <a:lstStyle/>
            <a:p>
              <a:pPr algn="ctr"/>
              <a:r>
                <a:rPr lang="en-US" sz="2000" b="1" dirty="0">
                  <a:latin typeface="Verdana" panose="020B0604030504040204" pitchFamily="34" charset="0"/>
                  <a:ea typeface="Verdana" panose="020B0604030504040204" pitchFamily="34" charset="0"/>
                  <a:cs typeface="Verdana" panose="020B0604030504040204" pitchFamily="34" charset="0"/>
                </a:rPr>
                <a:t>–</a:t>
              </a:r>
            </a:p>
          </p:txBody>
        </p:sp>
      </p:grpSp>
      <p:grpSp>
        <p:nvGrpSpPr>
          <p:cNvPr id="33" name="Group 32"/>
          <p:cNvGrpSpPr/>
          <p:nvPr/>
        </p:nvGrpSpPr>
        <p:grpSpPr>
          <a:xfrm>
            <a:off x="5547899" y="4172615"/>
            <a:ext cx="2800162" cy="923330"/>
            <a:chOff x="5812210" y="3572540"/>
            <a:chExt cx="2800162" cy="923330"/>
          </a:xfrm>
        </p:grpSpPr>
        <p:sp>
          <p:nvSpPr>
            <p:cNvPr id="23" name="TextBox 22"/>
            <p:cNvSpPr txBox="1"/>
            <p:nvPr/>
          </p:nvSpPr>
          <p:spPr>
            <a:xfrm>
              <a:off x="5812210" y="3572540"/>
              <a:ext cx="2800162" cy="923330"/>
            </a:xfrm>
            <a:prstGeom prst="rect">
              <a:avLst/>
            </a:prstGeom>
            <a:noFill/>
          </p:spPr>
          <p:txBody>
            <a:bodyPr wrap="square" rtlCol="0">
              <a:spAutoFit/>
            </a:bodyPr>
            <a:lstStyle/>
            <a:p>
              <a:r>
                <a:rPr lang="en-US" dirty="0">
                  <a:solidFill>
                    <a:srgbClr val="FF0000"/>
                  </a:solidFill>
                </a:rPr>
                <a:t>       Value :  </a:t>
              </a:r>
              <a:r>
                <a:rPr lang="en-US" dirty="0"/>
                <a:t>unknown (</a:t>
              </a:r>
              <a:r>
                <a:rPr lang="en-US" i="1" dirty="0"/>
                <a:t>x</a:t>
              </a:r>
              <a:r>
                <a:rPr lang="en-US" dirty="0"/>
                <a:t>)</a:t>
              </a:r>
            </a:p>
            <a:p>
              <a:endParaRPr lang="en-US" dirty="0">
                <a:solidFill>
                  <a:srgbClr val="FF0000"/>
                </a:solidFill>
              </a:endParaRPr>
            </a:p>
            <a:p>
              <a:r>
                <a:rPr lang="en-US" dirty="0">
                  <a:solidFill>
                    <a:srgbClr val="FF0000"/>
                  </a:solidFill>
                </a:rPr>
                <a:t>       Record as:      </a:t>
              </a:r>
            </a:p>
          </p:txBody>
        </p:sp>
        <p:sp>
          <p:nvSpPr>
            <p:cNvPr id="32" name="TextBox 31"/>
            <p:cNvSpPr txBox="1"/>
            <p:nvPr/>
          </p:nvSpPr>
          <p:spPr>
            <a:xfrm>
              <a:off x="7488356" y="4076338"/>
              <a:ext cx="499731" cy="400110"/>
            </a:xfrm>
            <a:prstGeom prst="rect">
              <a:avLst/>
            </a:prstGeom>
            <a:noFill/>
          </p:spPr>
          <p:txBody>
            <a:bodyPr wrap="square" rtlCol="0">
              <a:sp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V</a:t>
              </a:r>
            </a:p>
          </p:txBody>
        </p:sp>
      </p:grpSp>
      <p:sp>
        <p:nvSpPr>
          <p:cNvPr id="20" name="TextBox 19"/>
          <p:cNvSpPr txBox="1"/>
          <p:nvPr/>
        </p:nvSpPr>
        <p:spPr>
          <a:xfrm>
            <a:off x="5511067" y="2105933"/>
            <a:ext cx="2873826" cy="646331"/>
          </a:xfrm>
          <a:prstGeom prst="rect">
            <a:avLst/>
          </a:prstGeom>
          <a:noFill/>
        </p:spPr>
        <p:txBody>
          <a:bodyPr wrap="square" rtlCol="0">
            <a:spAutoFit/>
          </a:bodyPr>
          <a:lstStyle/>
          <a:p>
            <a:r>
              <a:rPr lang="en-US" dirty="0">
                <a:solidFill>
                  <a:srgbClr val="006600"/>
                </a:solidFill>
                <a:latin typeface="Verdana" pitchFamily="34" charset="0"/>
                <a:ea typeface="Verdana" pitchFamily="34" charset="0"/>
                <a:cs typeface="Verdana" pitchFamily="34" charset="0"/>
              </a:rPr>
              <a:t>CUPS  may be used to </a:t>
            </a:r>
          </a:p>
          <a:p>
            <a:r>
              <a:rPr lang="en-US" dirty="0">
                <a:solidFill>
                  <a:srgbClr val="006600"/>
                </a:solidFill>
                <a:latin typeface="Verdana" pitchFamily="34" charset="0"/>
                <a:ea typeface="Verdana" pitchFamily="34" charset="0"/>
                <a:cs typeface="Verdana" pitchFamily="34" charset="0"/>
              </a:rPr>
              <a:t>represent unknowns.</a:t>
            </a:r>
          </a:p>
        </p:txBody>
      </p:sp>
    </p:spTree>
    <p:extLst>
      <p:ext uri="{BB962C8B-B14F-4D97-AF65-F5344CB8AC3E}">
        <p14:creationId xmlns:p14="http://schemas.microsoft.com/office/powerpoint/2010/main" val="302366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 DRAW, AND WRITE EXPRESSIONS</a:t>
            </a:r>
          </a:p>
        </p:txBody>
      </p:sp>
      <p:graphicFrame>
        <p:nvGraphicFramePr>
          <p:cNvPr id="4" name="Content Placeholder 3"/>
          <p:cNvGraphicFramePr>
            <a:graphicFrameLocks noGrp="1"/>
          </p:cNvGraphicFramePr>
          <p:nvPr>
            <p:ph idx="1"/>
          </p:nvPr>
        </p:nvGraphicFramePr>
        <p:xfrm>
          <a:off x="404918" y="1474685"/>
          <a:ext cx="8229600" cy="4162831"/>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367367">
                <a:tc>
                  <a:txBody>
                    <a:bodyPr/>
                    <a:lstStyle/>
                    <a:p>
                      <a:endParaRPr lang="en-US" b="0" baseline="0"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endParaRPr lang="en-US" b="0" dirty="0">
                        <a:solidFill>
                          <a:srgbClr val="0066FF"/>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endParaRPr lang="en-US" b="0" i="0"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428097">
                <a:tc>
                  <a:txBody>
                    <a:bodyPr/>
                    <a:lstStyle/>
                    <a:p>
                      <a:pPr marL="0" indent="0">
                        <a:buNone/>
                      </a:pPr>
                      <a:endParaRPr lang="en-US" b="0" i="0"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endParaRPr lang="en-US" b="0" i="0" dirty="0">
                        <a:solidFill>
                          <a:srgbClr val="0066FF"/>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0" i="0"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367367">
                <a:tc gridSpan="3">
                  <a:txBody>
                    <a:bodyPr/>
                    <a:lstStyle/>
                    <a:p>
                      <a:endParaRPr lang="en-US" b="0" dirty="0">
                        <a:solidFill>
                          <a:srgbClr val="7030A0"/>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3" name="TextBox 12"/>
          <p:cNvSpPr txBox="1"/>
          <p:nvPr/>
        </p:nvSpPr>
        <p:spPr>
          <a:xfrm>
            <a:off x="486138" y="1556532"/>
            <a:ext cx="1371600" cy="369332"/>
          </a:xfrm>
          <a:prstGeom prst="rect">
            <a:avLst/>
          </a:prstGeom>
          <a:noFill/>
        </p:spPr>
        <p:txBody>
          <a:bodyPr wrap="square" rtlCol="0">
            <a:spAutoFit/>
          </a:bodyPr>
          <a:lstStyle/>
          <a:p>
            <a:pPr>
              <a:tabLst>
                <a:tab pos="920750" algn="l"/>
              </a:tabLst>
            </a:pPr>
            <a:r>
              <a:rPr lang="en-US"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en-US" dirty="0">
                <a:solidFill>
                  <a:srgbClr val="7030A0"/>
                </a:solidFill>
                <a:latin typeface="Verdana" panose="020B0604030504040204" pitchFamily="34" charset="0"/>
                <a:ea typeface="Verdana" panose="020B0604030504040204" pitchFamily="34" charset="0"/>
                <a:cs typeface="Verdana" panose="020B0604030504040204" pitchFamily="34" charset="0"/>
              </a:rPr>
              <a:t>3</a:t>
            </a:r>
          </a:p>
        </p:txBody>
      </p:sp>
      <p:sp>
        <p:nvSpPr>
          <p:cNvPr id="14" name="TextBox 13"/>
          <p:cNvSpPr txBox="1"/>
          <p:nvPr/>
        </p:nvSpPr>
        <p:spPr>
          <a:xfrm>
            <a:off x="3233324" y="1556532"/>
            <a:ext cx="2115879" cy="369332"/>
          </a:xfrm>
          <a:prstGeom prst="rect">
            <a:avLst/>
          </a:prstGeom>
          <a:noFill/>
        </p:spPr>
        <p:txBody>
          <a:bodyPr wrap="square" rtlCol="0">
            <a:spAutoFit/>
          </a:bodyPr>
          <a:lstStyle/>
          <a:p>
            <a:pPr defTabSz="463550">
              <a:tabLst>
                <a:tab pos="920750" algn="l"/>
              </a:tabLst>
            </a:pPr>
            <a:r>
              <a:rPr lang="en-US"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en-US" dirty="0">
                <a:solidFill>
                  <a:srgbClr val="7030A0"/>
                </a:solidFill>
                <a:latin typeface="Verdana" panose="020B0604030504040204" pitchFamily="34" charset="0"/>
                <a:ea typeface="Verdana" panose="020B0604030504040204" pitchFamily="34" charset="0"/>
                <a:cs typeface="Verdana" panose="020B0604030504040204" pitchFamily="34" charset="0"/>
              </a:rPr>
              <a:t>-2</a:t>
            </a:r>
          </a:p>
        </p:txBody>
      </p:sp>
      <p:sp>
        <p:nvSpPr>
          <p:cNvPr id="15" name="TextBox 14"/>
          <p:cNvSpPr txBox="1"/>
          <p:nvPr/>
        </p:nvSpPr>
        <p:spPr>
          <a:xfrm>
            <a:off x="5985754" y="1556532"/>
            <a:ext cx="2115879" cy="369332"/>
          </a:xfrm>
          <a:prstGeom prst="rect">
            <a:avLst/>
          </a:prstGeom>
          <a:noFill/>
        </p:spPr>
        <p:txBody>
          <a:bodyPr wrap="square" rtlCol="0">
            <a:spAutoFit/>
          </a:bodyPr>
          <a:lstStyle/>
          <a:p>
            <a:pPr>
              <a:tabLst>
                <a:tab pos="920750" algn="l"/>
              </a:tabLst>
            </a:pPr>
            <a:r>
              <a:rPr lang="en-US"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en-US" dirty="0">
                <a:solidFill>
                  <a:srgbClr val="7030A0"/>
                </a:solidFill>
                <a:latin typeface="Verdana" panose="020B0604030504040204" pitchFamily="34" charset="0"/>
                <a:ea typeface="Verdana" panose="020B0604030504040204" pitchFamily="34" charset="0"/>
                <a:cs typeface="Verdana" panose="020B0604030504040204" pitchFamily="34" charset="0"/>
              </a:rPr>
              <a:t>3</a:t>
            </a:r>
            <a:r>
              <a:rPr lang="en-US" i="1" dirty="0">
                <a:solidFill>
                  <a:srgbClr val="7030A0"/>
                </a:solidFill>
                <a:latin typeface="Verdana" panose="020B0604030504040204" pitchFamily="34" charset="0"/>
                <a:ea typeface="Verdana" panose="020B0604030504040204" pitchFamily="34" charset="0"/>
                <a:cs typeface="Verdana" panose="020B0604030504040204" pitchFamily="34" charset="0"/>
              </a:rPr>
              <a:t>x</a:t>
            </a:r>
          </a:p>
        </p:txBody>
      </p:sp>
      <p:sp>
        <p:nvSpPr>
          <p:cNvPr id="16" name="TextBox 15"/>
          <p:cNvSpPr txBox="1"/>
          <p:nvPr/>
        </p:nvSpPr>
        <p:spPr>
          <a:xfrm>
            <a:off x="1092235" y="2960956"/>
            <a:ext cx="1056605" cy="369332"/>
          </a:xfrm>
          <a:prstGeom prst="rect">
            <a:avLst/>
          </a:prstGeom>
          <a:noFill/>
        </p:spPr>
        <p:txBody>
          <a:bodyPr wrap="square" rtlCol="0">
            <a:spAutoFit/>
          </a:bodyPr>
          <a:lstStyle/>
          <a:p>
            <a:pPr>
              <a:tabLst>
                <a:tab pos="920750" algn="l"/>
              </a:tabLst>
            </a:pPr>
            <a:r>
              <a:rPr lang="en-US" i="1" dirty="0">
                <a:solidFill>
                  <a:srgbClr val="7030A0"/>
                </a:solidFill>
                <a:latin typeface="Verdana" panose="020B0604030504040204" pitchFamily="34" charset="0"/>
                <a:ea typeface="Verdana" panose="020B0604030504040204" pitchFamily="34" charset="0"/>
                <a:cs typeface="Verdana" panose="020B0604030504040204" pitchFamily="34" charset="0"/>
              </a:rPr>
              <a:t>x</a:t>
            </a:r>
            <a:r>
              <a:rPr lang="en-US" dirty="0">
                <a:solidFill>
                  <a:srgbClr val="7030A0"/>
                </a:solidFill>
                <a:latin typeface="Verdana" panose="020B0604030504040204" pitchFamily="34" charset="0"/>
                <a:ea typeface="Verdana" panose="020B0604030504040204" pitchFamily="34" charset="0"/>
                <a:cs typeface="Verdana" panose="020B0604030504040204" pitchFamily="34" charset="0"/>
              </a:rPr>
              <a:t> + 3</a:t>
            </a:r>
          </a:p>
        </p:txBody>
      </p:sp>
      <p:sp>
        <p:nvSpPr>
          <p:cNvPr id="17" name="TextBox 16"/>
          <p:cNvSpPr txBox="1"/>
          <p:nvPr/>
        </p:nvSpPr>
        <p:spPr>
          <a:xfrm>
            <a:off x="3245062" y="2916267"/>
            <a:ext cx="2390563" cy="369332"/>
          </a:xfrm>
          <a:prstGeom prst="rect">
            <a:avLst/>
          </a:prstGeom>
          <a:noFill/>
        </p:spPr>
        <p:txBody>
          <a:bodyPr wrap="square" rtlCol="0">
            <a:spAutoFit/>
          </a:bodyPr>
          <a:lstStyle/>
          <a:p>
            <a:pPr>
              <a:tabLst>
                <a:tab pos="920750" algn="l"/>
              </a:tabLst>
            </a:pPr>
            <a:r>
              <a:rPr lang="en-US"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en-US" i="1" dirty="0">
                <a:solidFill>
                  <a:srgbClr val="7030A0"/>
                </a:solidFill>
                <a:latin typeface="Verdana" panose="020B0604030504040204" pitchFamily="34" charset="0"/>
                <a:ea typeface="Verdana" panose="020B0604030504040204" pitchFamily="34" charset="0"/>
                <a:cs typeface="Verdana" panose="020B0604030504040204" pitchFamily="34" charset="0"/>
              </a:rPr>
              <a:t>x</a:t>
            </a:r>
            <a:r>
              <a:rPr lang="en-US" dirty="0">
                <a:solidFill>
                  <a:srgbClr val="7030A0"/>
                </a:solidFill>
                <a:latin typeface="Verdana" panose="020B0604030504040204" pitchFamily="34" charset="0"/>
                <a:ea typeface="Verdana" panose="020B0604030504040204" pitchFamily="34" charset="0"/>
                <a:cs typeface="Verdana" panose="020B0604030504040204" pitchFamily="34" charset="0"/>
              </a:rPr>
              <a:t> – 3 </a:t>
            </a:r>
          </a:p>
        </p:txBody>
      </p:sp>
      <p:sp>
        <p:nvSpPr>
          <p:cNvPr id="18" name="TextBox 17"/>
          <p:cNvSpPr txBox="1"/>
          <p:nvPr/>
        </p:nvSpPr>
        <p:spPr>
          <a:xfrm>
            <a:off x="5981617" y="2916267"/>
            <a:ext cx="2115879" cy="369332"/>
          </a:xfrm>
          <a:prstGeom prst="rect">
            <a:avLst/>
          </a:prstGeom>
          <a:noFill/>
        </p:spPr>
        <p:txBody>
          <a:bodyPr wrap="square" rtlCol="0">
            <a:spAutoFit/>
          </a:bodyPr>
          <a:lstStyle/>
          <a:p>
            <a:pPr>
              <a:tabLst>
                <a:tab pos="968375" algn="l"/>
              </a:tabLst>
            </a:pPr>
            <a:r>
              <a:rPr lang="en-US"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en-US" dirty="0">
                <a:solidFill>
                  <a:srgbClr val="7030A0"/>
                </a:solidFill>
                <a:latin typeface="Verdana" panose="020B0604030504040204" pitchFamily="34" charset="0"/>
                <a:ea typeface="Verdana" panose="020B0604030504040204" pitchFamily="34" charset="0"/>
                <a:cs typeface="Verdana" panose="020B0604030504040204" pitchFamily="34" charset="0"/>
              </a:rPr>
              <a:t>2</a:t>
            </a:r>
            <a:r>
              <a:rPr lang="en-US" i="1" dirty="0">
                <a:solidFill>
                  <a:srgbClr val="7030A0"/>
                </a:solidFill>
                <a:latin typeface="Verdana" panose="020B0604030504040204" pitchFamily="34" charset="0"/>
                <a:ea typeface="Verdana" panose="020B0604030504040204" pitchFamily="34" charset="0"/>
                <a:cs typeface="Verdana" panose="020B0604030504040204" pitchFamily="34" charset="0"/>
              </a:rPr>
              <a:t>x - </a:t>
            </a:r>
            <a:r>
              <a:rPr lang="en-US" dirty="0">
                <a:solidFill>
                  <a:srgbClr val="7030A0"/>
                </a:solidFill>
                <a:latin typeface="Verdana" panose="020B0604030504040204" pitchFamily="34" charset="0"/>
                <a:ea typeface="Verdana" panose="020B0604030504040204" pitchFamily="34" charset="0"/>
                <a:cs typeface="Verdana" panose="020B0604030504040204" pitchFamily="34" charset="0"/>
              </a:rPr>
              <a:t>3</a:t>
            </a:r>
          </a:p>
        </p:txBody>
      </p:sp>
      <p:sp>
        <p:nvSpPr>
          <p:cNvPr id="23" name="TextBox 22"/>
          <p:cNvSpPr txBox="1"/>
          <p:nvPr/>
        </p:nvSpPr>
        <p:spPr>
          <a:xfrm>
            <a:off x="196577" y="4364559"/>
            <a:ext cx="2115879" cy="923330"/>
          </a:xfrm>
          <a:prstGeom prst="rect">
            <a:avLst/>
          </a:prstGeom>
          <a:noFill/>
        </p:spPr>
        <p:txBody>
          <a:bodyPr wrap="square" rtlCol="0">
            <a:spAutoFit/>
          </a:bodyPr>
          <a:lstStyle/>
          <a:p>
            <a:pPr marL="0" lvl="1">
              <a:tabLst>
                <a:tab pos="920750" algn="l"/>
              </a:tabLst>
            </a:pPr>
            <a:r>
              <a:rPr lang="en-US" dirty="0">
                <a:solidFill>
                  <a:srgbClr val="7030A0"/>
                </a:solidFill>
                <a:latin typeface="Verdana" panose="020B0604030504040204" pitchFamily="34" charset="0"/>
                <a:ea typeface="Verdana" panose="020B0604030504040204" pitchFamily="34" charset="0"/>
                <a:cs typeface="Verdana" panose="020B0604030504040204" pitchFamily="34" charset="0"/>
              </a:rPr>
              <a:t> 	V + +</a:t>
            </a:r>
          </a:p>
          <a:p>
            <a:pPr>
              <a:tabLst>
                <a:tab pos="920750" algn="l"/>
              </a:tabLst>
            </a:pPr>
            <a:r>
              <a:rPr lang="en-US" dirty="0">
                <a:solidFill>
                  <a:srgbClr val="7030A0"/>
                </a:solidFill>
                <a:latin typeface="Verdana" panose="020B0604030504040204" pitchFamily="34" charset="0"/>
                <a:ea typeface="Verdana" panose="020B0604030504040204" pitchFamily="34" charset="0"/>
                <a:cs typeface="Verdana" panose="020B0604030504040204" pitchFamily="34" charset="0"/>
              </a:rPr>
              <a:t>	V + +</a:t>
            </a:r>
          </a:p>
          <a:p>
            <a:pPr>
              <a:tabLst>
                <a:tab pos="920750" algn="l"/>
              </a:tabLst>
            </a:pPr>
            <a:r>
              <a:rPr lang="en-US" dirty="0">
                <a:solidFill>
                  <a:srgbClr val="7030A0"/>
                </a:solidFill>
                <a:latin typeface="Verdana" panose="020B0604030504040204" pitchFamily="34" charset="0"/>
                <a:ea typeface="Verdana" panose="020B0604030504040204" pitchFamily="34" charset="0"/>
                <a:cs typeface="Verdana" panose="020B0604030504040204" pitchFamily="34" charset="0"/>
              </a:rPr>
              <a:t>	V + +	</a:t>
            </a:r>
          </a:p>
        </p:txBody>
      </p:sp>
    </p:spTree>
    <p:extLst>
      <p:ext uri="{BB962C8B-B14F-4D97-AF65-F5344CB8AC3E}">
        <p14:creationId xmlns:p14="http://schemas.microsoft.com/office/powerpoint/2010/main" val="384154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261"/>
          </a:xfrm>
        </p:spPr>
        <p:txBody>
          <a:bodyPr>
            <a:normAutofit/>
          </a:bodyPr>
          <a:lstStyle/>
          <a:p>
            <a:r>
              <a:rPr lang="en-US" sz="2800" dirty="0"/>
              <a:t>EQUIVALENT EXPRESSIONS</a:t>
            </a:r>
          </a:p>
        </p:txBody>
      </p:sp>
      <p:sp>
        <p:nvSpPr>
          <p:cNvPr id="3" name="TextBox 2"/>
          <p:cNvSpPr txBox="1"/>
          <p:nvPr/>
        </p:nvSpPr>
        <p:spPr>
          <a:xfrm>
            <a:off x="455959" y="1218248"/>
            <a:ext cx="8230841" cy="646331"/>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Three friends ordered pizza slices and drinks at Mama’s Pizza.  They used variables to record the cost.  </a:t>
            </a:r>
          </a:p>
        </p:txBody>
      </p:sp>
      <p:sp>
        <p:nvSpPr>
          <p:cNvPr id="86" name="TextBox 85"/>
          <p:cNvSpPr txBox="1"/>
          <p:nvPr/>
        </p:nvSpPr>
        <p:spPr>
          <a:xfrm>
            <a:off x="455959" y="1913860"/>
            <a:ext cx="4029740" cy="1169551"/>
          </a:xfrm>
          <a:prstGeom prst="rect">
            <a:avLst/>
          </a:prstGeom>
          <a:noFill/>
        </p:spPr>
        <p:txBody>
          <a:bodyPr wrap="square" rtlCol="0">
            <a:spAutoFit/>
          </a:bodyPr>
          <a:lstStyle/>
          <a:p>
            <a:r>
              <a:rPr lang="en-US" sz="1400" dirty="0">
                <a:solidFill>
                  <a:srgbClr val="006600"/>
                </a:solidFill>
                <a:latin typeface="Verdana" panose="020B0604030504040204" pitchFamily="34" charset="0"/>
                <a:ea typeface="Verdana" panose="020B0604030504040204" pitchFamily="34" charset="0"/>
                <a:cs typeface="Verdana" panose="020B0604030504040204" pitchFamily="34" charset="0"/>
              </a:rPr>
              <a:t>They let</a:t>
            </a:r>
          </a:p>
          <a:p>
            <a:r>
              <a:rPr lang="en-US" sz="1400" i="1" dirty="0">
                <a:solidFill>
                  <a:srgbClr val="006600"/>
                </a:solidFill>
                <a:latin typeface="Verdana" panose="020B0604030504040204" pitchFamily="34" charset="0"/>
                <a:ea typeface="Verdana" panose="020B0604030504040204" pitchFamily="34" charset="0"/>
                <a:cs typeface="Verdana" panose="020B0604030504040204" pitchFamily="34" charset="0"/>
              </a:rPr>
              <a:t>	</a:t>
            </a:r>
            <a:r>
              <a:rPr lang="en-US" sz="1400" i="1" dirty="0">
                <a:solidFill>
                  <a:srgbClr val="0033CC"/>
                </a:solidFill>
                <a:latin typeface="Verdana" panose="020B0604030504040204" pitchFamily="34" charset="0"/>
                <a:ea typeface="Verdana" panose="020B0604030504040204" pitchFamily="34" charset="0"/>
                <a:cs typeface="Verdana" panose="020B0604030504040204" pitchFamily="34" charset="0"/>
              </a:rPr>
              <a:t>c</a:t>
            </a:r>
            <a:r>
              <a:rPr lang="en-US" sz="1400" dirty="0">
                <a:solidFill>
                  <a:srgbClr val="0033CC"/>
                </a:solidFill>
                <a:latin typeface="Verdana" panose="020B0604030504040204" pitchFamily="34" charset="0"/>
                <a:ea typeface="Verdana" panose="020B0604030504040204" pitchFamily="34" charset="0"/>
                <a:cs typeface="Verdana" panose="020B0604030504040204" pitchFamily="34" charset="0"/>
              </a:rPr>
              <a:t> = the cost of a slice of cheese</a:t>
            </a:r>
          </a:p>
          <a:p>
            <a:r>
              <a:rPr lang="en-US" sz="1400" i="1" dirty="0">
                <a:solidFill>
                  <a:srgbClr val="006600"/>
                </a:solidFill>
                <a:latin typeface="Verdana" panose="020B0604030504040204" pitchFamily="34" charset="0"/>
                <a:ea typeface="Verdana" panose="020B0604030504040204" pitchFamily="34" charset="0"/>
                <a:cs typeface="Verdana" panose="020B0604030504040204" pitchFamily="34" charset="0"/>
              </a:rPr>
              <a:t>	p</a:t>
            </a:r>
            <a:r>
              <a:rPr lang="en-US" sz="1400" dirty="0">
                <a:solidFill>
                  <a:srgbClr val="006600"/>
                </a:solidFill>
                <a:latin typeface="Verdana" panose="020B0604030504040204" pitchFamily="34" charset="0"/>
                <a:ea typeface="Verdana" panose="020B0604030504040204" pitchFamily="34" charset="0"/>
                <a:cs typeface="Verdana" panose="020B0604030504040204" pitchFamily="34" charset="0"/>
              </a:rPr>
              <a:t> = the cost of a slice of pepperoni </a:t>
            </a:r>
          </a:p>
          <a:p>
            <a:r>
              <a:rPr lang="en-US" sz="1400" i="1" dirty="0">
                <a:solidFill>
                  <a:srgbClr val="006600"/>
                </a:solidFill>
                <a:latin typeface="Verdana" panose="020B0604030504040204" pitchFamily="34" charset="0"/>
                <a:ea typeface="Verdana" panose="020B0604030504040204" pitchFamily="34" charset="0"/>
                <a:cs typeface="Verdana" panose="020B0604030504040204" pitchFamily="34" charset="0"/>
              </a:rPr>
              <a:t>	</a:t>
            </a:r>
            <a:r>
              <a:rPr lang="en-US" sz="1400" i="1" dirty="0">
                <a:solidFill>
                  <a:srgbClr val="660066"/>
                </a:solidFill>
                <a:latin typeface="Verdana" panose="020B0604030504040204" pitchFamily="34" charset="0"/>
                <a:ea typeface="Verdana" panose="020B0604030504040204" pitchFamily="34" charset="0"/>
                <a:cs typeface="Verdana" panose="020B0604030504040204" pitchFamily="34" charset="0"/>
              </a:rPr>
              <a:t>s</a:t>
            </a:r>
            <a:r>
              <a:rPr lang="en-US" sz="1400" dirty="0">
                <a:solidFill>
                  <a:srgbClr val="660066"/>
                </a:solidFill>
                <a:latin typeface="Verdana" panose="020B0604030504040204" pitchFamily="34" charset="0"/>
                <a:ea typeface="Verdana" panose="020B0604030504040204" pitchFamily="34" charset="0"/>
                <a:cs typeface="Verdana" panose="020B0604030504040204" pitchFamily="34" charset="0"/>
              </a:rPr>
              <a:t> = the cost of a small drink</a:t>
            </a:r>
          </a:p>
          <a:p>
            <a:r>
              <a:rPr lang="en-US" sz="1400" i="1" dirty="0">
                <a:solidFill>
                  <a:srgbClr val="FF0000"/>
                </a:solidFill>
                <a:latin typeface="Verdana" panose="020B0604030504040204" pitchFamily="34" charset="0"/>
                <a:ea typeface="Verdana" panose="020B0604030504040204" pitchFamily="34" charset="0"/>
                <a:cs typeface="Verdana" panose="020B0604030504040204" pitchFamily="34" charset="0"/>
              </a:rPr>
              <a:t>	m</a:t>
            </a:r>
            <a:r>
              <a:rPr lang="en-US" sz="1400" dirty="0">
                <a:solidFill>
                  <a:srgbClr val="FF0000"/>
                </a:solidFill>
                <a:latin typeface="Verdana" panose="020B0604030504040204" pitchFamily="34" charset="0"/>
                <a:ea typeface="Verdana" panose="020B0604030504040204" pitchFamily="34" charset="0"/>
                <a:cs typeface="Verdana" panose="020B0604030504040204" pitchFamily="34" charset="0"/>
              </a:rPr>
              <a:t> = the cost of a medium drink</a:t>
            </a:r>
          </a:p>
        </p:txBody>
      </p:sp>
      <p:sp>
        <p:nvSpPr>
          <p:cNvPr id="8" name="TextBox 7"/>
          <p:cNvSpPr txBox="1"/>
          <p:nvPr/>
        </p:nvSpPr>
        <p:spPr>
          <a:xfrm>
            <a:off x="4423142" y="1913860"/>
            <a:ext cx="4455044" cy="646331"/>
          </a:xfrm>
          <a:prstGeom prst="rect">
            <a:avLst/>
          </a:prstGeom>
          <a:noFill/>
        </p:spPr>
        <p:txBody>
          <a:bodyPr wrap="square" rtlCol="0">
            <a:spAutoFit/>
          </a:bodyPr>
          <a:lstStyle/>
          <a:p>
            <a:pPr marL="577850" indent="-577850"/>
            <a:r>
              <a:rPr lang="en-US" sz="1600" dirty="0">
                <a:solidFill>
                  <a:srgbClr val="0033CC"/>
                </a:solidFill>
                <a:latin typeface="Verdana" panose="020B0604030504040204" pitchFamily="34" charset="0"/>
                <a:ea typeface="Verdana" panose="020B0604030504040204" pitchFamily="34" charset="0"/>
                <a:cs typeface="Verdana" panose="020B0604030504040204" pitchFamily="34" charset="0"/>
              </a:rPr>
              <a:t>Copy the expression they wrote for the COST of their order</a:t>
            </a:r>
            <a:r>
              <a:rPr lang="en-US" sz="2000" dirty="0">
                <a:solidFill>
                  <a:srgbClr val="0033CC"/>
                </a:solidFill>
              </a:rPr>
              <a:t>:</a:t>
            </a:r>
            <a:endParaRPr lang="en-US" sz="2000" i="1" dirty="0">
              <a:solidFill>
                <a:srgbClr val="0033CC"/>
              </a:solidFill>
            </a:endParaRPr>
          </a:p>
        </p:txBody>
      </p:sp>
      <p:sp>
        <p:nvSpPr>
          <p:cNvPr id="9" name="TextBox 8"/>
          <p:cNvSpPr txBox="1"/>
          <p:nvPr/>
        </p:nvSpPr>
        <p:spPr>
          <a:xfrm>
            <a:off x="4580867" y="2732259"/>
            <a:ext cx="3739121" cy="338554"/>
          </a:xfrm>
          <a:prstGeom prst="rect">
            <a:avLst/>
          </a:prstGeom>
          <a:noFill/>
        </p:spPr>
        <p:txBody>
          <a:bodyPr wrap="square" rtlCol="0">
            <a:spAutoFit/>
          </a:bodyPr>
          <a:lstStyle/>
          <a:p>
            <a:pPr marL="457200" indent="-457200"/>
            <a:r>
              <a:rPr lang="en-US" sz="1600" dirty="0">
                <a:solidFill>
                  <a:srgbClr val="0033CC"/>
                </a:solidFill>
                <a:latin typeface="Verdana" panose="020B0604030504040204" pitchFamily="34" charset="0"/>
                <a:ea typeface="Verdana" panose="020B0604030504040204" pitchFamily="34" charset="0"/>
                <a:cs typeface="Verdana" panose="020B0604030504040204" pitchFamily="34" charset="0"/>
              </a:rPr>
              <a:t>2</a:t>
            </a:r>
            <a:r>
              <a:rPr lang="en-US" sz="1600" i="1" dirty="0">
                <a:solidFill>
                  <a:srgbClr val="0033CC"/>
                </a:solidFill>
                <a:latin typeface="Verdana" panose="020B0604030504040204" pitchFamily="34" charset="0"/>
                <a:ea typeface="Verdana" panose="020B0604030504040204" pitchFamily="34" charset="0"/>
                <a:cs typeface="Verdana" panose="020B0604030504040204" pitchFamily="34" charset="0"/>
              </a:rPr>
              <a:t>c</a:t>
            </a:r>
            <a:r>
              <a:rPr lang="en-US" sz="1600" dirty="0">
                <a:solidFill>
                  <a:srgbClr val="0033CC"/>
                </a:solidFill>
                <a:latin typeface="Verdana" panose="020B0604030504040204" pitchFamily="34" charset="0"/>
                <a:ea typeface="Verdana" panose="020B0604030504040204" pitchFamily="34" charset="0"/>
                <a:cs typeface="Verdana" panose="020B0604030504040204" pitchFamily="34" charset="0"/>
              </a:rPr>
              <a:t>  +  </a:t>
            </a:r>
            <a:r>
              <a:rPr lang="en-US" sz="1600" i="1" dirty="0">
                <a:solidFill>
                  <a:srgbClr val="0033CC"/>
                </a:solidFill>
                <a:latin typeface="Verdana" panose="020B0604030504040204" pitchFamily="34" charset="0"/>
                <a:ea typeface="Verdana" panose="020B0604030504040204" pitchFamily="34" charset="0"/>
                <a:cs typeface="Verdana" panose="020B0604030504040204" pitchFamily="34" charset="0"/>
              </a:rPr>
              <a:t>m</a:t>
            </a:r>
            <a:r>
              <a:rPr lang="en-US" sz="1600" dirty="0">
                <a:solidFill>
                  <a:srgbClr val="0033CC"/>
                </a:solidFill>
                <a:latin typeface="Verdana" panose="020B0604030504040204" pitchFamily="34" charset="0"/>
                <a:ea typeface="Verdana" panose="020B0604030504040204" pitchFamily="34" charset="0"/>
                <a:cs typeface="Verdana" panose="020B0604030504040204" pitchFamily="34" charset="0"/>
              </a:rPr>
              <a:t>  +  </a:t>
            </a:r>
            <a:r>
              <a:rPr lang="en-US" sz="1600" i="1" dirty="0">
                <a:solidFill>
                  <a:srgbClr val="0033CC"/>
                </a:solidFill>
                <a:latin typeface="Verdana" panose="020B0604030504040204" pitchFamily="34" charset="0"/>
                <a:ea typeface="Verdana" panose="020B0604030504040204" pitchFamily="34" charset="0"/>
                <a:cs typeface="Verdana" panose="020B0604030504040204" pitchFamily="34" charset="0"/>
              </a:rPr>
              <a:t>p</a:t>
            </a:r>
            <a:r>
              <a:rPr lang="en-US" sz="1600" dirty="0">
                <a:solidFill>
                  <a:srgbClr val="0033CC"/>
                </a:solidFill>
                <a:latin typeface="Verdana" panose="020B0604030504040204" pitchFamily="34" charset="0"/>
                <a:ea typeface="Verdana" panose="020B0604030504040204" pitchFamily="34" charset="0"/>
                <a:cs typeface="Verdana" panose="020B0604030504040204" pitchFamily="34" charset="0"/>
              </a:rPr>
              <a:t>  +  </a:t>
            </a:r>
            <a:r>
              <a:rPr lang="en-US" sz="1600" i="1" dirty="0">
                <a:solidFill>
                  <a:srgbClr val="0033CC"/>
                </a:solidFill>
                <a:latin typeface="Verdana" panose="020B0604030504040204" pitchFamily="34" charset="0"/>
                <a:ea typeface="Verdana" panose="020B0604030504040204" pitchFamily="34" charset="0"/>
                <a:cs typeface="Verdana" panose="020B0604030504040204" pitchFamily="34" charset="0"/>
              </a:rPr>
              <a:t>s</a:t>
            </a:r>
            <a:r>
              <a:rPr lang="en-US" sz="1600" dirty="0">
                <a:solidFill>
                  <a:srgbClr val="0033CC"/>
                </a:solidFill>
                <a:latin typeface="Verdana" panose="020B0604030504040204" pitchFamily="34" charset="0"/>
                <a:ea typeface="Verdana" panose="020B0604030504040204" pitchFamily="34" charset="0"/>
                <a:cs typeface="Verdana" panose="020B0604030504040204" pitchFamily="34" charset="0"/>
              </a:rPr>
              <a:t>  +  2</a:t>
            </a:r>
            <a:r>
              <a:rPr lang="en-US" sz="1600" i="1" dirty="0">
                <a:solidFill>
                  <a:srgbClr val="0033CC"/>
                </a:solidFill>
                <a:latin typeface="Verdana" panose="020B0604030504040204" pitchFamily="34" charset="0"/>
                <a:ea typeface="Verdana" panose="020B0604030504040204" pitchFamily="34" charset="0"/>
                <a:cs typeface="Verdana" panose="020B0604030504040204" pitchFamily="34" charset="0"/>
              </a:rPr>
              <a:t>p</a:t>
            </a:r>
            <a:r>
              <a:rPr lang="en-US" sz="1600" dirty="0">
                <a:solidFill>
                  <a:srgbClr val="0033CC"/>
                </a:solidFill>
                <a:latin typeface="Verdana" panose="020B0604030504040204" pitchFamily="34" charset="0"/>
                <a:ea typeface="Verdana" panose="020B0604030504040204" pitchFamily="34" charset="0"/>
                <a:cs typeface="Verdana" panose="020B0604030504040204" pitchFamily="34" charset="0"/>
              </a:rPr>
              <a:t>  +  </a:t>
            </a:r>
            <a:r>
              <a:rPr lang="en-US" sz="1600" i="1" dirty="0">
                <a:solidFill>
                  <a:srgbClr val="0033CC"/>
                </a:solidFill>
                <a:latin typeface="Verdana" panose="020B0604030504040204" pitchFamily="34" charset="0"/>
                <a:ea typeface="Verdana" panose="020B0604030504040204" pitchFamily="34" charset="0"/>
                <a:cs typeface="Verdana" panose="020B0604030504040204" pitchFamily="34" charset="0"/>
              </a:rPr>
              <a:t>m</a:t>
            </a:r>
          </a:p>
        </p:txBody>
      </p:sp>
      <p:sp>
        <p:nvSpPr>
          <p:cNvPr id="10" name="TextBox 9"/>
          <p:cNvSpPr txBox="1"/>
          <p:nvPr/>
        </p:nvSpPr>
        <p:spPr>
          <a:xfrm>
            <a:off x="455959" y="3994774"/>
            <a:ext cx="8119742" cy="584775"/>
          </a:xfrm>
          <a:prstGeom prst="rect">
            <a:avLst/>
          </a:prstGeom>
          <a:noFill/>
        </p:spPr>
        <p:txBody>
          <a:bodyPr wrap="square" rtlCol="0">
            <a:spAutoFit/>
          </a:bodyPr>
          <a:lstStyle/>
          <a:p>
            <a:r>
              <a:rPr lang="en-US" sz="1600" dirty="0">
                <a:latin typeface="Verdana" panose="020B0604030504040204" pitchFamily="34" charset="0"/>
                <a:ea typeface="Verdana" panose="020B0604030504040204" pitchFamily="34" charset="0"/>
                <a:cs typeface="Verdana" panose="020B0604030504040204" pitchFamily="34" charset="0"/>
              </a:rPr>
              <a:t>One friend thought the order could be written in a simpler way.  </a:t>
            </a:r>
          </a:p>
          <a:p>
            <a:r>
              <a:rPr lang="en-US" sz="1600" i="1" dirty="0">
                <a:solidFill>
                  <a:srgbClr val="0033CC"/>
                </a:solidFill>
                <a:latin typeface="Verdana" panose="020B0604030504040204" pitchFamily="34" charset="0"/>
                <a:ea typeface="Verdana" panose="020B0604030504040204" pitchFamily="34" charset="0"/>
                <a:cs typeface="Verdana" panose="020B0604030504040204" pitchFamily="34" charset="0"/>
              </a:rPr>
              <a:t>What do you think she meant by this?</a:t>
            </a:r>
          </a:p>
        </p:txBody>
      </p:sp>
      <p:sp>
        <p:nvSpPr>
          <p:cNvPr id="11" name="TextBox 10"/>
          <p:cNvSpPr txBox="1"/>
          <p:nvPr/>
        </p:nvSpPr>
        <p:spPr>
          <a:xfrm>
            <a:off x="455959" y="3414200"/>
            <a:ext cx="3452049" cy="400110"/>
          </a:xfrm>
          <a:prstGeom prst="rect">
            <a:avLst/>
          </a:prstGeom>
          <a:noFill/>
        </p:spPr>
        <p:txBody>
          <a:bodyPr wrap="square" rtlCol="0">
            <a:spAutoFit/>
          </a:bodyPr>
          <a:lstStyle/>
          <a:p>
            <a:pPr marL="457200" indent="-457200"/>
            <a:r>
              <a:rPr lang="en-US" sz="2000" i="1" dirty="0">
                <a:solidFill>
                  <a:srgbClr val="0033CC"/>
                </a:solidFill>
              </a:rPr>
              <a:t>What items did they order?</a:t>
            </a:r>
          </a:p>
        </p:txBody>
      </p:sp>
      <p:sp>
        <p:nvSpPr>
          <p:cNvPr id="14" name="TextBox 13"/>
          <p:cNvSpPr txBox="1"/>
          <p:nvPr/>
        </p:nvSpPr>
        <p:spPr>
          <a:xfrm>
            <a:off x="4587714" y="2734634"/>
            <a:ext cx="3847220" cy="338554"/>
          </a:xfrm>
          <a:prstGeom prst="rect">
            <a:avLst/>
          </a:prstGeom>
          <a:noFill/>
        </p:spPr>
        <p:txBody>
          <a:bodyPr wrap="square" rtlCol="0">
            <a:spAutoFit/>
          </a:bodyPr>
          <a:lstStyle/>
          <a:p>
            <a:pPr marL="457200" indent="-457200"/>
            <a:r>
              <a:rPr lang="en-US" sz="1600" dirty="0">
                <a:solidFill>
                  <a:srgbClr val="0033CC"/>
                </a:solidFill>
                <a:latin typeface="Verdana" panose="020B0604030504040204" pitchFamily="34" charset="0"/>
                <a:ea typeface="Verdana" panose="020B0604030504040204" pitchFamily="34" charset="0"/>
                <a:cs typeface="Verdana" panose="020B0604030504040204" pitchFamily="34" charset="0"/>
              </a:rPr>
              <a:t>2</a:t>
            </a:r>
            <a:r>
              <a:rPr lang="en-US" sz="1600" i="1" dirty="0">
                <a:solidFill>
                  <a:srgbClr val="0033CC"/>
                </a:solidFill>
                <a:latin typeface="Verdana" panose="020B0604030504040204" pitchFamily="34" charset="0"/>
                <a:ea typeface="Verdana" panose="020B0604030504040204" pitchFamily="34" charset="0"/>
                <a:cs typeface="Verdana" panose="020B0604030504040204" pitchFamily="34" charset="0"/>
              </a:rPr>
              <a:t>c</a:t>
            </a:r>
            <a:r>
              <a:rPr lang="en-US" sz="1600" dirty="0">
                <a:solidFill>
                  <a:srgbClr val="0033CC"/>
                </a:solidFill>
                <a:latin typeface="Verdana" panose="020B0604030504040204" pitchFamily="34" charset="0"/>
                <a:ea typeface="Verdana" panose="020B0604030504040204" pitchFamily="34" charset="0"/>
                <a:cs typeface="Verdana" panose="020B0604030504040204" pitchFamily="34" charset="0"/>
              </a:rPr>
              <a:t>  +</a:t>
            </a:r>
            <a:r>
              <a:rPr lang="en-US" sz="1600"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en-US" sz="1600" i="1" dirty="0">
                <a:solidFill>
                  <a:srgbClr val="FF0000"/>
                </a:solidFill>
                <a:latin typeface="Verdana" panose="020B0604030504040204" pitchFamily="34" charset="0"/>
                <a:ea typeface="Verdana" panose="020B0604030504040204" pitchFamily="34" charset="0"/>
                <a:cs typeface="Verdana" panose="020B0604030504040204" pitchFamily="34" charset="0"/>
              </a:rPr>
              <a:t>m</a:t>
            </a:r>
            <a:r>
              <a:rPr lang="en-US" sz="1600" dirty="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en-US" sz="1600" dirty="0">
                <a:solidFill>
                  <a:srgbClr val="0033CC"/>
                </a:solidFill>
                <a:latin typeface="Verdana" panose="020B0604030504040204" pitchFamily="34" charset="0"/>
                <a:ea typeface="Verdana" panose="020B0604030504040204" pitchFamily="34" charset="0"/>
                <a:cs typeface="Verdana" panose="020B0604030504040204" pitchFamily="34" charset="0"/>
              </a:rPr>
              <a:t>+</a:t>
            </a:r>
            <a:r>
              <a:rPr lang="en-US" sz="1600" dirty="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en-US" sz="1600" i="1" dirty="0">
                <a:solidFill>
                  <a:srgbClr val="006600"/>
                </a:solidFill>
                <a:latin typeface="Verdana" panose="020B0604030504040204" pitchFamily="34" charset="0"/>
                <a:ea typeface="Verdana" panose="020B0604030504040204" pitchFamily="34" charset="0"/>
                <a:cs typeface="Verdana" panose="020B0604030504040204" pitchFamily="34" charset="0"/>
              </a:rPr>
              <a:t>p</a:t>
            </a:r>
            <a:r>
              <a:rPr lang="en-US" sz="1600" dirty="0">
                <a:solidFill>
                  <a:srgbClr val="006600"/>
                </a:solidFill>
                <a:latin typeface="Verdana" panose="020B0604030504040204" pitchFamily="34" charset="0"/>
                <a:ea typeface="Verdana" panose="020B0604030504040204" pitchFamily="34" charset="0"/>
                <a:cs typeface="Verdana" panose="020B0604030504040204" pitchFamily="34" charset="0"/>
              </a:rPr>
              <a:t> </a:t>
            </a:r>
            <a:r>
              <a:rPr lang="en-US" sz="1600" dirty="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en-US" sz="1600" dirty="0">
                <a:solidFill>
                  <a:srgbClr val="0033CC"/>
                </a:solidFill>
                <a:latin typeface="Verdana" panose="020B0604030504040204" pitchFamily="34" charset="0"/>
                <a:ea typeface="Verdana" panose="020B0604030504040204" pitchFamily="34" charset="0"/>
                <a:cs typeface="Verdana" panose="020B0604030504040204" pitchFamily="34" charset="0"/>
              </a:rPr>
              <a:t>+</a:t>
            </a:r>
            <a:r>
              <a:rPr lang="en-US" sz="1600"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en-US" sz="1600" i="1" dirty="0">
                <a:solidFill>
                  <a:srgbClr val="660066"/>
                </a:solidFill>
                <a:latin typeface="Verdana" panose="020B0604030504040204" pitchFamily="34" charset="0"/>
                <a:ea typeface="Verdana" panose="020B0604030504040204" pitchFamily="34" charset="0"/>
                <a:cs typeface="Verdana" panose="020B0604030504040204" pitchFamily="34" charset="0"/>
              </a:rPr>
              <a:t>s</a:t>
            </a:r>
            <a:r>
              <a:rPr lang="en-US" sz="1600"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en-US" sz="1600" dirty="0">
                <a:solidFill>
                  <a:srgbClr val="0033CC"/>
                </a:solidFill>
                <a:latin typeface="Verdana" panose="020B0604030504040204" pitchFamily="34" charset="0"/>
                <a:ea typeface="Verdana" panose="020B0604030504040204" pitchFamily="34" charset="0"/>
                <a:cs typeface="Verdana" panose="020B0604030504040204" pitchFamily="34" charset="0"/>
              </a:rPr>
              <a:t>+</a:t>
            </a:r>
            <a:r>
              <a:rPr lang="en-US" sz="1600"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en-US" sz="1600" dirty="0">
                <a:solidFill>
                  <a:srgbClr val="006600"/>
                </a:solidFill>
                <a:latin typeface="Verdana" panose="020B0604030504040204" pitchFamily="34" charset="0"/>
                <a:ea typeface="Verdana" panose="020B0604030504040204" pitchFamily="34" charset="0"/>
                <a:cs typeface="Verdana" panose="020B0604030504040204" pitchFamily="34" charset="0"/>
              </a:rPr>
              <a:t>2</a:t>
            </a:r>
            <a:r>
              <a:rPr lang="en-US" sz="1600" i="1" dirty="0">
                <a:solidFill>
                  <a:srgbClr val="006600"/>
                </a:solidFill>
                <a:latin typeface="Verdana" panose="020B0604030504040204" pitchFamily="34" charset="0"/>
                <a:ea typeface="Verdana" panose="020B0604030504040204" pitchFamily="34" charset="0"/>
                <a:cs typeface="Verdana" panose="020B0604030504040204" pitchFamily="34" charset="0"/>
              </a:rPr>
              <a:t>p</a:t>
            </a:r>
            <a:r>
              <a:rPr lang="en-US" sz="1600" dirty="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en-US" sz="1600"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en-US" sz="1600" dirty="0">
                <a:solidFill>
                  <a:srgbClr val="0033CC"/>
                </a:solidFill>
                <a:latin typeface="Verdana" panose="020B0604030504040204" pitchFamily="34" charset="0"/>
                <a:ea typeface="Verdana" panose="020B0604030504040204" pitchFamily="34" charset="0"/>
                <a:cs typeface="Verdana" panose="020B0604030504040204" pitchFamily="34" charset="0"/>
              </a:rPr>
              <a:t>+</a:t>
            </a:r>
            <a:r>
              <a:rPr lang="en-US" sz="1600"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en-US" sz="1600" i="1" dirty="0">
                <a:solidFill>
                  <a:srgbClr val="FF0000"/>
                </a:solidFill>
                <a:latin typeface="Verdana" panose="020B0604030504040204" pitchFamily="34" charset="0"/>
                <a:ea typeface="Verdana" panose="020B0604030504040204" pitchFamily="34" charset="0"/>
                <a:cs typeface="Verdana" panose="020B0604030504040204" pitchFamily="34" charset="0"/>
              </a:rPr>
              <a:t>m</a:t>
            </a:r>
          </a:p>
        </p:txBody>
      </p:sp>
      <p:sp>
        <p:nvSpPr>
          <p:cNvPr id="4" name="Rectangle 3"/>
          <p:cNvSpPr/>
          <p:nvPr/>
        </p:nvSpPr>
        <p:spPr>
          <a:xfrm>
            <a:off x="455959" y="4856571"/>
            <a:ext cx="7878726" cy="338554"/>
          </a:xfrm>
          <a:prstGeom prst="rect">
            <a:avLst/>
          </a:prstGeom>
        </p:spPr>
        <p:txBody>
          <a:bodyPr wrap="square">
            <a:spAutoFit/>
          </a:bodyPr>
          <a:lstStyle/>
          <a:p>
            <a:pPr marL="457200" indent="-457200"/>
            <a:r>
              <a:rPr lang="en-US" sz="1600" dirty="0">
                <a:solidFill>
                  <a:srgbClr val="0033CC"/>
                </a:solidFill>
                <a:latin typeface="Verdana" panose="020B0604030504040204" pitchFamily="34" charset="0"/>
                <a:ea typeface="Verdana" panose="020B0604030504040204" pitchFamily="34" charset="0"/>
                <a:cs typeface="Verdana" panose="020B0604030504040204" pitchFamily="34" charset="0"/>
              </a:rPr>
              <a:t>Rewrite the order in a simpler way.  </a:t>
            </a:r>
            <a:endParaRPr lang="en-US" sz="1600" i="1" dirty="0">
              <a:solidFill>
                <a:srgbClr val="0033CC"/>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Rectangle 14"/>
          <p:cNvSpPr/>
          <p:nvPr/>
        </p:nvSpPr>
        <p:spPr>
          <a:xfrm>
            <a:off x="455959" y="5685181"/>
            <a:ext cx="7878726" cy="338554"/>
          </a:xfrm>
          <a:prstGeom prst="rect">
            <a:avLst/>
          </a:prstGeom>
        </p:spPr>
        <p:txBody>
          <a:bodyPr wrap="square">
            <a:spAutoFit/>
          </a:bodyPr>
          <a:lstStyle/>
          <a:p>
            <a:pPr marL="457200" indent="-457200"/>
            <a:r>
              <a:rPr lang="en-US" sz="1600" dirty="0">
                <a:solidFill>
                  <a:srgbClr val="0033CC"/>
                </a:solidFill>
                <a:latin typeface="Verdana" panose="020B0604030504040204" pitchFamily="34" charset="0"/>
                <a:ea typeface="Verdana" panose="020B0604030504040204" pitchFamily="34" charset="0"/>
                <a:cs typeface="Verdana" panose="020B0604030504040204" pitchFamily="34" charset="0"/>
              </a:rPr>
              <a:t>Look up the meaning of </a:t>
            </a:r>
            <a:r>
              <a:rPr lang="en-US" sz="1600" u="sng" dirty="0">
                <a:solidFill>
                  <a:srgbClr val="0033CC"/>
                </a:solidFill>
                <a:latin typeface="Verdana" panose="020B0604030504040204" pitchFamily="34" charset="0"/>
                <a:ea typeface="Verdana" panose="020B0604030504040204" pitchFamily="34" charset="0"/>
                <a:cs typeface="Verdana" panose="020B0604030504040204" pitchFamily="34" charset="0"/>
              </a:rPr>
              <a:t>like terms</a:t>
            </a:r>
            <a:r>
              <a:rPr lang="en-US" sz="1600" dirty="0">
                <a:solidFill>
                  <a:srgbClr val="0033CC"/>
                </a:solidFill>
                <a:latin typeface="Verdana" panose="020B0604030504040204" pitchFamily="34" charset="0"/>
                <a:ea typeface="Verdana" panose="020B0604030504040204" pitchFamily="34" charset="0"/>
                <a:cs typeface="Verdana" panose="020B0604030504040204" pitchFamily="34" charset="0"/>
              </a:rPr>
              <a:t>.  Add it to My Word Bank. </a:t>
            </a:r>
            <a:endParaRPr lang="en-US" sz="1600" i="1" dirty="0">
              <a:solidFill>
                <a:srgbClr val="0033CC"/>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0695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 grpId="0"/>
      <p:bldP spid="9" grpId="0"/>
      <p:bldP spid="9" grpId="1"/>
      <p:bldP spid="10" grpId="0"/>
      <p:bldP spid="11" grpId="0"/>
      <p:bldP spid="14" grpId="0"/>
      <p:bldP spid="4"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87988"/>
          </a:xfrm>
        </p:spPr>
        <p:txBody>
          <a:bodyPr>
            <a:noAutofit/>
          </a:bodyPr>
          <a:lstStyle/>
          <a:p>
            <a:r>
              <a:rPr lang="en-US" sz="2800" dirty="0"/>
              <a:t>REWRITING EQUIVALENT EXPRESSIONS</a:t>
            </a:r>
            <a:br>
              <a:rPr lang="en-US" sz="2800" dirty="0"/>
            </a:br>
            <a:r>
              <a:rPr lang="en-US" sz="2800" dirty="0"/>
              <a:t>DETAILED SOLUTION</a:t>
            </a:r>
            <a:endParaRPr lang="en-US" sz="1600" dirty="0"/>
          </a:p>
        </p:txBody>
      </p:sp>
      <p:sp>
        <p:nvSpPr>
          <p:cNvPr id="131" name="TextBox 130"/>
          <p:cNvSpPr txBox="1"/>
          <p:nvPr/>
        </p:nvSpPr>
        <p:spPr>
          <a:xfrm>
            <a:off x="3900359" y="2541417"/>
            <a:ext cx="789669" cy="400110"/>
          </a:xfrm>
          <a:prstGeom prst="rect">
            <a:avLst/>
          </a:prstGeom>
          <a:noFill/>
        </p:spPr>
        <p:txBody>
          <a:bodyPr wrap="square" rtlCol="0">
            <a:spAutoFit/>
          </a:bodyPr>
          <a:lstStyle/>
          <a:p>
            <a:pPr marL="457200" indent="-457200"/>
            <a:r>
              <a:rPr lang="en-US" sz="2000" dirty="0">
                <a:solidFill>
                  <a:srgbClr val="0033CC"/>
                </a:solidFill>
                <a:latin typeface="Verdana" pitchFamily="34" charset="0"/>
                <a:ea typeface="Verdana" pitchFamily="34" charset="0"/>
                <a:cs typeface="Verdana" pitchFamily="34" charset="0"/>
              </a:rPr>
              <a:t>=  </a:t>
            </a:r>
            <a:r>
              <a:rPr lang="en-US" sz="2000" i="1" dirty="0">
                <a:solidFill>
                  <a:srgbClr val="FF0000"/>
                </a:solidFill>
                <a:latin typeface="Verdana" pitchFamily="34" charset="0"/>
                <a:ea typeface="Verdana" pitchFamily="34" charset="0"/>
                <a:cs typeface="Verdana" pitchFamily="34" charset="0"/>
              </a:rPr>
              <a:t>x</a:t>
            </a:r>
            <a:endParaRPr lang="en-US" sz="2000" dirty="0">
              <a:solidFill>
                <a:srgbClr val="FF0000"/>
              </a:solidFill>
              <a:latin typeface="Verdana" pitchFamily="34" charset="0"/>
              <a:ea typeface="Verdana" pitchFamily="34" charset="0"/>
              <a:cs typeface="Verdana" pitchFamily="34" charset="0"/>
            </a:endParaRPr>
          </a:p>
        </p:txBody>
      </p:sp>
      <p:cxnSp>
        <p:nvCxnSpPr>
          <p:cNvPr id="132" name="Straight Arrow Connector 131"/>
          <p:cNvCxnSpPr/>
          <p:nvPr/>
        </p:nvCxnSpPr>
        <p:spPr>
          <a:xfrm flipV="1">
            <a:off x="3265443" y="4108013"/>
            <a:ext cx="453660" cy="50044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3" name="Straight Arrow Connector 132"/>
          <p:cNvCxnSpPr/>
          <p:nvPr/>
        </p:nvCxnSpPr>
        <p:spPr>
          <a:xfrm flipV="1">
            <a:off x="5039745" y="4767981"/>
            <a:ext cx="564418" cy="598260"/>
          </a:xfrm>
          <a:prstGeom prst="straightConnector1">
            <a:avLst/>
          </a:prstGeom>
          <a:ln>
            <a:solidFill>
              <a:srgbClr val="006600"/>
            </a:solidFill>
            <a:tailEnd type="arrow"/>
          </a:ln>
        </p:spPr>
        <p:style>
          <a:lnRef idx="2">
            <a:schemeClr val="accent1"/>
          </a:lnRef>
          <a:fillRef idx="0">
            <a:schemeClr val="accent1"/>
          </a:fillRef>
          <a:effectRef idx="1">
            <a:schemeClr val="accent1"/>
          </a:effectRef>
          <a:fontRef idx="minor">
            <a:schemeClr val="tx1"/>
          </a:fontRef>
        </p:style>
      </p:cxnSp>
      <p:sp>
        <p:nvSpPr>
          <p:cNvPr id="134" name="TextBox 133"/>
          <p:cNvSpPr txBox="1"/>
          <p:nvPr/>
        </p:nvSpPr>
        <p:spPr>
          <a:xfrm>
            <a:off x="4553219" y="2545310"/>
            <a:ext cx="840738" cy="400110"/>
          </a:xfrm>
          <a:prstGeom prst="rect">
            <a:avLst/>
          </a:prstGeom>
          <a:noFill/>
        </p:spPr>
        <p:txBody>
          <a:bodyPr wrap="square" rtlCol="0">
            <a:spAutoFit/>
          </a:bodyPr>
          <a:lstStyle/>
          <a:p>
            <a:pPr marL="457200" indent="-457200"/>
            <a:r>
              <a:rPr lang="en-US" sz="2000" dirty="0">
                <a:solidFill>
                  <a:srgbClr val="006600"/>
                </a:solidFill>
                <a:latin typeface="Verdana" pitchFamily="34" charset="0"/>
                <a:ea typeface="Verdana" pitchFamily="34" charset="0"/>
                <a:cs typeface="Verdana" pitchFamily="34" charset="0"/>
              </a:rPr>
              <a:t>+ 2</a:t>
            </a:r>
          </a:p>
        </p:txBody>
      </p:sp>
      <p:sp>
        <p:nvSpPr>
          <p:cNvPr id="135" name="TextBox 134"/>
          <p:cNvSpPr txBox="1"/>
          <p:nvPr/>
        </p:nvSpPr>
        <p:spPr>
          <a:xfrm>
            <a:off x="3313975" y="1584399"/>
            <a:ext cx="2411518" cy="400110"/>
          </a:xfrm>
          <a:prstGeom prst="rect">
            <a:avLst/>
          </a:prstGeom>
          <a:noFill/>
        </p:spPr>
        <p:txBody>
          <a:bodyPr wrap="square" rtlCol="0">
            <a:spAutoFit/>
          </a:bodyPr>
          <a:lstStyle/>
          <a:p>
            <a:pPr marL="457200" indent="-457200"/>
            <a:r>
              <a:rPr lang="en-US" sz="2000" dirty="0">
                <a:solidFill>
                  <a:srgbClr val="FF0000"/>
                </a:solidFill>
                <a:latin typeface="Verdana" pitchFamily="34" charset="0"/>
                <a:ea typeface="Verdana" pitchFamily="34" charset="0"/>
                <a:cs typeface="Verdana" pitchFamily="34" charset="0"/>
              </a:rPr>
              <a:t>4</a:t>
            </a:r>
            <a:r>
              <a:rPr lang="en-US" sz="2000" i="1" dirty="0">
                <a:solidFill>
                  <a:srgbClr val="FF0000"/>
                </a:solidFill>
                <a:latin typeface="Verdana" pitchFamily="34" charset="0"/>
                <a:ea typeface="Verdana" pitchFamily="34" charset="0"/>
                <a:cs typeface="Verdana" pitchFamily="34" charset="0"/>
              </a:rPr>
              <a:t>x</a:t>
            </a:r>
            <a:r>
              <a:rPr lang="en-US" sz="2000" dirty="0">
                <a:solidFill>
                  <a:srgbClr val="0070C0"/>
                </a:solidFill>
                <a:latin typeface="Verdana" pitchFamily="34" charset="0"/>
                <a:ea typeface="Verdana" pitchFamily="34" charset="0"/>
                <a:cs typeface="Verdana" pitchFamily="34" charset="0"/>
              </a:rPr>
              <a:t> </a:t>
            </a:r>
            <a:r>
              <a:rPr lang="en-US" sz="2000" dirty="0">
                <a:solidFill>
                  <a:srgbClr val="006600"/>
                </a:solidFill>
                <a:latin typeface="Verdana" pitchFamily="34" charset="0"/>
                <a:ea typeface="Verdana" pitchFamily="34" charset="0"/>
                <a:cs typeface="Verdana" pitchFamily="34" charset="0"/>
              </a:rPr>
              <a:t>– 3</a:t>
            </a:r>
            <a:r>
              <a:rPr lang="en-US" sz="2000" dirty="0">
                <a:solidFill>
                  <a:srgbClr val="0070C0"/>
                </a:solidFill>
                <a:latin typeface="Verdana" pitchFamily="34" charset="0"/>
                <a:ea typeface="Verdana" pitchFamily="34" charset="0"/>
                <a:cs typeface="Verdana" pitchFamily="34" charset="0"/>
              </a:rPr>
              <a:t> </a:t>
            </a:r>
            <a:r>
              <a:rPr lang="en-US" sz="2000" dirty="0">
                <a:solidFill>
                  <a:srgbClr val="FF0000"/>
                </a:solidFill>
                <a:latin typeface="Verdana" pitchFamily="34" charset="0"/>
                <a:ea typeface="Verdana" pitchFamily="34" charset="0"/>
                <a:cs typeface="Verdana" pitchFamily="34" charset="0"/>
              </a:rPr>
              <a:t>– 3</a:t>
            </a:r>
            <a:r>
              <a:rPr lang="en-US" sz="2000" i="1" dirty="0">
                <a:solidFill>
                  <a:srgbClr val="FF0000"/>
                </a:solidFill>
                <a:latin typeface="Verdana" pitchFamily="34" charset="0"/>
                <a:ea typeface="Verdana" pitchFamily="34" charset="0"/>
                <a:cs typeface="Verdana" pitchFamily="34" charset="0"/>
              </a:rPr>
              <a:t>x</a:t>
            </a:r>
            <a:r>
              <a:rPr lang="en-US" sz="2000" dirty="0">
                <a:solidFill>
                  <a:srgbClr val="FF0000"/>
                </a:solidFill>
                <a:latin typeface="Verdana" pitchFamily="34" charset="0"/>
                <a:ea typeface="Verdana" pitchFamily="34" charset="0"/>
                <a:cs typeface="Verdana" pitchFamily="34" charset="0"/>
              </a:rPr>
              <a:t> </a:t>
            </a:r>
            <a:r>
              <a:rPr lang="en-US" sz="2000" dirty="0">
                <a:solidFill>
                  <a:srgbClr val="006600"/>
                </a:solidFill>
                <a:latin typeface="Verdana" pitchFamily="34" charset="0"/>
                <a:ea typeface="Verdana" pitchFamily="34" charset="0"/>
                <a:cs typeface="Verdana" pitchFamily="34" charset="0"/>
              </a:rPr>
              <a:t>+ 5</a:t>
            </a:r>
          </a:p>
        </p:txBody>
      </p:sp>
      <p:sp>
        <p:nvSpPr>
          <p:cNvPr id="140" name="TextBox 139"/>
          <p:cNvSpPr txBox="1"/>
          <p:nvPr/>
        </p:nvSpPr>
        <p:spPr>
          <a:xfrm>
            <a:off x="3224492" y="1588292"/>
            <a:ext cx="3199463" cy="400110"/>
          </a:xfrm>
          <a:prstGeom prst="rect">
            <a:avLst/>
          </a:prstGeom>
          <a:noFill/>
        </p:spPr>
        <p:txBody>
          <a:bodyPr wrap="square" rtlCol="0">
            <a:spAutoFit/>
          </a:bodyPr>
          <a:lstStyle/>
          <a:p>
            <a:pPr marL="457200" indent="-457200"/>
            <a:r>
              <a:rPr lang="en-US" sz="2000" dirty="0">
                <a:solidFill>
                  <a:srgbClr val="0033CC"/>
                </a:solidFill>
                <a:latin typeface="Verdana" pitchFamily="34" charset="0"/>
                <a:ea typeface="Verdana" pitchFamily="34" charset="0"/>
                <a:cs typeface="Verdana" pitchFamily="34" charset="0"/>
              </a:rPr>
              <a:t> 4</a:t>
            </a:r>
            <a:r>
              <a:rPr lang="en-US" sz="2000" i="1" dirty="0">
                <a:solidFill>
                  <a:srgbClr val="0033CC"/>
                </a:solidFill>
                <a:latin typeface="Verdana" pitchFamily="34" charset="0"/>
                <a:ea typeface="Verdana" pitchFamily="34" charset="0"/>
                <a:cs typeface="Verdana" pitchFamily="34" charset="0"/>
              </a:rPr>
              <a:t>x</a:t>
            </a:r>
            <a:r>
              <a:rPr lang="en-US" sz="2000" dirty="0">
                <a:solidFill>
                  <a:srgbClr val="0033CC"/>
                </a:solidFill>
                <a:latin typeface="Verdana" pitchFamily="34" charset="0"/>
                <a:ea typeface="Verdana" pitchFamily="34" charset="0"/>
                <a:cs typeface="Verdana" pitchFamily="34" charset="0"/>
              </a:rPr>
              <a:t> – 3 – 3</a:t>
            </a:r>
            <a:r>
              <a:rPr lang="en-US" sz="2000" i="1" dirty="0">
                <a:solidFill>
                  <a:srgbClr val="0033CC"/>
                </a:solidFill>
                <a:latin typeface="Verdana" pitchFamily="34" charset="0"/>
                <a:ea typeface="Verdana" pitchFamily="34" charset="0"/>
                <a:cs typeface="Verdana" pitchFamily="34" charset="0"/>
              </a:rPr>
              <a:t>x</a:t>
            </a:r>
            <a:r>
              <a:rPr lang="en-US" sz="2000" dirty="0">
                <a:solidFill>
                  <a:srgbClr val="0033CC"/>
                </a:solidFill>
                <a:latin typeface="Verdana" pitchFamily="34" charset="0"/>
                <a:ea typeface="Verdana" pitchFamily="34" charset="0"/>
                <a:cs typeface="Verdana" pitchFamily="34" charset="0"/>
              </a:rPr>
              <a:t> + 5</a:t>
            </a:r>
          </a:p>
        </p:txBody>
      </p:sp>
      <p:grpSp>
        <p:nvGrpSpPr>
          <p:cNvPr id="25" name="Group 24"/>
          <p:cNvGrpSpPr/>
          <p:nvPr/>
        </p:nvGrpSpPr>
        <p:grpSpPr>
          <a:xfrm>
            <a:off x="3149838" y="3503726"/>
            <a:ext cx="1575421" cy="477054"/>
            <a:chOff x="4851918" y="3626595"/>
            <a:chExt cx="1575421" cy="477054"/>
          </a:xfrm>
        </p:grpSpPr>
        <p:grpSp>
          <p:nvGrpSpPr>
            <p:cNvPr id="228" name="Group 227"/>
            <p:cNvGrpSpPr/>
            <p:nvPr/>
          </p:nvGrpSpPr>
          <p:grpSpPr>
            <a:xfrm>
              <a:off x="4851918" y="3626595"/>
              <a:ext cx="367707" cy="477054"/>
              <a:chOff x="1147919" y="3451254"/>
              <a:chExt cx="367707" cy="477054"/>
            </a:xfrm>
          </p:grpSpPr>
          <p:sp>
            <p:nvSpPr>
              <p:cNvPr id="229" name="TextBox 228"/>
              <p:cNvSpPr txBox="1"/>
              <p:nvPr/>
            </p:nvSpPr>
            <p:spPr>
              <a:xfrm>
                <a:off x="1158672" y="3451254"/>
                <a:ext cx="356954" cy="477054"/>
              </a:xfrm>
              <a:prstGeom prst="rect">
                <a:avLst/>
              </a:prstGeom>
              <a:noFill/>
            </p:spPr>
            <p:txBody>
              <a:bodyPr wrap="none" bIns="0" rtlCol="0">
                <a:spAutoFit/>
              </a:bodyPr>
              <a:lstStyle/>
              <a:p>
                <a:pPr algn="ctr"/>
                <a:r>
                  <a:rPr lang="en-US" sz="2800" b="1" dirty="0"/>
                  <a:t>V</a:t>
                </a:r>
              </a:p>
            </p:txBody>
          </p:sp>
          <p:sp>
            <p:nvSpPr>
              <p:cNvPr id="230" name="Rounded Rectangle 229"/>
              <p:cNvSpPr/>
              <p:nvPr/>
            </p:nvSpPr>
            <p:spPr>
              <a:xfrm>
                <a:off x="1147919" y="3541232"/>
                <a:ext cx="365760" cy="364194"/>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1" name="Group 230"/>
            <p:cNvGrpSpPr/>
            <p:nvPr/>
          </p:nvGrpSpPr>
          <p:grpSpPr>
            <a:xfrm>
              <a:off x="5254489" y="3626595"/>
              <a:ext cx="367707" cy="477054"/>
              <a:chOff x="1147919" y="3451254"/>
              <a:chExt cx="367707" cy="477054"/>
            </a:xfrm>
          </p:grpSpPr>
          <p:sp>
            <p:nvSpPr>
              <p:cNvPr id="232" name="TextBox 231"/>
              <p:cNvSpPr txBox="1"/>
              <p:nvPr/>
            </p:nvSpPr>
            <p:spPr>
              <a:xfrm>
                <a:off x="1158672" y="3451254"/>
                <a:ext cx="356954" cy="477054"/>
              </a:xfrm>
              <a:prstGeom prst="rect">
                <a:avLst/>
              </a:prstGeom>
              <a:noFill/>
            </p:spPr>
            <p:txBody>
              <a:bodyPr wrap="none" bIns="0" rtlCol="0">
                <a:spAutoFit/>
              </a:bodyPr>
              <a:lstStyle/>
              <a:p>
                <a:pPr algn="ctr"/>
                <a:r>
                  <a:rPr lang="en-US" sz="2800" b="1" dirty="0"/>
                  <a:t>V</a:t>
                </a:r>
              </a:p>
            </p:txBody>
          </p:sp>
          <p:sp>
            <p:nvSpPr>
              <p:cNvPr id="233" name="Rounded Rectangle 232"/>
              <p:cNvSpPr/>
              <p:nvPr/>
            </p:nvSpPr>
            <p:spPr>
              <a:xfrm>
                <a:off x="1147919" y="3541232"/>
                <a:ext cx="365760" cy="364194"/>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4" name="Group 233"/>
            <p:cNvGrpSpPr/>
            <p:nvPr/>
          </p:nvGrpSpPr>
          <p:grpSpPr>
            <a:xfrm>
              <a:off x="5657060" y="3626595"/>
              <a:ext cx="367707" cy="477054"/>
              <a:chOff x="1147919" y="3451254"/>
              <a:chExt cx="367707" cy="477054"/>
            </a:xfrm>
          </p:grpSpPr>
          <p:sp>
            <p:nvSpPr>
              <p:cNvPr id="235" name="TextBox 234"/>
              <p:cNvSpPr txBox="1"/>
              <p:nvPr/>
            </p:nvSpPr>
            <p:spPr>
              <a:xfrm>
                <a:off x="1158672" y="3451254"/>
                <a:ext cx="356954" cy="477054"/>
              </a:xfrm>
              <a:prstGeom prst="rect">
                <a:avLst/>
              </a:prstGeom>
              <a:noFill/>
            </p:spPr>
            <p:txBody>
              <a:bodyPr wrap="none" bIns="0" rtlCol="0">
                <a:spAutoFit/>
              </a:bodyPr>
              <a:lstStyle/>
              <a:p>
                <a:pPr algn="ctr"/>
                <a:r>
                  <a:rPr lang="en-US" sz="2800" b="1" dirty="0"/>
                  <a:t>V</a:t>
                </a:r>
              </a:p>
            </p:txBody>
          </p:sp>
          <p:sp>
            <p:nvSpPr>
              <p:cNvPr id="236" name="Rounded Rectangle 235"/>
              <p:cNvSpPr/>
              <p:nvPr/>
            </p:nvSpPr>
            <p:spPr>
              <a:xfrm>
                <a:off x="1147919" y="3541232"/>
                <a:ext cx="365760" cy="364194"/>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7" name="Group 236"/>
            <p:cNvGrpSpPr/>
            <p:nvPr/>
          </p:nvGrpSpPr>
          <p:grpSpPr>
            <a:xfrm>
              <a:off x="6059632" y="3626595"/>
              <a:ext cx="367707" cy="477054"/>
              <a:chOff x="1147919" y="3451254"/>
              <a:chExt cx="367707" cy="477054"/>
            </a:xfrm>
          </p:grpSpPr>
          <p:sp>
            <p:nvSpPr>
              <p:cNvPr id="238" name="TextBox 237"/>
              <p:cNvSpPr txBox="1"/>
              <p:nvPr/>
            </p:nvSpPr>
            <p:spPr>
              <a:xfrm>
                <a:off x="1158672" y="3451254"/>
                <a:ext cx="356954" cy="477054"/>
              </a:xfrm>
              <a:prstGeom prst="rect">
                <a:avLst/>
              </a:prstGeom>
              <a:noFill/>
            </p:spPr>
            <p:txBody>
              <a:bodyPr wrap="none" bIns="0" rtlCol="0">
                <a:spAutoFit/>
              </a:bodyPr>
              <a:lstStyle/>
              <a:p>
                <a:pPr algn="ctr"/>
                <a:r>
                  <a:rPr lang="en-US" sz="2800" b="1" dirty="0"/>
                  <a:t>V</a:t>
                </a:r>
              </a:p>
            </p:txBody>
          </p:sp>
          <p:sp>
            <p:nvSpPr>
              <p:cNvPr id="239" name="Rounded Rectangle 238"/>
              <p:cNvSpPr/>
              <p:nvPr/>
            </p:nvSpPr>
            <p:spPr>
              <a:xfrm>
                <a:off x="1147919" y="3541232"/>
                <a:ext cx="365760" cy="364194"/>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36" name="Group 142"/>
          <p:cNvGrpSpPr/>
          <p:nvPr/>
        </p:nvGrpSpPr>
        <p:grpSpPr>
          <a:xfrm>
            <a:off x="3079416" y="3548250"/>
            <a:ext cx="1242183" cy="532517"/>
            <a:chOff x="5202868" y="4686381"/>
            <a:chExt cx="1493741" cy="532517"/>
          </a:xfrm>
        </p:grpSpPr>
        <p:cxnSp>
          <p:nvCxnSpPr>
            <p:cNvPr id="137" name="Straight Connector 136"/>
            <p:cNvCxnSpPr/>
            <p:nvPr/>
          </p:nvCxnSpPr>
          <p:spPr>
            <a:xfrm>
              <a:off x="5256033" y="4686381"/>
              <a:ext cx="1440576" cy="532517"/>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flipV="1">
              <a:off x="5202868" y="4736147"/>
              <a:ext cx="1411113" cy="467694"/>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grpSp>
      <p:grpSp>
        <p:nvGrpSpPr>
          <p:cNvPr id="242" name="Group 241"/>
          <p:cNvGrpSpPr/>
          <p:nvPr/>
        </p:nvGrpSpPr>
        <p:grpSpPr>
          <a:xfrm>
            <a:off x="5466531" y="3883695"/>
            <a:ext cx="1170033" cy="769089"/>
            <a:chOff x="2176407" y="3943467"/>
            <a:chExt cx="1170033" cy="769089"/>
          </a:xfrm>
        </p:grpSpPr>
        <p:sp>
          <p:nvSpPr>
            <p:cNvPr id="244" name="Plus 243"/>
            <p:cNvSpPr/>
            <p:nvPr/>
          </p:nvSpPr>
          <p:spPr>
            <a:xfrm>
              <a:off x="2192486" y="3966393"/>
              <a:ext cx="333603" cy="319909"/>
            </a:xfrm>
            <a:prstGeom prst="mathPlus">
              <a:avLst>
                <a:gd name="adj1" fmla="val 18432"/>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n>
                  <a:solidFill>
                    <a:schemeClr val="tx1"/>
                  </a:solidFill>
                </a:ln>
              </a:endParaRPr>
            </a:p>
          </p:txBody>
        </p:sp>
        <p:sp>
          <p:nvSpPr>
            <p:cNvPr id="245" name="Rounded Rectangle 244"/>
            <p:cNvSpPr/>
            <p:nvPr/>
          </p:nvSpPr>
          <p:spPr>
            <a:xfrm>
              <a:off x="2176407" y="3943467"/>
              <a:ext cx="365760" cy="36576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Plus 245"/>
            <p:cNvSpPr/>
            <p:nvPr/>
          </p:nvSpPr>
          <p:spPr>
            <a:xfrm>
              <a:off x="2594622" y="3966393"/>
              <a:ext cx="333603" cy="319909"/>
            </a:xfrm>
            <a:prstGeom prst="mathPlus">
              <a:avLst>
                <a:gd name="adj1" fmla="val 18432"/>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n>
                  <a:solidFill>
                    <a:schemeClr val="tx1"/>
                  </a:solidFill>
                </a:ln>
              </a:endParaRPr>
            </a:p>
          </p:txBody>
        </p:sp>
        <p:sp>
          <p:nvSpPr>
            <p:cNvPr id="247" name="Rounded Rectangle 246"/>
            <p:cNvSpPr/>
            <p:nvPr/>
          </p:nvSpPr>
          <p:spPr>
            <a:xfrm>
              <a:off x="2578543" y="3943467"/>
              <a:ext cx="365760" cy="36576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Plus 247"/>
            <p:cNvSpPr/>
            <p:nvPr/>
          </p:nvSpPr>
          <p:spPr>
            <a:xfrm>
              <a:off x="2996759" y="3966393"/>
              <a:ext cx="333603" cy="319909"/>
            </a:xfrm>
            <a:prstGeom prst="mathPlus">
              <a:avLst>
                <a:gd name="adj1" fmla="val 18432"/>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n>
                  <a:solidFill>
                    <a:schemeClr val="tx1"/>
                  </a:solidFill>
                </a:ln>
              </a:endParaRPr>
            </a:p>
          </p:txBody>
        </p:sp>
        <p:sp>
          <p:nvSpPr>
            <p:cNvPr id="249" name="Rounded Rectangle 248"/>
            <p:cNvSpPr/>
            <p:nvPr/>
          </p:nvSpPr>
          <p:spPr>
            <a:xfrm>
              <a:off x="2980680" y="3943467"/>
              <a:ext cx="365760" cy="36576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Plus 249"/>
            <p:cNvSpPr/>
            <p:nvPr/>
          </p:nvSpPr>
          <p:spPr>
            <a:xfrm>
              <a:off x="2192486" y="4369722"/>
              <a:ext cx="333603" cy="319909"/>
            </a:xfrm>
            <a:prstGeom prst="mathPlus">
              <a:avLst>
                <a:gd name="adj1" fmla="val 18432"/>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n>
                  <a:solidFill>
                    <a:schemeClr val="tx1"/>
                  </a:solidFill>
                </a:ln>
              </a:endParaRPr>
            </a:p>
          </p:txBody>
        </p:sp>
        <p:sp>
          <p:nvSpPr>
            <p:cNvPr id="251" name="Rounded Rectangle 250"/>
            <p:cNvSpPr/>
            <p:nvPr/>
          </p:nvSpPr>
          <p:spPr>
            <a:xfrm>
              <a:off x="2176407" y="4346796"/>
              <a:ext cx="365760" cy="36576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Plus 251"/>
            <p:cNvSpPr/>
            <p:nvPr/>
          </p:nvSpPr>
          <p:spPr>
            <a:xfrm>
              <a:off x="2594622" y="4369722"/>
              <a:ext cx="333603" cy="319909"/>
            </a:xfrm>
            <a:prstGeom prst="mathPlus">
              <a:avLst>
                <a:gd name="adj1" fmla="val 18432"/>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n>
                  <a:solidFill>
                    <a:schemeClr val="tx1"/>
                  </a:solidFill>
                </a:ln>
              </a:endParaRPr>
            </a:p>
          </p:txBody>
        </p:sp>
        <p:sp>
          <p:nvSpPr>
            <p:cNvPr id="253" name="Rounded Rectangle 252"/>
            <p:cNvSpPr/>
            <p:nvPr/>
          </p:nvSpPr>
          <p:spPr>
            <a:xfrm>
              <a:off x="2578543" y="4346796"/>
              <a:ext cx="365760" cy="36576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74" name="Group 273"/>
          <p:cNvGrpSpPr/>
          <p:nvPr/>
        </p:nvGrpSpPr>
        <p:grpSpPr>
          <a:xfrm>
            <a:off x="5441152" y="3482272"/>
            <a:ext cx="1169253" cy="365760"/>
            <a:chOff x="6877050" y="3742253"/>
            <a:chExt cx="1169253" cy="365760"/>
          </a:xfrm>
        </p:grpSpPr>
        <p:grpSp>
          <p:nvGrpSpPr>
            <p:cNvPr id="144" name="Group 143"/>
            <p:cNvGrpSpPr/>
            <p:nvPr/>
          </p:nvGrpSpPr>
          <p:grpSpPr>
            <a:xfrm>
              <a:off x="6877050" y="3742253"/>
              <a:ext cx="365760" cy="365760"/>
              <a:chOff x="7531694" y="1860158"/>
              <a:chExt cx="514290" cy="514290"/>
            </a:xfrm>
          </p:grpSpPr>
          <p:sp>
            <p:nvSpPr>
              <p:cNvPr id="145" name="Minus 144"/>
              <p:cNvSpPr/>
              <p:nvPr/>
            </p:nvSpPr>
            <p:spPr>
              <a:xfrm>
                <a:off x="7546547" y="1874115"/>
                <a:ext cx="484585" cy="484585"/>
              </a:xfrm>
              <a:prstGeom prst="mathMinus">
                <a:avLst>
                  <a:gd name="adj1" fmla="val 15658"/>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6" name="Rounded Rectangle 145"/>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8" name="Group 267"/>
            <p:cNvGrpSpPr/>
            <p:nvPr/>
          </p:nvGrpSpPr>
          <p:grpSpPr>
            <a:xfrm>
              <a:off x="7278406" y="3742253"/>
              <a:ext cx="365760" cy="365760"/>
              <a:chOff x="7531694" y="1860158"/>
              <a:chExt cx="514290" cy="514290"/>
            </a:xfrm>
          </p:grpSpPr>
          <p:sp>
            <p:nvSpPr>
              <p:cNvPr id="269" name="Minus 268"/>
              <p:cNvSpPr/>
              <p:nvPr/>
            </p:nvSpPr>
            <p:spPr>
              <a:xfrm>
                <a:off x="7546547" y="1874115"/>
                <a:ext cx="484585" cy="484585"/>
              </a:xfrm>
              <a:prstGeom prst="mathMinus">
                <a:avLst>
                  <a:gd name="adj1" fmla="val 15658"/>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0" name="Rounded Rectangle 269"/>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71" name="Group 270"/>
            <p:cNvGrpSpPr/>
            <p:nvPr/>
          </p:nvGrpSpPr>
          <p:grpSpPr>
            <a:xfrm>
              <a:off x="7680543" y="3742253"/>
              <a:ext cx="365760" cy="365760"/>
              <a:chOff x="7531694" y="1860158"/>
              <a:chExt cx="514290" cy="514290"/>
            </a:xfrm>
          </p:grpSpPr>
          <p:sp>
            <p:nvSpPr>
              <p:cNvPr id="272" name="Minus 271"/>
              <p:cNvSpPr/>
              <p:nvPr/>
            </p:nvSpPr>
            <p:spPr>
              <a:xfrm>
                <a:off x="7546547" y="1874115"/>
                <a:ext cx="484585" cy="484585"/>
              </a:xfrm>
              <a:prstGeom prst="mathMinus">
                <a:avLst>
                  <a:gd name="adj1" fmla="val 15658"/>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3" name="Rounded Rectangle 272"/>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76" name="Group 275"/>
          <p:cNvGrpSpPr/>
          <p:nvPr/>
        </p:nvGrpSpPr>
        <p:grpSpPr>
          <a:xfrm>
            <a:off x="5335054" y="3434534"/>
            <a:ext cx="1469812" cy="844333"/>
            <a:chOff x="6704340" y="3696894"/>
            <a:chExt cx="1469812" cy="844333"/>
          </a:xfrm>
        </p:grpSpPr>
        <p:sp>
          <p:nvSpPr>
            <p:cNvPr id="130" name="Oval 129"/>
            <p:cNvSpPr/>
            <p:nvPr/>
          </p:nvSpPr>
          <p:spPr>
            <a:xfrm>
              <a:off x="6704340" y="3696894"/>
              <a:ext cx="1469812" cy="844333"/>
            </a:xfrm>
            <a:prstGeom prst="ellipse">
              <a:avLst/>
            </a:prstGeom>
            <a:noFill/>
            <a:ln w="190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08" name="Group 141"/>
            <p:cNvGrpSpPr/>
            <p:nvPr/>
          </p:nvGrpSpPr>
          <p:grpSpPr>
            <a:xfrm>
              <a:off x="6832809" y="3846922"/>
              <a:ext cx="1217545" cy="507935"/>
              <a:chOff x="5202868" y="4695906"/>
              <a:chExt cx="1411113" cy="507935"/>
            </a:xfrm>
          </p:grpSpPr>
          <p:cxnSp>
            <p:nvCxnSpPr>
              <p:cNvPr id="109" name="Straight Connector 108"/>
              <p:cNvCxnSpPr/>
              <p:nvPr/>
            </p:nvCxnSpPr>
            <p:spPr>
              <a:xfrm>
                <a:off x="5259713" y="4695906"/>
                <a:ext cx="1349572" cy="499874"/>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V="1">
                <a:off x="5202868" y="4736147"/>
                <a:ext cx="1411113" cy="467694"/>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grpSp>
      </p:grpSp>
      <p:sp>
        <p:nvSpPr>
          <p:cNvPr id="101" name="TextBox 100">
            <a:extLst>
              <a:ext uri="{FF2B5EF4-FFF2-40B4-BE49-F238E27FC236}">
                <a16:creationId xmlns:a16="http://schemas.microsoft.com/office/drawing/2014/main" id="{07311FBC-B354-46DE-ADC3-053CEE5DF685}"/>
              </a:ext>
            </a:extLst>
          </p:cNvPr>
          <p:cNvSpPr txBox="1"/>
          <p:nvPr/>
        </p:nvSpPr>
        <p:spPr>
          <a:xfrm>
            <a:off x="483240" y="1155165"/>
            <a:ext cx="8087710" cy="338554"/>
          </a:xfrm>
          <a:prstGeom prst="rect">
            <a:avLst/>
          </a:prstGeom>
          <a:noFill/>
        </p:spPr>
        <p:txBody>
          <a:bodyPr wrap="square" rtlCol="0">
            <a:spAutoFit/>
          </a:bodyPr>
          <a:lstStyle/>
          <a:p>
            <a:r>
              <a:rPr lang="en-US" sz="1600" dirty="0">
                <a:latin typeface="Verdana" panose="020B0604030504040204" pitchFamily="34" charset="0"/>
                <a:ea typeface="Verdana" panose="020B0604030504040204" pitchFamily="34" charset="0"/>
                <a:cs typeface="Verdana" panose="020B0604030504040204" pitchFamily="34" charset="0"/>
              </a:rPr>
              <a:t>Build it. Draw it. Rewrite it by combining like terms.  </a:t>
            </a:r>
          </a:p>
        </p:txBody>
      </p:sp>
    </p:spTree>
    <p:extLst>
      <p:ext uri="{BB962C8B-B14F-4D97-AF65-F5344CB8AC3E}">
        <p14:creationId xmlns:p14="http://schemas.microsoft.com/office/powerpoint/2010/main" val="92503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40"/>
                                        </p:tgtEl>
                                      </p:cBhvr>
                                    </p:animEffect>
                                    <p:set>
                                      <p:cBhvr>
                                        <p:cTn id="27" dur="1" fill="hold">
                                          <p:stCondLst>
                                            <p:cond delay="499"/>
                                          </p:stCondLst>
                                        </p:cTn>
                                        <p:tgtEl>
                                          <p:spTgt spid="14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5"/>
                                        </p:tgtEl>
                                        <p:attrNameLst>
                                          <p:attrName>style.visibility</p:attrName>
                                        </p:attrNameLst>
                                      </p:cBhvr>
                                      <p:to>
                                        <p:strVal val="visible"/>
                                      </p:to>
                                    </p:set>
                                    <p:animEffect transition="in" filter="fade">
                                      <p:cBhvr>
                                        <p:cTn id="32" dur="500"/>
                                        <p:tgtEl>
                                          <p:spTgt spid="13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7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134" grpId="0"/>
      <p:bldP spid="135" grpId="0"/>
      <p:bldP spid="140" grpId="0"/>
      <p:bldP spid="14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85800"/>
          </a:xfrm>
        </p:spPr>
        <p:txBody>
          <a:bodyPr>
            <a:normAutofit/>
          </a:bodyPr>
          <a:lstStyle/>
          <a:p>
            <a:pPr lvl="0"/>
            <a:r>
              <a:rPr lang="en-US" sz="2800" dirty="0"/>
              <a:t>GETTING STUDENTS BACK ON TRACK</a:t>
            </a:r>
            <a:endParaRPr lang="en-US" sz="3200" dirty="0"/>
          </a:p>
        </p:txBody>
      </p:sp>
      <p:pic>
        <p:nvPicPr>
          <p:cNvPr id="7" name="Picture 6">
            <a:extLst>
              <a:ext uri="{FF2B5EF4-FFF2-40B4-BE49-F238E27FC236}">
                <a16:creationId xmlns:a16="http://schemas.microsoft.com/office/drawing/2014/main" id="{A005E3C3-634F-44BA-8A3F-0801F49F87F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231870" y="540972"/>
            <a:ext cx="5327665" cy="2203516"/>
          </a:xfrm>
          <a:prstGeom prst="rect">
            <a:avLst/>
          </a:prstGeom>
        </p:spPr>
      </p:pic>
      <p:sp>
        <p:nvSpPr>
          <p:cNvPr id="8" name="Content Placeholder 2">
            <a:extLst>
              <a:ext uri="{FF2B5EF4-FFF2-40B4-BE49-F238E27FC236}">
                <a16:creationId xmlns:a16="http://schemas.microsoft.com/office/drawing/2014/main" id="{67682F37-1425-443A-B147-677919E99736}"/>
              </a:ext>
            </a:extLst>
          </p:cNvPr>
          <p:cNvSpPr txBox="1">
            <a:spLocks/>
          </p:cNvSpPr>
          <p:nvPr/>
        </p:nvSpPr>
        <p:spPr>
          <a:xfrm>
            <a:off x="508000" y="5180736"/>
            <a:ext cx="7721600" cy="473571"/>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400" dirty="0">
                <a:solidFill>
                  <a:schemeClr val="accent6">
                    <a:lumMod val="75000"/>
                  </a:schemeClr>
                </a:solidFill>
                <a:latin typeface="Arial" panose="020B0604020202020204" pitchFamily="34" charset="0"/>
                <a:cs typeface="Arial" panose="020B0604020202020204" pitchFamily="34" charset="0"/>
              </a:rPr>
              <a:t>Increase confidence on the way to greater success</a:t>
            </a:r>
          </a:p>
        </p:txBody>
      </p:sp>
      <p:sp>
        <p:nvSpPr>
          <p:cNvPr id="9" name="Rectangle 8">
            <a:extLst>
              <a:ext uri="{FF2B5EF4-FFF2-40B4-BE49-F238E27FC236}">
                <a16:creationId xmlns:a16="http://schemas.microsoft.com/office/drawing/2014/main" id="{BCFBD90E-A919-45AB-A764-9B7151952434}"/>
              </a:ext>
            </a:extLst>
          </p:cNvPr>
          <p:cNvSpPr/>
          <p:nvPr/>
        </p:nvSpPr>
        <p:spPr>
          <a:xfrm>
            <a:off x="508000" y="1390797"/>
            <a:ext cx="2959769" cy="461665"/>
          </a:xfrm>
          <a:prstGeom prst="rect">
            <a:avLst/>
          </a:prstGeom>
        </p:spPr>
        <p:txBody>
          <a:bodyPr wrap="square">
            <a:spAutoFit/>
          </a:bodyPr>
          <a:lstStyle/>
          <a:p>
            <a:r>
              <a:rPr lang="en-US" sz="2400" dirty="0">
                <a:solidFill>
                  <a:srgbClr val="C00000"/>
                </a:solidFill>
                <a:latin typeface="Arial" panose="020B0604020202020204" pitchFamily="34" charset="0"/>
                <a:ea typeface="Calibri" panose="020F0502020204030204" pitchFamily="34" charset="0"/>
                <a:cs typeface="Times New Roman" panose="02020603050405020304" pitchFamily="18" charset="0"/>
              </a:rPr>
              <a:t>Creating YOUR plan</a:t>
            </a:r>
          </a:p>
        </p:txBody>
      </p:sp>
      <p:sp>
        <p:nvSpPr>
          <p:cNvPr id="10" name="Rectangle 9">
            <a:extLst>
              <a:ext uri="{FF2B5EF4-FFF2-40B4-BE49-F238E27FC236}">
                <a16:creationId xmlns:a16="http://schemas.microsoft.com/office/drawing/2014/main" id="{62DCF9E8-D388-49F2-9A48-75970D137049}"/>
              </a:ext>
            </a:extLst>
          </p:cNvPr>
          <p:cNvSpPr/>
          <p:nvPr/>
        </p:nvSpPr>
        <p:spPr>
          <a:xfrm>
            <a:off x="507729" y="2293764"/>
            <a:ext cx="3916680" cy="830997"/>
          </a:xfrm>
          <a:prstGeom prst="rect">
            <a:avLst/>
          </a:prstGeom>
        </p:spPr>
        <p:txBody>
          <a:bodyPr wrap="square">
            <a:spAutoFit/>
          </a:bodyPr>
          <a:lstStyle/>
          <a:p>
            <a:r>
              <a:rPr lang="en-US" sz="2400" dirty="0">
                <a:solidFill>
                  <a:srgbClr val="002060"/>
                </a:solidFill>
                <a:latin typeface="Arial" panose="020B0604020202020204" pitchFamily="34" charset="0"/>
                <a:ea typeface="Calibri" panose="020F0502020204030204" pitchFamily="34" charset="0"/>
                <a:cs typeface="Times New Roman" panose="02020603050405020304" pitchFamily="18" charset="0"/>
              </a:rPr>
              <a:t>Identifying the major work </a:t>
            </a:r>
          </a:p>
          <a:p>
            <a:r>
              <a:rPr lang="en-US" sz="2400" dirty="0">
                <a:solidFill>
                  <a:srgbClr val="002060"/>
                </a:solidFill>
                <a:latin typeface="Arial" panose="020B0604020202020204" pitchFamily="34" charset="0"/>
                <a:ea typeface="Calibri" panose="020F0502020204030204" pitchFamily="34" charset="0"/>
                <a:cs typeface="Times New Roman" panose="02020603050405020304" pitchFamily="18" charset="0"/>
              </a:rPr>
              <a:t>of the grade or focus topics</a:t>
            </a:r>
            <a:endParaRPr lang="en-US" sz="2400" dirty="0">
              <a:latin typeface="Arial" panose="020B060402020202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DC838383-732F-4224-A788-451277CCABC0}"/>
              </a:ext>
            </a:extLst>
          </p:cNvPr>
          <p:cNvSpPr/>
          <p:nvPr/>
        </p:nvSpPr>
        <p:spPr>
          <a:xfrm>
            <a:off x="507729" y="3370442"/>
            <a:ext cx="5452714" cy="830997"/>
          </a:xfrm>
          <a:prstGeom prst="rect">
            <a:avLst/>
          </a:prstGeom>
        </p:spPr>
        <p:txBody>
          <a:bodyPr wrap="square">
            <a:spAutoFit/>
          </a:bodyPr>
          <a:lstStyle/>
          <a:p>
            <a:r>
              <a:rPr lang="en-US" sz="2400" dirty="0">
                <a:solidFill>
                  <a:srgbClr val="00B0F0"/>
                </a:solidFill>
                <a:latin typeface="Arial" panose="020B0604020202020204" pitchFamily="34" charset="0"/>
                <a:ea typeface="Calibri" panose="020F0502020204030204" pitchFamily="34" charset="0"/>
                <a:cs typeface="Times New Roman" panose="02020603050405020304" pitchFamily="18" charset="0"/>
              </a:rPr>
              <a:t>Including needed review and backfill…</a:t>
            </a:r>
          </a:p>
          <a:p>
            <a:r>
              <a:rPr lang="en-US" sz="2400" dirty="0">
                <a:solidFill>
                  <a:srgbClr val="00B0F0"/>
                </a:solidFill>
                <a:latin typeface="Arial" panose="020B0604020202020204" pitchFamily="34" charset="0"/>
                <a:ea typeface="Calibri" panose="020F0502020204030204" pitchFamily="34" charset="0"/>
                <a:cs typeface="Times New Roman" panose="02020603050405020304" pitchFamily="18" charset="0"/>
              </a:rPr>
              <a:t>and frontloading if desired</a:t>
            </a:r>
          </a:p>
        </p:txBody>
      </p:sp>
      <p:sp>
        <p:nvSpPr>
          <p:cNvPr id="13" name="Rectangle 12">
            <a:extLst>
              <a:ext uri="{FF2B5EF4-FFF2-40B4-BE49-F238E27FC236}">
                <a16:creationId xmlns:a16="http://schemas.microsoft.com/office/drawing/2014/main" id="{4A3BF741-FB4B-43B4-8CCA-D33F30EC7CB0}"/>
              </a:ext>
            </a:extLst>
          </p:cNvPr>
          <p:cNvSpPr/>
          <p:nvPr/>
        </p:nvSpPr>
        <p:spPr>
          <a:xfrm>
            <a:off x="508000" y="4451581"/>
            <a:ext cx="8051535" cy="461665"/>
          </a:xfrm>
          <a:prstGeom prst="rect">
            <a:avLst/>
          </a:prstGeom>
        </p:spPr>
        <p:txBody>
          <a:bodyPr wrap="square">
            <a:spAutoFit/>
          </a:bodyPr>
          <a:lstStyle/>
          <a:p>
            <a:r>
              <a:rPr lang="en-US" sz="2400" dirty="0">
                <a:solidFill>
                  <a:schemeClr val="accent6">
                    <a:lumMod val="50000"/>
                  </a:schemeClr>
                </a:solidFill>
                <a:latin typeface="Arial" panose="020B0604020202020204" pitchFamily="34" charset="0"/>
                <a:ea typeface="Calibri" panose="020F0502020204030204" pitchFamily="34" charset="0"/>
                <a:cs typeface="Times New Roman" panose="02020603050405020304" pitchFamily="18" charset="0"/>
              </a:rPr>
              <a:t>Using appropriate content pitched to your students’ needs</a:t>
            </a:r>
          </a:p>
        </p:txBody>
      </p:sp>
    </p:spTree>
    <p:extLst>
      <p:ext uri="{BB962C8B-B14F-4D97-AF65-F5344CB8AC3E}">
        <p14:creationId xmlns:p14="http://schemas.microsoft.com/office/powerpoint/2010/main" val="12935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noAutofit/>
          </a:bodyPr>
          <a:lstStyle/>
          <a:p>
            <a:r>
              <a:rPr lang="en-US" sz="2800" dirty="0"/>
              <a:t>EQUATION SOLVING STRATEGY: BALANCE</a:t>
            </a:r>
          </a:p>
        </p:txBody>
      </p:sp>
      <p:grpSp>
        <p:nvGrpSpPr>
          <p:cNvPr id="15" name="Group 14"/>
          <p:cNvGrpSpPr/>
          <p:nvPr/>
        </p:nvGrpSpPr>
        <p:grpSpPr>
          <a:xfrm>
            <a:off x="889822" y="2149434"/>
            <a:ext cx="4053385" cy="522529"/>
            <a:chOff x="505177" y="3249637"/>
            <a:chExt cx="4053385" cy="522529"/>
          </a:xfrm>
        </p:grpSpPr>
        <p:cxnSp>
          <p:nvCxnSpPr>
            <p:cNvPr id="16" name="Straight Connector 15"/>
            <p:cNvCxnSpPr/>
            <p:nvPr/>
          </p:nvCxnSpPr>
          <p:spPr>
            <a:xfrm>
              <a:off x="505177" y="3249637"/>
              <a:ext cx="4053385" cy="0"/>
            </a:xfrm>
            <a:prstGeom prst="line">
              <a:avLst/>
            </a:prstGeom>
            <a:ln w="38100">
              <a:solidFill>
                <a:srgbClr val="7030A0"/>
              </a:solidFill>
            </a:ln>
          </p:spPr>
          <p:style>
            <a:lnRef idx="1">
              <a:schemeClr val="accent4"/>
            </a:lnRef>
            <a:fillRef idx="0">
              <a:schemeClr val="accent4"/>
            </a:fillRef>
            <a:effectRef idx="0">
              <a:schemeClr val="accent4"/>
            </a:effectRef>
            <a:fontRef idx="minor">
              <a:schemeClr val="tx1"/>
            </a:fontRef>
          </p:style>
        </p:cxnSp>
        <p:cxnSp>
          <p:nvCxnSpPr>
            <p:cNvPr id="17" name="Straight Connector 16"/>
            <p:cNvCxnSpPr/>
            <p:nvPr/>
          </p:nvCxnSpPr>
          <p:spPr>
            <a:xfrm flipH="1">
              <a:off x="1856096" y="3249637"/>
              <a:ext cx="612784" cy="522529"/>
            </a:xfrm>
            <a:prstGeom prst="line">
              <a:avLst/>
            </a:prstGeom>
            <a:ln w="38100">
              <a:solidFill>
                <a:srgbClr val="7030A0"/>
              </a:solidFill>
            </a:ln>
          </p:spPr>
          <p:style>
            <a:lnRef idx="1">
              <a:schemeClr val="accent4"/>
            </a:lnRef>
            <a:fillRef idx="0">
              <a:schemeClr val="accent4"/>
            </a:fillRef>
            <a:effectRef idx="0">
              <a:schemeClr val="accent4"/>
            </a:effectRef>
            <a:fontRef idx="minor">
              <a:schemeClr val="tx1"/>
            </a:fontRef>
          </p:style>
        </p:cxnSp>
        <p:cxnSp>
          <p:nvCxnSpPr>
            <p:cNvPr id="18" name="Straight Connector 17"/>
            <p:cNvCxnSpPr/>
            <p:nvPr/>
          </p:nvCxnSpPr>
          <p:spPr>
            <a:xfrm>
              <a:off x="2426362" y="3249637"/>
              <a:ext cx="603441" cy="514562"/>
            </a:xfrm>
            <a:prstGeom prst="line">
              <a:avLst/>
            </a:prstGeom>
            <a:ln w="38100">
              <a:solidFill>
                <a:srgbClr val="7030A0"/>
              </a:solidFill>
            </a:ln>
          </p:spPr>
          <p:style>
            <a:lnRef idx="1">
              <a:schemeClr val="accent4"/>
            </a:lnRef>
            <a:fillRef idx="0">
              <a:schemeClr val="accent4"/>
            </a:fillRef>
            <a:effectRef idx="0">
              <a:schemeClr val="accent4"/>
            </a:effectRef>
            <a:fontRef idx="minor">
              <a:schemeClr val="tx1"/>
            </a:fontRef>
          </p:style>
        </p:cxnSp>
      </p:grpSp>
      <p:sp>
        <p:nvSpPr>
          <p:cNvPr id="19" name="TextBox 18"/>
          <p:cNvSpPr txBox="1"/>
          <p:nvPr/>
        </p:nvSpPr>
        <p:spPr>
          <a:xfrm>
            <a:off x="1909258" y="1424130"/>
            <a:ext cx="700865" cy="646331"/>
          </a:xfrm>
          <a:prstGeom prst="rect">
            <a:avLst/>
          </a:prstGeom>
          <a:noFill/>
        </p:spPr>
        <p:txBody>
          <a:bodyPr wrap="square" rtlCol="0">
            <a:spAutoFit/>
          </a:bodyPr>
          <a:lstStyle/>
          <a:p>
            <a:r>
              <a:rPr lang="en-US" dirty="0">
                <a:solidFill>
                  <a:srgbClr val="7030A0"/>
                </a:solidFill>
                <a:latin typeface="Arial Black" panose="020B0A04020102020204" pitchFamily="34" charset="0"/>
              </a:rPr>
              <a:t>+ + </a:t>
            </a:r>
          </a:p>
          <a:p>
            <a:r>
              <a:rPr lang="en-US" dirty="0">
                <a:solidFill>
                  <a:srgbClr val="7030A0"/>
                </a:solidFill>
                <a:latin typeface="Arial Black" panose="020B0A04020102020204" pitchFamily="34" charset="0"/>
              </a:rPr>
              <a:t>+ + </a:t>
            </a:r>
          </a:p>
        </p:txBody>
      </p:sp>
      <p:sp>
        <p:nvSpPr>
          <p:cNvPr id="20" name="TextBox 19"/>
          <p:cNvSpPr txBox="1"/>
          <p:nvPr/>
        </p:nvSpPr>
        <p:spPr>
          <a:xfrm>
            <a:off x="3045937" y="1424130"/>
            <a:ext cx="700865" cy="646331"/>
          </a:xfrm>
          <a:prstGeom prst="rect">
            <a:avLst/>
          </a:prstGeom>
          <a:noFill/>
        </p:spPr>
        <p:txBody>
          <a:bodyPr wrap="square" rtlCol="0">
            <a:spAutoFit/>
          </a:bodyPr>
          <a:lstStyle/>
          <a:p>
            <a:r>
              <a:rPr lang="en-US" dirty="0">
                <a:solidFill>
                  <a:srgbClr val="7030A0"/>
                </a:solidFill>
                <a:latin typeface="Arial Black" panose="020B0A04020102020204" pitchFamily="34" charset="0"/>
              </a:rPr>
              <a:t>V </a:t>
            </a:r>
          </a:p>
          <a:p>
            <a:r>
              <a:rPr lang="en-US" dirty="0">
                <a:solidFill>
                  <a:srgbClr val="7030A0"/>
                </a:solidFill>
                <a:latin typeface="Arial Black" panose="020B0A04020102020204" pitchFamily="34" charset="0"/>
              </a:rPr>
              <a:t>V</a:t>
            </a:r>
          </a:p>
        </p:txBody>
      </p:sp>
      <p:sp>
        <p:nvSpPr>
          <p:cNvPr id="21" name="TextBox 20"/>
          <p:cNvSpPr txBox="1"/>
          <p:nvPr/>
        </p:nvSpPr>
        <p:spPr>
          <a:xfrm>
            <a:off x="3448516" y="1424129"/>
            <a:ext cx="1001570" cy="646331"/>
          </a:xfrm>
          <a:prstGeom prst="rect">
            <a:avLst/>
          </a:prstGeom>
          <a:noFill/>
        </p:spPr>
        <p:txBody>
          <a:bodyPr wrap="square" rtlCol="0">
            <a:spAutoFit/>
          </a:bodyPr>
          <a:lstStyle/>
          <a:p>
            <a:r>
              <a:rPr lang="en-US" dirty="0">
                <a:solidFill>
                  <a:srgbClr val="7030A0"/>
                </a:solidFill>
                <a:latin typeface="Arial Black" panose="020B0A04020102020204" pitchFamily="34" charset="0"/>
              </a:rPr>
              <a:t> + + + </a:t>
            </a:r>
          </a:p>
          <a:p>
            <a:r>
              <a:rPr lang="en-US" dirty="0">
                <a:solidFill>
                  <a:srgbClr val="7030A0"/>
                </a:solidFill>
                <a:latin typeface="Arial Black" panose="020B0A04020102020204" pitchFamily="34" charset="0"/>
              </a:rPr>
              <a:t>   + +</a:t>
            </a:r>
          </a:p>
        </p:txBody>
      </p:sp>
      <p:sp>
        <p:nvSpPr>
          <p:cNvPr id="22" name="TextBox 21"/>
          <p:cNvSpPr txBox="1"/>
          <p:nvPr/>
        </p:nvSpPr>
        <p:spPr>
          <a:xfrm>
            <a:off x="1051402" y="1424130"/>
            <a:ext cx="906020" cy="646331"/>
          </a:xfrm>
          <a:prstGeom prst="rect">
            <a:avLst/>
          </a:prstGeom>
          <a:noFill/>
        </p:spPr>
        <p:txBody>
          <a:bodyPr wrap="square" rtlCol="0">
            <a:spAutoFit/>
          </a:bodyPr>
          <a:lstStyle/>
          <a:p>
            <a:r>
              <a:rPr lang="en-US" dirty="0">
                <a:solidFill>
                  <a:srgbClr val="7030A0"/>
                </a:solidFill>
                <a:latin typeface="Arial Black" panose="020B0A04020102020204" pitchFamily="34" charset="0"/>
              </a:rPr>
              <a:t>+ +  </a:t>
            </a:r>
          </a:p>
          <a:p>
            <a:r>
              <a:rPr lang="en-US" dirty="0">
                <a:solidFill>
                  <a:srgbClr val="7030A0"/>
                </a:solidFill>
                <a:latin typeface="Arial Black" panose="020B0A04020102020204" pitchFamily="34" charset="0"/>
              </a:rPr>
              <a:t>+ + +</a:t>
            </a:r>
          </a:p>
        </p:txBody>
      </p:sp>
      <p:cxnSp>
        <p:nvCxnSpPr>
          <p:cNvPr id="10" name="Straight Connector 9"/>
          <p:cNvCxnSpPr/>
          <p:nvPr/>
        </p:nvCxnSpPr>
        <p:spPr>
          <a:xfrm>
            <a:off x="2832419" y="1404439"/>
            <a:ext cx="0" cy="91284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377218" y="1487714"/>
            <a:ext cx="3267419" cy="1015663"/>
          </a:xfrm>
          <a:prstGeom prst="rect">
            <a:avLst/>
          </a:prstGeom>
          <a:noFill/>
        </p:spPr>
        <p:txBody>
          <a:bodyPr wrap="square" rtlCol="0">
            <a:spAutoFit/>
          </a:bodyPr>
          <a:lstStyle/>
          <a:p>
            <a:r>
              <a:rPr lang="en-US" sz="2000" dirty="0">
                <a:solidFill>
                  <a:srgbClr val="FF0000"/>
                </a:solidFill>
                <a:latin typeface="Verdana" panose="020B0604030504040204" pitchFamily="34" charset="0"/>
                <a:ea typeface="Verdana" panose="020B0604030504040204" pitchFamily="34" charset="0"/>
                <a:cs typeface="Verdana" panose="020B0604030504040204" pitchFamily="34" charset="0"/>
              </a:rPr>
              <a:t>Let’s replace the scale with a line to show balance.</a:t>
            </a:r>
            <a:endParaRPr lang="en-US" sz="2000" dirty="0">
              <a:solidFill>
                <a:srgbClr val="FF0000"/>
              </a:solidFill>
            </a:endParaRPr>
          </a:p>
        </p:txBody>
      </p:sp>
      <p:sp>
        <p:nvSpPr>
          <p:cNvPr id="23" name="TextBox 22"/>
          <p:cNvSpPr txBox="1"/>
          <p:nvPr/>
        </p:nvSpPr>
        <p:spPr>
          <a:xfrm>
            <a:off x="889822" y="3126616"/>
            <a:ext cx="7573750" cy="461665"/>
          </a:xfrm>
          <a:prstGeom prst="rect">
            <a:avLst/>
          </a:prstGeom>
          <a:noFill/>
        </p:spPr>
        <p:txBody>
          <a:bodyPr wrap="square" rtlCol="0">
            <a:spAutoFit/>
          </a:bodyPr>
          <a:lstStyle/>
          <a:p>
            <a:r>
              <a:rPr lang="en-US" sz="2400" i="1" dirty="0">
                <a:solidFill>
                  <a:srgbClr val="0000FF"/>
                </a:solidFill>
                <a:latin typeface="Verdana" panose="020B0604030504040204" pitchFamily="34" charset="0"/>
                <a:ea typeface="Verdana" panose="020B0604030504040204" pitchFamily="34" charset="0"/>
                <a:cs typeface="Verdana" panose="020B0604030504040204" pitchFamily="34" charset="0"/>
              </a:rPr>
              <a:t>What equation do you think this represents?</a:t>
            </a:r>
          </a:p>
        </p:txBody>
      </p:sp>
      <p:sp>
        <p:nvSpPr>
          <p:cNvPr id="24" name="TextBox 23"/>
          <p:cNvSpPr txBox="1"/>
          <p:nvPr/>
        </p:nvSpPr>
        <p:spPr>
          <a:xfrm>
            <a:off x="2451776" y="4081500"/>
            <a:ext cx="4982861" cy="400110"/>
          </a:xfrm>
          <a:prstGeom prst="rect">
            <a:avLst/>
          </a:prstGeom>
          <a:noFill/>
        </p:spPr>
        <p:txBody>
          <a:bodyPr wrap="square" rtlCol="0">
            <a:spAutoFit/>
          </a:bodyPr>
          <a:lstStyle/>
          <a:p>
            <a:pPr marL="457200" indent="-457200"/>
            <a:r>
              <a:rPr lang="en-US" sz="2000" i="1" dirty="0">
                <a:solidFill>
                  <a:srgbClr val="006600"/>
                </a:solidFill>
                <a:latin typeface="Verdana" pitchFamily="34" charset="0"/>
                <a:ea typeface="Verdana" pitchFamily="34" charset="0"/>
                <a:cs typeface="Verdana" pitchFamily="34" charset="0"/>
              </a:rPr>
              <a:t>What can we do to BOTH sides?</a:t>
            </a:r>
          </a:p>
        </p:txBody>
      </p:sp>
      <p:sp>
        <p:nvSpPr>
          <p:cNvPr id="26" name="Rectangle 25"/>
          <p:cNvSpPr/>
          <p:nvPr/>
        </p:nvSpPr>
        <p:spPr>
          <a:xfrm>
            <a:off x="663899" y="4764456"/>
            <a:ext cx="7839022" cy="1338828"/>
          </a:xfrm>
          <a:prstGeom prst="rect">
            <a:avLst/>
          </a:prstGeom>
        </p:spPr>
        <p:txBody>
          <a:bodyPr wrap="square">
            <a:spAutoFit/>
          </a:bodyPr>
          <a:lstStyle/>
          <a:p>
            <a:pPr marL="457200" indent="-457200">
              <a:lnSpc>
                <a:spcPct val="150000"/>
              </a:lnSpc>
              <a:buFont typeface="Wingdings" charset="2"/>
              <a:buChar char="²"/>
            </a:pPr>
            <a:r>
              <a:rPr lang="en-US" dirty="0">
                <a:solidFill>
                  <a:srgbClr val="0000FF"/>
                </a:solidFill>
                <a:latin typeface="Verdana" pitchFamily="34" charset="0"/>
                <a:ea typeface="Verdana" pitchFamily="34" charset="0"/>
                <a:cs typeface="Verdana" pitchFamily="34" charset="0"/>
              </a:rPr>
              <a:t>Continue the “building” process until the equation is solved. </a:t>
            </a:r>
          </a:p>
          <a:p>
            <a:pPr marL="457200" indent="-457200">
              <a:lnSpc>
                <a:spcPct val="150000"/>
              </a:lnSpc>
              <a:buFont typeface="Wingdings" charset="2"/>
              <a:buChar char="²"/>
            </a:pPr>
            <a:r>
              <a:rPr lang="en-US" dirty="0">
                <a:solidFill>
                  <a:srgbClr val="0000FF"/>
                </a:solidFill>
                <a:latin typeface="Verdana" pitchFamily="34" charset="0"/>
                <a:ea typeface="Verdana" pitchFamily="34" charset="0"/>
                <a:cs typeface="Verdana" pitchFamily="34" charset="0"/>
              </a:rPr>
              <a:t>Write some steps and the solution.</a:t>
            </a:r>
          </a:p>
          <a:p>
            <a:pPr marL="457200" indent="-457200">
              <a:lnSpc>
                <a:spcPct val="150000"/>
              </a:lnSpc>
              <a:buFont typeface="Wingdings" charset="2"/>
              <a:buChar char="²"/>
            </a:pPr>
            <a:r>
              <a:rPr lang="en-US" dirty="0">
                <a:solidFill>
                  <a:srgbClr val="0000FF"/>
                </a:solidFill>
                <a:latin typeface="Verdana" pitchFamily="34" charset="0"/>
                <a:ea typeface="Verdana" pitchFamily="34" charset="0"/>
                <a:cs typeface="Verdana" pitchFamily="34" charset="0"/>
              </a:rPr>
              <a:t>Check it using substitution.</a:t>
            </a:r>
          </a:p>
        </p:txBody>
      </p:sp>
      <p:pic>
        <p:nvPicPr>
          <p:cNvPr id="10242" name="Picture 2" descr="C:\Users\user\AppData\Local\Microsoft\Windows\Temporary Internet Files\Content.IE5\IQ5OWXO8\lightbul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8455" y="3773938"/>
            <a:ext cx="527082" cy="7883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1663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4" grpId="0"/>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12648"/>
          </a:xfrm>
        </p:spPr>
        <p:txBody>
          <a:bodyPr>
            <a:normAutofit fontScale="90000"/>
          </a:bodyPr>
          <a:lstStyle/>
          <a:p>
            <a:r>
              <a:rPr lang="en-US" sz="2800" cap="all" dirty="0"/>
              <a:t>Possible Pathway for solving equation</a:t>
            </a:r>
            <a:endParaRPr lang="en-US" sz="1800" cap="all" dirty="0"/>
          </a:p>
        </p:txBody>
      </p:sp>
      <p:sp>
        <p:nvSpPr>
          <p:cNvPr id="30" name="TextBox 29"/>
          <p:cNvSpPr txBox="1"/>
          <p:nvPr/>
        </p:nvSpPr>
        <p:spPr>
          <a:xfrm>
            <a:off x="641426" y="2719076"/>
            <a:ext cx="700865" cy="646331"/>
          </a:xfrm>
          <a:prstGeom prst="rect">
            <a:avLst/>
          </a:prstGeom>
          <a:noFill/>
        </p:spPr>
        <p:txBody>
          <a:bodyPr wrap="square" rtlCol="0">
            <a:spAutoFit/>
          </a:bodyPr>
          <a:lstStyle/>
          <a:p>
            <a:r>
              <a:rPr lang="en-US" dirty="0">
                <a:solidFill>
                  <a:srgbClr val="7030A0"/>
                </a:solidFill>
                <a:latin typeface="Arial Black" panose="020B0A04020102020204" pitchFamily="34" charset="0"/>
              </a:rPr>
              <a:t>+ + </a:t>
            </a:r>
          </a:p>
          <a:p>
            <a:r>
              <a:rPr lang="en-US" dirty="0">
                <a:solidFill>
                  <a:srgbClr val="7030A0"/>
                </a:solidFill>
                <a:latin typeface="Arial Black" panose="020B0A04020102020204" pitchFamily="34" charset="0"/>
              </a:rPr>
              <a:t>+ + </a:t>
            </a:r>
          </a:p>
        </p:txBody>
      </p:sp>
      <p:sp>
        <p:nvSpPr>
          <p:cNvPr id="34" name="TextBox 33"/>
          <p:cNvSpPr txBox="1"/>
          <p:nvPr/>
        </p:nvSpPr>
        <p:spPr>
          <a:xfrm>
            <a:off x="2891175" y="2743262"/>
            <a:ext cx="700865" cy="646331"/>
          </a:xfrm>
          <a:prstGeom prst="rect">
            <a:avLst/>
          </a:prstGeom>
          <a:noFill/>
        </p:spPr>
        <p:txBody>
          <a:bodyPr wrap="square" rtlCol="0">
            <a:spAutoFit/>
          </a:bodyPr>
          <a:lstStyle/>
          <a:p>
            <a:r>
              <a:rPr lang="en-US" dirty="0">
                <a:solidFill>
                  <a:srgbClr val="7030A0"/>
                </a:solidFill>
                <a:latin typeface="Arial Black" panose="020B0A04020102020204" pitchFamily="34" charset="0"/>
              </a:rPr>
              <a:t>V </a:t>
            </a:r>
          </a:p>
          <a:p>
            <a:r>
              <a:rPr lang="en-US" dirty="0">
                <a:solidFill>
                  <a:srgbClr val="7030A0"/>
                </a:solidFill>
                <a:latin typeface="Arial Black" panose="020B0A04020102020204" pitchFamily="34" charset="0"/>
              </a:rPr>
              <a:t>V</a:t>
            </a:r>
          </a:p>
        </p:txBody>
      </p:sp>
      <p:sp>
        <p:nvSpPr>
          <p:cNvPr id="35" name="TextBox 34"/>
          <p:cNvSpPr txBox="1"/>
          <p:nvPr/>
        </p:nvSpPr>
        <p:spPr>
          <a:xfrm>
            <a:off x="3131977" y="2761689"/>
            <a:ext cx="1001570" cy="646331"/>
          </a:xfrm>
          <a:prstGeom prst="rect">
            <a:avLst/>
          </a:prstGeom>
          <a:noFill/>
        </p:spPr>
        <p:txBody>
          <a:bodyPr wrap="square" rtlCol="0">
            <a:spAutoFit/>
          </a:bodyPr>
          <a:lstStyle/>
          <a:p>
            <a:r>
              <a:rPr lang="en-US" dirty="0">
                <a:solidFill>
                  <a:srgbClr val="7030A0"/>
                </a:solidFill>
                <a:latin typeface="Arial Black" panose="020B0A04020102020204" pitchFamily="34" charset="0"/>
              </a:rPr>
              <a:t> + + + </a:t>
            </a:r>
          </a:p>
          <a:p>
            <a:r>
              <a:rPr lang="en-US" dirty="0">
                <a:solidFill>
                  <a:srgbClr val="7030A0"/>
                </a:solidFill>
                <a:latin typeface="Arial Black" panose="020B0A04020102020204" pitchFamily="34" charset="0"/>
              </a:rPr>
              <a:t>   + +</a:t>
            </a:r>
          </a:p>
        </p:txBody>
      </p:sp>
      <p:sp>
        <p:nvSpPr>
          <p:cNvPr id="36" name="TextBox 35"/>
          <p:cNvSpPr txBox="1"/>
          <p:nvPr/>
        </p:nvSpPr>
        <p:spPr>
          <a:xfrm>
            <a:off x="1147306" y="2727118"/>
            <a:ext cx="906020" cy="646331"/>
          </a:xfrm>
          <a:prstGeom prst="rect">
            <a:avLst/>
          </a:prstGeom>
          <a:noFill/>
        </p:spPr>
        <p:txBody>
          <a:bodyPr wrap="square" rtlCol="0">
            <a:spAutoFit/>
          </a:bodyPr>
          <a:lstStyle/>
          <a:p>
            <a:r>
              <a:rPr lang="en-US" dirty="0">
                <a:solidFill>
                  <a:srgbClr val="7030A0"/>
                </a:solidFill>
                <a:latin typeface="Arial Black" panose="020B0A04020102020204" pitchFamily="34" charset="0"/>
              </a:rPr>
              <a:t>+ +  </a:t>
            </a:r>
          </a:p>
          <a:p>
            <a:r>
              <a:rPr lang="en-US" dirty="0">
                <a:solidFill>
                  <a:srgbClr val="7030A0"/>
                </a:solidFill>
                <a:latin typeface="Arial Black" panose="020B0A04020102020204" pitchFamily="34" charset="0"/>
              </a:rPr>
              <a:t>+ + +</a:t>
            </a:r>
          </a:p>
        </p:txBody>
      </p:sp>
      <p:sp>
        <p:nvSpPr>
          <p:cNvPr id="3" name="Oval 2"/>
          <p:cNvSpPr/>
          <p:nvPr/>
        </p:nvSpPr>
        <p:spPr>
          <a:xfrm>
            <a:off x="1090101" y="2753068"/>
            <a:ext cx="891099" cy="578346"/>
          </a:xfrm>
          <a:prstGeom prst="ellipse">
            <a:avLst/>
          </a:prstGeom>
          <a:noFill/>
          <a:ln w="127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6" name="Straight Arrow Connector 5"/>
          <p:cNvCxnSpPr/>
          <p:nvPr/>
        </p:nvCxnSpPr>
        <p:spPr>
          <a:xfrm flipV="1">
            <a:off x="1090101" y="2659055"/>
            <a:ext cx="887875" cy="847458"/>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17" name="Oval 16"/>
          <p:cNvSpPr/>
          <p:nvPr/>
        </p:nvSpPr>
        <p:spPr>
          <a:xfrm>
            <a:off x="3207403" y="2761110"/>
            <a:ext cx="833116" cy="578346"/>
          </a:xfrm>
          <a:prstGeom prst="ellipse">
            <a:avLst/>
          </a:prstGeom>
          <a:noFill/>
          <a:ln w="127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8" name="Straight Arrow Connector 17"/>
          <p:cNvCxnSpPr/>
          <p:nvPr/>
        </p:nvCxnSpPr>
        <p:spPr>
          <a:xfrm flipV="1">
            <a:off x="3204728" y="2606946"/>
            <a:ext cx="887875" cy="847458"/>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1888499" y="1646047"/>
            <a:ext cx="2238039" cy="461665"/>
          </a:xfrm>
          <a:prstGeom prst="rect">
            <a:avLst/>
          </a:prstGeom>
          <a:noFill/>
        </p:spPr>
        <p:txBody>
          <a:bodyPr wrap="square" rtlCol="0">
            <a:spAutoFit/>
          </a:bodyPr>
          <a:lstStyle/>
          <a:p>
            <a:r>
              <a:rPr lang="en-US" sz="2400" dirty="0">
                <a:solidFill>
                  <a:srgbClr val="0000FF"/>
                </a:solidFill>
                <a:latin typeface="Verdana" panose="020B0604030504040204" pitchFamily="34" charset="0"/>
                <a:ea typeface="Verdana" panose="020B0604030504040204" pitchFamily="34" charset="0"/>
                <a:cs typeface="Verdana" panose="020B0604030504040204" pitchFamily="34" charset="0"/>
              </a:rPr>
              <a:t>9 = 2</a:t>
            </a:r>
            <a:r>
              <a:rPr lang="en-US" sz="2400" i="1" dirty="0">
                <a:solidFill>
                  <a:srgbClr val="0000FF"/>
                </a:solidFill>
                <a:latin typeface="Verdana" panose="020B0604030504040204" pitchFamily="34" charset="0"/>
                <a:ea typeface="Verdana" panose="020B0604030504040204" pitchFamily="34" charset="0"/>
                <a:cs typeface="Verdana" panose="020B0604030504040204" pitchFamily="34" charset="0"/>
              </a:rPr>
              <a:t>x</a:t>
            </a:r>
            <a:r>
              <a:rPr lang="en-US" sz="2400" dirty="0">
                <a:solidFill>
                  <a:srgbClr val="0000FF"/>
                </a:solidFill>
                <a:latin typeface="Verdana" panose="020B0604030504040204" pitchFamily="34" charset="0"/>
                <a:ea typeface="Verdana" panose="020B0604030504040204" pitchFamily="34" charset="0"/>
                <a:cs typeface="Verdana" panose="020B0604030504040204" pitchFamily="34" charset="0"/>
              </a:rPr>
              <a:t> + 5</a:t>
            </a:r>
          </a:p>
        </p:txBody>
      </p:sp>
      <p:cxnSp>
        <p:nvCxnSpPr>
          <p:cNvPr id="9" name="Straight Connector 8"/>
          <p:cNvCxnSpPr/>
          <p:nvPr/>
        </p:nvCxnSpPr>
        <p:spPr>
          <a:xfrm>
            <a:off x="2456562" y="2538294"/>
            <a:ext cx="0" cy="1214853"/>
          </a:xfrm>
          <a:prstGeom prst="line">
            <a:avLst/>
          </a:prstGeom>
          <a:ln w="38100">
            <a:solidFill>
              <a:srgbClr val="FF0000"/>
            </a:solidFill>
          </a:ln>
        </p:spPr>
        <p:style>
          <a:lnRef idx="1">
            <a:schemeClr val="accent4"/>
          </a:lnRef>
          <a:fillRef idx="0">
            <a:schemeClr val="accent4"/>
          </a:fillRef>
          <a:effectRef idx="0">
            <a:schemeClr val="accent4"/>
          </a:effectRef>
          <a:fontRef idx="minor">
            <a:schemeClr val="tx1"/>
          </a:fontRef>
        </p:style>
      </p:cxnSp>
      <p:sp>
        <p:nvSpPr>
          <p:cNvPr id="22" name="TextBox 21"/>
          <p:cNvSpPr txBox="1"/>
          <p:nvPr/>
        </p:nvSpPr>
        <p:spPr>
          <a:xfrm>
            <a:off x="1922713" y="4377384"/>
            <a:ext cx="1480549" cy="461665"/>
          </a:xfrm>
          <a:prstGeom prst="rect">
            <a:avLst/>
          </a:prstGeom>
          <a:noFill/>
        </p:spPr>
        <p:txBody>
          <a:bodyPr wrap="square" rtlCol="0">
            <a:spAutoFit/>
          </a:bodyPr>
          <a:lstStyle/>
          <a:p>
            <a:r>
              <a:rPr lang="en-US" sz="2400" dirty="0">
                <a:solidFill>
                  <a:srgbClr val="0000FF"/>
                </a:solidFill>
                <a:latin typeface="Verdana" panose="020B0604030504040204" pitchFamily="34" charset="0"/>
                <a:ea typeface="Verdana" panose="020B0604030504040204" pitchFamily="34" charset="0"/>
                <a:cs typeface="Verdana" panose="020B0604030504040204" pitchFamily="34" charset="0"/>
              </a:rPr>
              <a:t>2 = </a:t>
            </a:r>
            <a:r>
              <a:rPr lang="en-US" sz="2400" i="1" dirty="0">
                <a:solidFill>
                  <a:srgbClr val="0000FF"/>
                </a:solidFill>
                <a:latin typeface="Verdana" panose="020B0604030504040204" pitchFamily="34" charset="0"/>
                <a:ea typeface="Verdana" panose="020B0604030504040204" pitchFamily="34" charset="0"/>
                <a:cs typeface="Verdana" panose="020B0604030504040204" pitchFamily="34" charset="0"/>
              </a:rPr>
              <a:t>x</a:t>
            </a:r>
          </a:p>
        </p:txBody>
      </p:sp>
      <p:sp>
        <p:nvSpPr>
          <p:cNvPr id="24" name="TextBox 23"/>
          <p:cNvSpPr txBox="1"/>
          <p:nvPr/>
        </p:nvSpPr>
        <p:spPr>
          <a:xfrm>
            <a:off x="1342291" y="5009464"/>
            <a:ext cx="2271011" cy="1200329"/>
          </a:xfrm>
          <a:prstGeom prst="rect">
            <a:avLst/>
          </a:prstGeom>
          <a:noFill/>
          <a:ln w="12700">
            <a:noFill/>
          </a:ln>
        </p:spPr>
        <p:txBody>
          <a:bodyPr wrap="square" rtlCol="0">
            <a:spAutoFit/>
          </a:bodyPr>
          <a:lstStyle/>
          <a:p>
            <a:r>
              <a:rPr lang="en-US" dirty="0"/>
              <a:t>Don’t forget to check!</a:t>
            </a:r>
          </a:p>
          <a:p>
            <a:r>
              <a:rPr lang="en-US" dirty="0">
                <a:solidFill>
                  <a:srgbClr val="FF0000"/>
                </a:solidFill>
              </a:rPr>
              <a:t>	9 = 2(2) + 5 ?</a:t>
            </a:r>
          </a:p>
          <a:p>
            <a:r>
              <a:rPr lang="en-US" dirty="0">
                <a:solidFill>
                  <a:srgbClr val="FF0000"/>
                </a:solidFill>
              </a:rPr>
              <a:t>	9 = 4 + 5</a:t>
            </a:r>
          </a:p>
          <a:p>
            <a:r>
              <a:rPr lang="en-US" dirty="0">
                <a:solidFill>
                  <a:srgbClr val="FF0000"/>
                </a:solidFill>
              </a:rPr>
              <a:t>	9 = 9</a:t>
            </a:r>
          </a:p>
        </p:txBody>
      </p:sp>
      <p:graphicFrame>
        <p:nvGraphicFramePr>
          <p:cNvPr id="10" name="Object 9"/>
          <p:cNvGraphicFramePr>
            <a:graphicFrameLocks noChangeAspect="1"/>
          </p:cNvGraphicFramePr>
          <p:nvPr/>
        </p:nvGraphicFramePr>
        <p:xfrm>
          <a:off x="6561138" y="2928847"/>
          <a:ext cx="1284287" cy="257175"/>
        </p:xfrm>
        <a:graphic>
          <a:graphicData uri="http://schemas.openxmlformats.org/presentationml/2006/ole">
            <mc:AlternateContent xmlns:mc="http://schemas.openxmlformats.org/markup-compatibility/2006">
              <mc:Choice xmlns:v="urn:schemas-microsoft-com:vml" Requires="v">
                <p:oleObj spid="_x0000_s21636" name="Equation" r:id="rId4" imgW="1269449" imgH="253890" progId="Equation.DSMT4">
                  <p:embed/>
                </p:oleObj>
              </mc:Choice>
              <mc:Fallback>
                <p:oleObj name="Equation" r:id="rId4" imgW="1269449" imgH="253890" progId="Equation.DSMT4">
                  <p:embed/>
                  <p:pic>
                    <p:nvPicPr>
                      <p:cNvPr id="1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1138" y="2928847"/>
                        <a:ext cx="1284287" cy="2571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6567488" y="3293972"/>
          <a:ext cx="1284287" cy="320675"/>
        </p:xfrm>
        <a:graphic>
          <a:graphicData uri="http://schemas.openxmlformats.org/presentationml/2006/ole">
            <mc:AlternateContent xmlns:mc="http://schemas.openxmlformats.org/markup-compatibility/2006">
              <mc:Choice xmlns:v="urn:schemas-microsoft-com:vml" Requires="v">
                <p:oleObj spid="_x0000_s21637" name="Equation" r:id="rId6" imgW="1269449" imgH="317362" progId="Equation.DSMT4">
                  <p:embed/>
                </p:oleObj>
              </mc:Choice>
              <mc:Fallback>
                <p:oleObj name="Equation" r:id="rId6" imgW="1269449" imgH="317362" progId="Equation.DSMT4">
                  <p:embed/>
                  <p:pic>
                    <p:nvPicPr>
                      <p:cNvPr id="11"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67488" y="3293972"/>
                        <a:ext cx="1284287" cy="320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nvGraphicFramePr>
        <p:xfrm>
          <a:off x="6561138" y="3687672"/>
          <a:ext cx="898525" cy="244475"/>
        </p:xfrm>
        <a:graphic>
          <a:graphicData uri="http://schemas.openxmlformats.org/presentationml/2006/ole">
            <mc:AlternateContent xmlns:mc="http://schemas.openxmlformats.org/markup-compatibility/2006">
              <mc:Choice xmlns:v="urn:schemas-microsoft-com:vml" Requires="v">
                <p:oleObj spid="_x0000_s21638" name="Equation" r:id="rId8" imgW="888614" imgH="241195" progId="Equation.DSMT4">
                  <p:embed/>
                </p:oleObj>
              </mc:Choice>
              <mc:Fallback>
                <p:oleObj name="Equation" r:id="rId8" imgW="888614" imgH="241195" progId="Equation.DSMT4">
                  <p:embed/>
                  <p:pic>
                    <p:nvPicPr>
                      <p:cNvPr id="12"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61138" y="3687672"/>
                        <a:ext cx="898525" cy="2444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nvGraphicFramePr>
        <p:xfrm>
          <a:off x="6573336" y="3991918"/>
          <a:ext cx="871538" cy="307975"/>
        </p:xfrm>
        <a:graphic>
          <a:graphicData uri="http://schemas.openxmlformats.org/presentationml/2006/ole">
            <mc:AlternateContent xmlns:mc="http://schemas.openxmlformats.org/markup-compatibility/2006">
              <mc:Choice xmlns:v="urn:schemas-microsoft-com:vml" Requires="v">
                <p:oleObj spid="_x0000_s21639" name="Equation" r:id="rId10" imgW="863280" imgH="304560" progId="Equation.DSMT4">
                  <p:embed/>
                </p:oleObj>
              </mc:Choice>
              <mc:Fallback>
                <p:oleObj name="Equation" r:id="rId10" imgW="863280" imgH="304560" progId="Equation.DSMT4">
                  <p:embed/>
                  <p:pic>
                    <p:nvPicPr>
                      <p:cNvPr id="15"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73336" y="3991918"/>
                        <a:ext cx="871538" cy="307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nvGraphicFramePr>
        <p:xfrm>
          <a:off x="6580188" y="4456022"/>
          <a:ext cx="744537" cy="244475"/>
        </p:xfrm>
        <a:graphic>
          <a:graphicData uri="http://schemas.openxmlformats.org/presentationml/2006/ole">
            <mc:AlternateContent xmlns:mc="http://schemas.openxmlformats.org/markup-compatibility/2006">
              <mc:Choice xmlns:v="urn:schemas-microsoft-com:vml" Requires="v">
                <p:oleObj spid="_x0000_s21640" name="Equation" r:id="rId12" imgW="736600" imgH="241300" progId="Equation.DSMT4">
                  <p:embed/>
                </p:oleObj>
              </mc:Choice>
              <mc:Fallback>
                <p:oleObj name="Equation" r:id="rId12" imgW="736600" imgH="241300" progId="Equation.DSMT4">
                  <p:embed/>
                  <p:pic>
                    <p:nvPicPr>
                      <p:cNvPr id="16"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80188" y="4456022"/>
                        <a:ext cx="744537" cy="2444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9" name="TextBox 18"/>
          <p:cNvSpPr txBox="1"/>
          <p:nvPr/>
        </p:nvSpPr>
        <p:spPr>
          <a:xfrm>
            <a:off x="5582475" y="2033829"/>
            <a:ext cx="3473355" cy="646331"/>
          </a:xfrm>
          <a:prstGeom prst="rect">
            <a:avLst/>
          </a:prstGeom>
          <a:noFill/>
        </p:spPr>
        <p:txBody>
          <a:bodyPr wrap="square" rtlCol="0">
            <a:spAutoFit/>
          </a:bodyPr>
          <a:lstStyle/>
          <a:p>
            <a:pPr algn="ctr"/>
            <a:r>
              <a:rPr lang="en-US" dirty="0">
                <a:solidFill>
                  <a:srgbClr val="7030A0"/>
                </a:solidFill>
                <a:latin typeface="Verdana" panose="020B0604030504040204" pitchFamily="34" charset="0"/>
                <a:ea typeface="Verdana" panose="020B0604030504040204" pitchFamily="34" charset="0"/>
                <a:cs typeface="Verdana" panose="020B0604030504040204" pitchFamily="34" charset="0"/>
              </a:rPr>
              <a:t>Interested?</a:t>
            </a:r>
          </a:p>
          <a:p>
            <a:pPr algn="ctr"/>
            <a:r>
              <a:rPr lang="en-US" dirty="0">
                <a:solidFill>
                  <a:srgbClr val="7030A0"/>
                </a:solidFill>
                <a:latin typeface="Verdana" panose="020B0604030504040204" pitchFamily="34" charset="0"/>
                <a:ea typeface="Verdana" panose="020B0604030504040204" pitchFamily="34" charset="0"/>
                <a:cs typeface="Verdana" panose="020B0604030504040204" pitchFamily="34" charset="0"/>
              </a:rPr>
              <a:t>Here’s the formal algebra</a:t>
            </a:r>
          </a:p>
        </p:txBody>
      </p:sp>
      <p:sp>
        <p:nvSpPr>
          <p:cNvPr id="37" name="TextBox 36"/>
          <p:cNvSpPr txBox="1"/>
          <p:nvPr/>
        </p:nvSpPr>
        <p:spPr>
          <a:xfrm>
            <a:off x="1922713" y="3915719"/>
            <a:ext cx="1480549" cy="461665"/>
          </a:xfrm>
          <a:prstGeom prst="rect">
            <a:avLst/>
          </a:prstGeom>
          <a:noFill/>
        </p:spPr>
        <p:txBody>
          <a:bodyPr wrap="square" rtlCol="0">
            <a:spAutoFit/>
          </a:bodyPr>
          <a:lstStyle/>
          <a:p>
            <a:r>
              <a:rPr lang="en-US" sz="2400" dirty="0">
                <a:solidFill>
                  <a:srgbClr val="0000FF"/>
                </a:solidFill>
                <a:latin typeface="Verdana" panose="020B0604030504040204" pitchFamily="34" charset="0"/>
                <a:ea typeface="Verdana" panose="020B0604030504040204" pitchFamily="34" charset="0"/>
                <a:cs typeface="Verdana" panose="020B0604030504040204" pitchFamily="34" charset="0"/>
              </a:rPr>
              <a:t>4 = 2</a:t>
            </a:r>
            <a:r>
              <a:rPr lang="en-US" sz="2400" i="1" dirty="0">
                <a:solidFill>
                  <a:srgbClr val="0000FF"/>
                </a:solidFill>
                <a:latin typeface="Verdana" panose="020B0604030504040204" pitchFamily="34" charset="0"/>
                <a:ea typeface="Verdana" panose="020B0604030504040204" pitchFamily="34" charset="0"/>
                <a:cs typeface="Verdana" panose="020B0604030504040204" pitchFamily="34" charset="0"/>
              </a:rPr>
              <a:t>x</a:t>
            </a:r>
          </a:p>
        </p:txBody>
      </p:sp>
      <p:grpSp>
        <p:nvGrpSpPr>
          <p:cNvPr id="14" name="Group 13"/>
          <p:cNvGrpSpPr/>
          <p:nvPr/>
        </p:nvGrpSpPr>
        <p:grpSpPr>
          <a:xfrm>
            <a:off x="866867" y="3049979"/>
            <a:ext cx="4406959" cy="1727255"/>
            <a:chOff x="866867" y="3049979"/>
            <a:chExt cx="4406959" cy="1727255"/>
          </a:xfrm>
        </p:grpSpPr>
        <p:grpSp>
          <p:nvGrpSpPr>
            <p:cNvPr id="8" name="Group 7"/>
            <p:cNvGrpSpPr/>
            <p:nvPr/>
          </p:nvGrpSpPr>
          <p:grpSpPr>
            <a:xfrm rot="5400000" flipV="1">
              <a:off x="1600385" y="2316461"/>
              <a:ext cx="576229" cy="2043265"/>
              <a:chOff x="4517409" y="3915719"/>
              <a:chExt cx="1433015" cy="1826960"/>
            </a:xfrm>
          </p:grpSpPr>
          <p:sp>
            <p:nvSpPr>
              <p:cNvPr id="7" name="Arc 6"/>
              <p:cNvSpPr/>
              <p:nvPr/>
            </p:nvSpPr>
            <p:spPr>
              <a:xfrm>
                <a:off x="4517409" y="3915719"/>
                <a:ext cx="1433015" cy="1826960"/>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Arc 24"/>
              <p:cNvSpPr/>
              <p:nvPr/>
            </p:nvSpPr>
            <p:spPr>
              <a:xfrm flipV="1">
                <a:off x="4517409" y="3915719"/>
                <a:ext cx="1433015" cy="1826960"/>
              </a:xfrm>
              <a:prstGeom prst="arc">
                <a:avLst/>
              </a:prstGeom>
              <a:ln>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1" name="TextBox 30"/>
            <p:cNvSpPr txBox="1"/>
            <p:nvPr/>
          </p:nvSpPr>
          <p:spPr>
            <a:xfrm>
              <a:off x="3276152" y="3853904"/>
              <a:ext cx="1997674" cy="923330"/>
            </a:xfrm>
            <a:prstGeom prst="rect">
              <a:avLst/>
            </a:prstGeom>
            <a:noFill/>
          </p:spPr>
          <p:txBody>
            <a:bodyPr wrap="square" rtlCol="0">
              <a:spAutoFit/>
            </a:bodyPr>
            <a:lstStyle/>
            <a:p>
              <a:r>
                <a:rPr lang="en-US" dirty="0">
                  <a:solidFill>
                    <a:srgbClr val="006600"/>
                  </a:solidFill>
                </a:rPr>
                <a:t>There must be 2 counters in each cup.</a:t>
              </a:r>
            </a:p>
          </p:txBody>
        </p:sp>
        <p:cxnSp>
          <p:nvCxnSpPr>
            <p:cNvPr id="32" name="Straight Arrow Connector 31"/>
            <p:cNvCxnSpPr/>
            <p:nvPr/>
          </p:nvCxnSpPr>
          <p:spPr>
            <a:xfrm>
              <a:off x="2735578" y="3508264"/>
              <a:ext cx="761936" cy="345640"/>
            </a:xfrm>
            <a:prstGeom prst="straightConnector1">
              <a:avLst/>
            </a:prstGeom>
            <a:ln>
              <a:solidFill>
                <a:srgbClr val="006600"/>
              </a:solidFill>
              <a:tailEnd type="arrow"/>
            </a:ln>
          </p:spPr>
          <p:style>
            <a:lnRef idx="1">
              <a:schemeClr val="accent3"/>
            </a:lnRef>
            <a:fillRef idx="0">
              <a:schemeClr val="accent3"/>
            </a:fillRef>
            <a:effectRef idx="0">
              <a:schemeClr val="accent3"/>
            </a:effectRef>
            <a:fontRef idx="minor">
              <a:schemeClr val="tx1"/>
            </a:fontRef>
          </p:style>
        </p:cxnSp>
      </p:grpSp>
    </p:spTree>
    <p:extLst>
      <p:ext uri="{BB962C8B-B14F-4D97-AF65-F5344CB8AC3E}">
        <p14:creationId xmlns:p14="http://schemas.microsoft.com/office/powerpoint/2010/main" val="25788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8"/>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7"/>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6"/>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3"/>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 grpId="0" animBg="1"/>
      <p:bldP spid="3" grpId="1" animBg="1"/>
      <p:bldP spid="17" grpId="0" animBg="1"/>
      <p:bldP spid="17" grpId="1" animBg="1"/>
      <p:bldP spid="22" grpId="0"/>
      <p:bldP spid="24" grpId="0"/>
      <p:bldP spid="19" grpId="0"/>
      <p:bldP spid="3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normAutofit/>
          </a:bodyPr>
          <a:lstStyle/>
          <a:p>
            <a:r>
              <a:rPr lang="en-US" sz="3600" dirty="0"/>
              <a:t>THE HUNDRED CHART PUZZLE</a:t>
            </a:r>
          </a:p>
        </p:txBody>
      </p:sp>
      <p:sp>
        <p:nvSpPr>
          <p:cNvPr id="26" name="TextBox 25"/>
          <p:cNvSpPr txBox="1"/>
          <p:nvPr/>
        </p:nvSpPr>
        <p:spPr>
          <a:xfrm>
            <a:off x="638265" y="1582616"/>
            <a:ext cx="2650845" cy="830997"/>
          </a:xfrm>
          <a:prstGeom prst="rect">
            <a:avLst/>
          </a:prstGeom>
          <a:noFill/>
        </p:spPr>
        <p:txBody>
          <a:bodyPr wrap="square" rtlCol="0">
            <a:spAutoFit/>
          </a:bodyPr>
          <a:lstStyle/>
          <a:p>
            <a:r>
              <a:rPr lang="en-US" sz="2400" dirty="0">
                <a:solidFill>
                  <a:srgbClr val="00B050"/>
                </a:solidFill>
                <a:latin typeface="Verdana" panose="020B0604030504040204" pitchFamily="34" charset="0"/>
                <a:ea typeface="Verdana" panose="020B0604030504040204" pitchFamily="34" charset="0"/>
                <a:cs typeface="Verdana" panose="020B0604030504040204" pitchFamily="34" charset="0"/>
              </a:rPr>
              <a:t>This is a hundred chart.</a:t>
            </a:r>
          </a:p>
        </p:txBody>
      </p:sp>
      <p:graphicFrame>
        <p:nvGraphicFramePr>
          <p:cNvPr id="10" name="Table 9"/>
          <p:cNvGraphicFramePr>
            <a:graphicFrameLocks noGrp="1"/>
          </p:cNvGraphicFramePr>
          <p:nvPr/>
        </p:nvGraphicFramePr>
        <p:xfrm>
          <a:off x="3563569" y="1459785"/>
          <a:ext cx="4901730" cy="3985670"/>
        </p:xfrm>
        <a:graphic>
          <a:graphicData uri="http://schemas.openxmlformats.org/drawingml/2006/table">
            <a:tbl>
              <a:tblPr firstRow="1" bandRow="1">
                <a:tableStyleId>{5C22544A-7EE6-4342-B048-85BDC9FD1C3A}</a:tableStyleId>
              </a:tblPr>
              <a:tblGrid>
                <a:gridCol w="490173">
                  <a:extLst>
                    <a:ext uri="{9D8B030D-6E8A-4147-A177-3AD203B41FA5}">
                      <a16:colId xmlns:a16="http://schemas.microsoft.com/office/drawing/2014/main" val="20000"/>
                    </a:ext>
                  </a:extLst>
                </a:gridCol>
                <a:gridCol w="490173">
                  <a:extLst>
                    <a:ext uri="{9D8B030D-6E8A-4147-A177-3AD203B41FA5}">
                      <a16:colId xmlns:a16="http://schemas.microsoft.com/office/drawing/2014/main" val="20001"/>
                    </a:ext>
                  </a:extLst>
                </a:gridCol>
                <a:gridCol w="490173">
                  <a:extLst>
                    <a:ext uri="{9D8B030D-6E8A-4147-A177-3AD203B41FA5}">
                      <a16:colId xmlns:a16="http://schemas.microsoft.com/office/drawing/2014/main" val="20002"/>
                    </a:ext>
                  </a:extLst>
                </a:gridCol>
                <a:gridCol w="490173">
                  <a:extLst>
                    <a:ext uri="{9D8B030D-6E8A-4147-A177-3AD203B41FA5}">
                      <a16:colId xmlns:a16="http://schemas.microsoft.com/office/drawing/2014/main" val="20003"/>
                    </a:ext>
                  </a:extLst>
                </a:gridCol>
                <a:gridCol w="490173">
                  <a:extLst>
                    <a:ext uri="{9D8B030D-6E8A-4147-A177-3AD203B41FA5}">
                      <a16:colId xmlns:a16="http://schemas.microsoft.com/office/drawing/2014/main" val="20004"/>
                    </a:ext>
                  </a:extLst>
                </a:gridCol>
                <a:gridCol w="490173">
                  <a:extLst>
                    <a:ext uri="{9D8B030D-6E8A-4147-A177-3AD203B41FA5}">
                      <a16:colId xmlns:a16="http://schemas.microsoft.com/office/drawing/2014/main" val="20005"/>
                    </a:ext>
                  </a:extLst>
                </a:gridCol>
                <a:gridCol w="490173">
                  <a:extLst>
                    <a:ext uri="{9D8B030D-6E8A-4147-A177-3AD203B41FA5}">
                      <a16:colId xmlns:a16="http://schemas.microsoft.com/office/drawing/2014/main" val="20006"/>
                    </a:ext>
                  </a:extLst>
                </a:gridCol>
                <a:gridCol w="490173">
                  <a:extLst>
                    <a:ext uri="{9D8B030D-6E8A-4147-A177-3AD203B41FA5}">
                      <a16:colId xmlns:a16="http://schemas.microsoft.com/office/drawing/2014/main" val="20007"/>
                    </a:ext>
                  </a:extLst>
                </a:gridCol>
                <a:gridCol w="490173">
                  <a:extLst>
                    <a:ext uri="{9D8B030D-6E8A-4147-A177-3AD203B41FA5}">
                      <a16:colId xmlns:a16="http://schemas.microsoft.com/office/drawing/2014/main" val="20008"/>
                    </a:ext>
                  </a:extLst>
                </a:gridCol>
                <a:gridCol w="490173">
                  <a:extLst>
                    <a:ext uri="{9D8B030D-6E8A-4147-A177-3AD203B41FA5}">
                      <a16:colId xmlns:a16="http://schemas.microsoft.com/office/drawing/2014/main" val="20009"/>
                    </a:ext>
                  </a:extLst>
                </a:gridCol>
              </a:tblGrid>
              <a:tr h="398567">
                <a:tc>
                  <a:txBody>
                    <a:bodyPr/>
                    <a:lstStyle/>
                    <a:p>
                      <a:pPr algn="ctr"/>
                      <a:r>
                        <a:rPr lang="en-US" sz="1500" b="0" dirty="0">
                          <a:solidFill>
                            <a:schemeClr val="tx1"/>
                          </a:solidFill>
                          <a:latin typeface="Verdana"/>
                          <a:cs typeface="Verdana"/>
                        </a:rPr>
                        <a:t>1</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2</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3</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4</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5</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6</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7</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8</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9</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10</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0"/>
                  </a:ext>
                </a:extLst>
              </a:tr>
              <a:tr h="398567">
                <a:tc>
                  <a:txBody>
                    <a:bodyPr/>
                    <a:lstStyle/>
                    <a:p>
                      <a:pPr algn="ctr"/>
                      <a:r>
                        <a:rPr lang="en-US" sz="1500" b="0" dirty="0">
                          <a:solidFill>
                            <a:schemeClr val="tx1"/>
                          </a:solidFill>
                          <a:latin typeface="Verdana"/>
                          <a:cs typeface="Verdana"/>
                        </a:rPr>
                        <a:t>11</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12</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13</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14</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15</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16</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17</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18</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19</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20</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1"/>
                  </a:ext>
                </a:extLst>
              </a:tr>
              <a:tr h="398567">
                <a:tc>
                  <a:txBody>
                    <a:bodyPr/>
                    <a:lstStyle/>
                    <a:p>
                      <a:pPr algn="ctr"/>
                      <a:r>
                        <a:rPr lang="en-US" sz="1500" b="0" dirty="0">
                          <a:solidFill>
                            <a:schemeClr val="tx1"/>
                          </a:solidFill>
                          <a:latin typeface="Verdana"/>
                          <a:cs typeface="Verdana"/>
                        </a:rPr>
                        <a:t>21</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22</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23</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24</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25</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26</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27</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28</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29</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30</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2"/>
                  </a:ext>
                </a:extLst>
              </a:tr>
              <a:tr h="398567">
                <a:tc>
                  <a:txBody>
                    <a:bodyPr/>
                    <a:lstStyle/>
                    <a:p>
                      <a:pPr algn="ctr"/>
                      <a:r>
                        <a:rPr lang="en-US" sz="1500" b="0" dirty="0">
                          <a:solidFill>
                            <a:schemeClr val="tx1"/>
                          </a:solidFill>
                          <a:latin typeface="Verdana"/>
                          <a:cs typeface="Verdana"/>
                        </a:rPr>
                        <a:t>31</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32</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33</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34</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35</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36</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37</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38</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39</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40</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3"/>
                  </a:ext>
                </a:extLst>
              </a:tr>
              <a:tr h="398567">
                <a:tc>
                  <a:txBody>
                    <a:bodyPr/>
                    <a:lstStyle/>
                    <a:p>
                      <a:pPr algn="ctr"/>
                      <a:r>
                        <a:rPr lang="en-US" sz="1500" b="0" dirty="0">
                          <a:solidFill>
                            <a:schemeClr val="tx1"/>
                          </a:solidFill>
                          <a:latin typeface="Verdana"/>
                          <a:cs typeface="Verdana"/>
                        </a:rPr>
                        <a:t>41</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42</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43</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44</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45</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56</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47</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48</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49</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50</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4"/>
                  </a:ext>
                </a:extLst>
              </a:tr>
              <a:tr h="398567">
                <a:tc>
                  <a:txBody>
                    <a:bodyPr/>
                    <a:lstStyle/>
                    <a:p>
                      <a:pPr algn="ctr"/>
                      <a:r>
                        <a:rPr lang="en-US" sz="1500" b="0" dirty="0">
                          <a:solidFill>
                            <a:schemeClr val="tx1"/>
                          </a:solidFill>
                          <a:latin typeface="Verdana"/>
                          <a:cs typeface="Verdana"/>
                        </a:rPr>
                        <a:t>51</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52</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53</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54</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55</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56</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57</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58</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59</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60</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5"/>
                  </a:ext>
                </a:extLst>
              </a:tr>
              <a:tr h="398567">
                <a:tc>
                  <a:txBody>
                    <a:bodyPr/>
                    <a:lstStyle/>
                    <a:p>
                      <a:pPr algn="ctr"/>
                      <a:r>
                        <a:rPr lang="en-US" sz="1500" b="0" dirty="0">
                          <a:solidFill>
                            <a:schemeClr val="tx1"/>
                          </a:solidFill>
                          <a:latin typeface="Verdana"/>
                          <a:cs typeface="Verdana"/>
                        </a:rPr>
                        <a:t>61</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62</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63</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64</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65</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66</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67</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68</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69</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70</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6"/>
                  </a:ext>
                </a:extLst>
              </a:tr>
              <a:tr h="398567">
                <a:tc>
                  <a:txBody>
                    <a:bodyPr/>
                    <a:lstStyle/>
                    <a:p>
                      <a:pPr algn="ctr"/>
                      <a:r>
                        <a:rPr lang="en-US" sz="1500" b="0" dirty="0">
                          <a:solidFill>
                            <a:schemeClr val="tx1"/>
                          </a:solidFill>
                          <a:latin typeface="Verdana"/>
                          <a:cs typeface="Verdana"/>
                        </a:rPr>
                        <a:t>71</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72</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73</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74</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75</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76</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77</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78</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79</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80</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7"/>
                  </a:ext>
                </a:extLst>
              </a:tr>
              <a:tr h="398567">
                <a:tc>
                  <a:txBody>
                    <a:bodyPr/>
                    <a:lstStyle/>
                    <a:p>
                      <a:pPr algn="ctr"/>
                      <a:r>
                        <a:rPr lang="en-US" sz="1500" b="0" dirty="0">
                          <a:solidFill>
                            <a:schemeClr val="tx1"/>
                          </a:solidFill>
                          <a:latin typeface="Verdana"/>
                          <a:cs typeface="Verdana"/>
                        </a:rPr>
                        <a:t>81</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82</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83</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84</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85</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86</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87</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88</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89</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90</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8"/>
                  </a:ext>
                </a:extLst>
              </a:tr>
              <a:tr h="398567">
                <a:tc>
                  <a:txBody>
                    <a:bodyPr/>
                    <a:lstStyle/>
                    <a:p>
                      <a:pPr algn="ctr"/>
                      <a:r>
                        <a:rPr lang="en-US" sz="1500" b="0" dirty="0">
                          <a:solidFill>
                            <a:schemeClr val="tx1"/>
                          </a:solidFill>
                          <a:latin typeface="Verdana"/>
                          <a:cs typeface="Verdana"/>
                        </a:rPr>
                        <a:t>91</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92</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93</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94</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95</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96</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97</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98</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500" b="0" dirty="0">
                          <a:solidFill>
                            <a:schemeClr val="tx1"/>
                          </a:solidFill>
                          <a:latin typeface="Verdana"/>
                          <a:cs typeface="Verdana"/>
                        </a:rPr>
                        <a:t>99</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200" b="0" dirty="0">
                          <a:solidFill>
                            <a:schemeClr val="tx1"/>
                          </a:solidFill>
                          <a:latin typeface="Verdana"/>
                          <a:cs typeface="Verdana"/>
                        </a:rPr>
                        <a:t>100</a:t>
                      </a:r>
                    </a:p>
                  </a:txBody>
                  <a:tcPr marL="83284" marR="83284" marT="41642" marB="416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9"/>
                  </a:ext>
                </a:extLst>
              </a:tr>
            </a:tbl>
          </a:graphicData>
        </a:graphic>
      </p:graphicFrame>
      <p:sp>
        <p:nvSpPr>
          <p:cNvPr id="27" name="TextBox 26"/>
          <p:cNvSpPr txBox="1"/>
          <p:nvPr/>
        </p:nvSpPr>
        <p:spPr>
          <a:xfrm>
            <a:off x="638265" y="3070222"/>
            <a:ext cx="2925304" cy="2308324"/>
          </a:xfrm>
          <a:prstGeom prst="rect">
            <a:avLst/>
          </a:prstGeom>
          <a:noFill/>
        </p:spPr>
        <p:txBody>
          <a:bodyPr wrap="square" rtlCol="0">
            <a:spAutoFit/>
          </a:bodyPr>
          <a:lstStyle/>
          <a:p>
            <a:r>
              <a:rPr lang="en-US" sz="2400" dirty="0">
                <a:solidFill>
                  <a:srgbClr val="7030A0"/>
                </a:solidFill>
                <a:latin typeface="Verdana" panose="020B0604030504040204" pitchFamily="34" charset="0"/>
                <a:ea typeface="Verdana" panose="020B0604030504040204" pitchFamily="34" charset="0"/>
                <a:cs typeface="Verdana" panose="020B0604030504040204" pitchFamily="34" charset="0"/>
              </a:rPr>
              <a:t>This is the Greek letter “sigma.”</a:t>
            </a:r>
          </a:p>
          <a:p>
            <a:endParaRPr lang="en-US" sz="2400" dirty="0">
              <a:solidFill>
                <a:srgbClr val="7030A0"/>
              </a:solidFill>
              <a:latin typeface="Verdana" panose="020B0604030504040204" pitchFamily="34" charset="0"/>
              <a:ea typeface="Verdana" panose="020B0604030504040204" pitchFamily="34" charset="0"/>
              <a:cs typeface="Verdana" panose="020B0604030504040204" pitchFamily="34" charset="0"/>
            </a:endParaRPr>
          </a:p>
          <a:p>
            <a:endParaRPr lang="en-US" sz="2400" dirty="0">
              <a:solidFill>
                <a:srgbClr val="7030A0"/>
              </a:solidFill>
              <a:latin typeface="Verdana" panose="020B0604030504040204" pitchFamily="34" charset="0"/>
              <a:ea typeface="Verdana" panose="020B0604030504040204" pitchFamily="34" charset="0"/>
              <a:cs typeface="Verdana" panose="020B0604030504040204" pitchFamily="34" charset="0"/>
            </a:endParaRPr>
          </a:p>
          <a:p>
            <a:endParaRPr lang="en-US" sz="2400" dirty="0">
              <a:solidFill>
                <a:srgbClr val="7030A0"/>
              </a:solidFill>
              <a:latin typeface="Verdana" panose="020B0604030504040204" pitchFamily="34" charset="0"/>
              <a:ea typeface="Verdana" panose="020B0604030504040204" pitchFamily="34" charset="0"/>
              <a:cs typeface="Verdana" panose="020B0604030504040204" pitchFamily="34" charset="0"/>
            </a:endParaRPr>
          </a:p>
          <a:p>
            <a:r>
              <a:rPr lang="en-US" sz="2400" dirty="0">
                <a:solidFill>
                  <a:srgbClr val="7030A0"/>
                </a:solidFill>
                <a:latin typeface="Verdana" panose="020B0604030504040204" pitchFamily="34" charset="0"/>
                <a:ea typeface="Verdana" panose="020B0604030504040204" pitchFamily="34" charset="0"/>
                <a:cs typeface="Verdana" panose="020B0604030504040204" pitchFamily="34" charset="0"/>
              </a:rPr>
              <a:t>It means “sum.”</a:t>
            </a:r>
          </a:p>
        </p:txBody>
      </p:sp>
      <p:graphicFrame>
        <p:nvGraphicFramePr>
          <p:cNvPr id="11" name="Object 10"/>
          <p:cNvGraphicFramePr>
            <a:graphicFrameLocks noChangeAspect="1"/>
          </p:cNvGraphicFramePr>
          <p:nvPr/>
        </p:nvGraphicFramePr>
        <p:xfrm>
          <a:off x="1680495" y="4033884"/>
          <a:ext cx="776758" cy="647298"/>
        </p:xfrm>
        <a:graphic>
          <a:graphicData uri="http://schemas.openxmlformats.org/presentationml/2006/ole">
            <mc:AlternateContent xmlns:mc="http://schemas.openxmlformats.org/markup-compatibility/2006">
              <mc:Choice xmlns:v="urn:schemas-microsoft-com:vml" Requires="v">
                <p:oleObj spid="_x0000_s24605" name="Equation" r:id="rId4" imgW="457200" imgH="380880" progId="Equation.DSMT4">
                  <p:embed/>
                </p:oleObj>
              </mc:Choice>
              <mc:Fallback>
                <p:oleObj name="Equation" r:id="rId4" imgW="457200" imgH="380880" progId="Equation.DSMT4">
                  <p:embed/>
                  <p:pic>
                    <p:nvPicPr>
                      <p:cNvPr id="11"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495" y="4033884"/>
                        <a:ext cx="776758" cy="6472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5334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466"/>
          </a:xfrm>
        </p:spPr>
        <p:txBody>
          <a:bodyPr>
            <a:normAutofit/>
          </a:bodyPr>
          <a:lstStyle/>
          <a:p>
            <a:r>
              <a:rPr lang="en-US" sz="2800" cap="all" dirty="0"/>
              <a:t>Puzzle Piece C</a:t>
            </a:r>
          </a:p>
        </p:txBody>
      </p:sp>
      <p:sp>
        <p:nvSpPr>
          <p:cNvPr id="64" name="TextBox 63"/>
          <p:cNvSpPr txBox="1"/>
          <p:nvPr/>
        </p:nvSpPr>
        <p:spPr>
          <a:xfrm>
            <a:off x="457200" y="1582616"/>
            <a:ext cx="4698010" cy="1200329"/>
          </a:xfrm>
          <a:prstGeom prst="rect">
            <a:avLst/>
          </a:prstGeom>
          <a:noFill/>
        </p:spPr>
        <p:txBody>
          <a:bodyPr wrap="square" rtlCol="0">
            <a:spAutoFit/>
          </a:bodyPr>
          <a:lstStyle/>
          <a:p>
            <a:r>
              <a:rPr lang="en-US" sz="2400" dirty="0">
                <a:solidFill>
                  <a:srgbClr val="7030A0"/>
                </a:solidFill>
                <a:latin typeface="Verdana" panose="020B0604030504040204" pitchFamily="34" charset="0"/>
                <a:ea typeface="Verdana" panose="020B0604030504040204" pitchFamily="34" charset="0"/>
                <a:cs typeface="Verdana" panose="020B0604030504040204" pitchFamily="34" charset="0"/>
              </a:rPr>
              <a:t>A hundred chart is cut into 26 pieces.  This is puzzle piece “C”</a:t>
            </a:r>
          </a:p>
        </p:txBody>
      </p:sp>
      <p:sp>
        <p:nvSpPr>
          <p:cNvPr id="14" name="TextBox 13"/>
          <p:cNvSpPr txBox="1"/>
          <p:nvPr/>
        </p:nvSpPr>
        <p:spPr>
          <a:xfrm>
            <a:off x="457200" y="3122472"/>
            <a:ext cx="4846320" cy="1446550"/>
          </a:xfrm>
          <a:prstGeom prst="rect">
            <a:avLst/>
          </a:prstGeom>
          <a:noFill/>
        </p:spPr>
        <p:txBody>
          <a:bodyPr wrap="square" rtlCol="0">
            <a:spAutoFit/>
          </a:bodyPr>
          <a:lstStyle/>
          <a:p>
            <a:r>
              <a:rPr lang="en-US" sz="2200" i="1" dirty="0">
                <a:solidFill>
                  <a:srgbClr val="0000FF"/>
                </a:solidFill>
                <a:latin typeface="Verdana" panose="020B0604030504040204" pitchFamily="34" charset="0"/>
                <a:ea typeface="Verdana" panose="020B0604030504040204" pitchFamily="34" charset="0"/>
                <a:cs typeface="Verdana" panose="020B0604030504040204" pitchFamily="34" charset="0"/>
              </a:rPr>
              <a:t>What do you wonder?</a:t>
            </a:r>
          </a:p>
          <a:p>
            <a:endParaRPr lang="en-US" sz="2200" dirty="0">
              <a:solidFill>
                <a:srgbClr val="0000FF"/>
              </a:solidFill>
              <a:latin typeface="Verdana" panose="020B0604030504040204" pitchFamily="34" charset="0"/>
              <a:ea typeface="Verdana" panose="020B0604030504040204" pitchFamily="34" charset="0"/>
              <a:cs typeface="Verdana" panose="020B0604030504040204" pitchFamily="34" charset="0"/>
            </a:endParaRPr>
          </a:p>
          <a:p>
            <a:pPr marL="519113" indent="-519113"/>
            <a:r>
              <a:rPr lang="en-US" sz="2200" dirty="0">
                <a:solidFill>
                  <a:srgbClr val="0000FF"/>
                </a:solidFill>
                <a:latin typeface="Verdana" panose="020B0604030504040204" pitchFamily="34" charset="0"/>
                <a:ea typeface="Verdana" panose="020B0604030504040204" pitchFamily="34" charset="0"/>
                <a:cs typeface="Verdana" panose="020B0604030504040204" pitchFamily="34" charset="0"/>
              </a:rPr>
              <a:t>Copy this piece. Use the given</a:t>
            </a:r>
          </a:p>
          <a:p>
            <a:pPr marL="519113" indent="-519113"/>
            <a:r>
              <a:rPr lang="en-US" sz="2200" dirty="0">
                <a:solidFill>
                  <a:srgbClr val="0000FF"/>
                </a:solidFill>
                <a:latin typeface="Verdana" panose="020B0604030504040204" pitchFamily="34" charset="0"/>
                <a:ea typeface="Verdana" panose="020B0604030504040204" pitchFamily="34" charset="0"/>
                <a:cs typeface="Verdana" panose="020B0604030504040204" pitchFamily="34" charset="0"/>
              </a:rPr>
              <a:t>information to find the numbers.</a:t>
            </a:r>
          </a:p>
        </p:txBody>
      </p:sp>
      <p:sp>
        <p:nvSpPr>
          <p:cNvPr id="5" name="Rectangle 4"/>
          <p:cNvSpPr/>
          <p:nvPr/>
        </p:nvSpPr>
        <p:spPr>
          <a:xfrm>
            <a:off x="5675464" y="1582616"/>
            <a:ext cx="1403406" cy="135414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i="1" dirty="0">
                <a:solidFill>
                  <a:srgbClr val="FF0000"/>
                </a:solidFill>
                <a:latin typeface="Verdana" panose="020B0604030504040204" pitchFamily="34" charset="0"/>
                <a:ea typeface="Verdana" panose="020B0604030504040204" pitchFamily="34" charset="0"/>
                <a:cs typeface="Verdana" panose="020B0604030504040204" pitchFamily="34" charset="0"/>
              </a:rPr>
              <a:t>n</a:t>
            </a:r>
          </a:p>
          <a:p>
            <a:pPr algn="ctr"/>
            <a:r>
              <a:rPr lang="en-US" sz="2000" dirty="0">
                <a:solidFill>
                  <a:srgbClr val="FF0000"/>
                </a:solidFill>
                <a:latin typeface="Verdana" panose="020B0604030504040204" pitchFamily="34" charset="0"/>
                <a:ea typeface="Verdana" panose="020B0604030504040204" pitchFamily="34" charset="0"/>
                <a:cs typeface="Verdana" panose="020B0604030504040204" pitchFamily="34" charset="0"/>
              </a:rPr>
              <a:t>(31)</a:t>
            </a:r>
          </a:p>
        </p:txBody>
      </p:sp>
      <p:sp>
        <p:nvSpPr>
          <p:cNvPr id="23" name="Rectangle 22"/>
          <p:cNvSpPr/>
          <p:nvPr/>
        </p:nvSpPr>
        <p:spPr>
          <a:xfrm>
            <a:off x="7082185" y="1582616"/>
            <a:ext cx="1403406" cy="135414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i="1" dirty="0">
                <a:solidFill>
                  <a:srgbClr val="FF0000"/>
                </a:solidFill>
                <a:latin typeface="Verdana" panose="020B0604030504040204" pitchFamily="34" charset="0"/>
                <a:ea typeface="Verdana" panose="020B0604030504040204" pitchFamily="34" charset="0"/>
                <a:cs typeface="Verdana" panose="020B0604030504040204" pitchFamily="34" charset="0"/>
              </a:rPr>
              <a:t>n</a:t>
            </a:r>
            <a:r>
              <a:rPr lang="en-US" sz="2000" dirty="0">
                <a:solidFill>
                  <a:srgbClr val="FF0000"/>
                </a:solidFill>
                <a:latin typeface="Verdana" panose="020B0604030504040204" pitchFamily="34" charset="0"/>
                <a:ea typeface="Verdana" panose="020B0604030504040204" pitchFamily="34" charset="0"/>
                <a:cs typeface="Verdana" panose="020B0604030504040204" pitchFamily="34" charset="0"/>
              </a:rPr>
              <a:t>+1</a:t>
            </a:r>
          </a:p>
          <a:p>
            <a:pPr algn="ctr"/>
            <a:r>
              <a:rPr lang="en-US" sz="2000" dirty="0">
                <a:solidFill>
                  <a:srgbClr val="FF0000"/>
                </a:solidFill>
                <a:latin typeface="Verdana" panose="020B0604030504040204" pitchFamily="34" charset="0"/>
                <a:ea typeface="Verdana" panose="020B0604030504040204" pitchFamily="34" charset="0"/>
                <a:cs typeface="Verdana" panose="020B0604030504040204" pitchFamily="34" charset="0"/>
              </a:rPr>
              <a:t>(32)</a:t>
            </a:r>
          </a:p>
        </p:txBody>
      </p:sp>
      <p:sp>
        <p:nvSpPr>
          <p:cNvPr id="24" name="Rectangle 23"/>
          <p:cNvSpPr/>
          <p:nvPr/>
        </p:nvSpPr>
        <p:spPr>
          <a:xfrm>
            <a:off x="7078870" y="2936763"/>
            <a:ext cx="1403406" cy="135414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i="1" dirty="0">
                <a:solidFill>
                  <a:srgbClr val="FF0000"/>
                </a:solidFill>
                <a:latin typeface="Verdana" panose="020B0604030504040204" pitchFamily="34" charset="0"/>
                <a:ea typeface="Verdana" panose="020B0604030504040204" pitchFamily="34" charset="0"/>
                <a:cs typeface="Verdana" panose="020B0604030504040204" pitchFamily="34" charset="0"/>
              </a:rPr>
              <a:t>n</a:t>
            </a:r>
            <a:r>
              <a:rPr lang="en-US" sz="2000" dirty="0">
                <a:solidFill>
                  <a:srgbClr val="FF0000"/>
                </a:solidFill>
                <a:latin typeface="Verdana" panose="020B0604030504040204" pitchFamily="34" charset="0"/>
                <a:ea typeface="Verdana" panose="020B0604030504040204" pitchFamily="34" charset="0"/>
                <a:cs typeface="Verdana" panose="020B0604030504040204" pitchFamily="34" charset="0"/>
              </a:rPr>
              <a:t>+11</a:t>
            </a:r>
          </a:p>
          <a:p>
            <a:pPr algn="ctr"/>
            <a:r>
              <a:rPr lang="en-US" sz="2000" dirty="0">
                <a:solidFill>
                  <a:srgbClr val="FF0000"/>
                </a:solidFill>
                <a:latin typeface="Verdana" panose="020B0604030504040204" pitchFamily="34" charset="0"/>
                <a:ea typeface="Verdana" panose="020B0604030504040204" pitchFamily="34" charset="0"/>
                <a:cs typeface="Verdana" panose="020B0604030504040204" pitchFamily="34" charset="0"/>
              </a:rPr>
              <a:t>(42)</a:t>
            </a:r>
          </a:p>
        </p:txBody>
      </p:sp>
      <p:sp>
        <p:nvSpPr>
          <p:cNvPr id="25" name="Rectangle 24"/>
          <p:cNvSpPr/>
          <p:nvPr/>
        </p:nvSpPr>
        <p:spPr>
          <a:xfrm>
            <a:off x="5692428" y="2936763"/>
            <a:ext cx="1403406" cy="135414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i="1" dirty="0">
                <a:solidFill>
                  <a:srgbClr val="FF0000"/>
                </a:solidFill>
                <a:latin typeface="Verdana" panose="020B0604030504040204" pitchFamily="34" charset="0"/>
                <a:ea typeface="Verdana" panose="020B0604030504040204" pitchFamily="34" charset="0"/>
                <a:cs typeface="Verdana" panose="020B0604030504040204" pitchFamily="34" charset="0"/>
              </a:rPr>
              <a:t>n</a:t>
            </a:r>
            <a:r>
              <a:rPr lang="en-US" sz="2000" dirty="0">
                <a:solidFill>
                  <a:srgbClr val="FF0000"/>
                </a:solidFill>
                <a:latin typeface="Verdana" panose="020B0604030504040204" pitchFamily="34" charset="0"/>
                <a:ea typeface="Verdana" panose="020B0604030504040204" pitchFamily="34" charset="0"/>
                <a:cs typeface="Verdana" panose="020B0604030504040204" pitchFamily="34" charset="0"/>
              </a:rPr>
              <a:t>+10</a:t>
            </a:r>
          </a:p>
          <a:p>
            <a:pPr algn="ctr"/>
            <a:r>
              <a:rPr lang="en-US" sz="2000" dirty="0">
                <a:solidFill>
                  <a:srgbClr val="FF0000"/>
                </a:solidFill>
                <a:latin typeface="Verdana" panose="020B0604030504040204" pitchFamily="34" charset="0"/>
                <a:ea typeface="Verdana" panose="020B0604030504040204" pitchFamily="34" charset="0"/>
                <a:cs typeface="Verdana" panose="020B0604030504040204" pitchFamily="34" charset="0"/>
              </a:rPr>
              <a:t>(41)</a:t>
            </a:r>
          </a:p>
        </p:txBody>
      </p:sp>
      <p:graphicFrame>
        <p:nvGraphicFramePr>
          <p:cNvPr id="7" name="Object 6"/>
          <p:cNvGraphicFramePr>
            <a:graphicFrameLocks noChangeAspect="1"/>
          </p:cNvGraphicFramePr>
          <p:nvPr/>
        </p:nvGraphicFramePr>
        <p:xfrm>
          <a:off x="7367588" y="3965047"/>
          <a:ext cx="825500" cy="304800"/>
        </p:xfrm>
        <a:graphic>
          <a:graphicData uri="http://schemas.openxmlformats.org/presentationml/2006/ole">
            <mc:AlternateContent xmlns:mc="http://schemas.openxmlformats.org/markup-compatibility/2006">
              <mc:Choice xmlns:v="urn:schemas-microsoft-com:vml" Requires="v">
                <p:oleObj spid="_x0000_s25718" name="Equation" r:id="rId4" imgW="825480" imgH="304560" progId="Equation.DSMT4">
                  <p:embed/>
                </p:oleObj>
              </mc:Choice>
              <mc:Fallback>
                <p:oleObj name="Equation" r:id="rId4" imgW="825480" imgH="304560" progId="Equation.DSMT4">
                  <p:embed/>
                  <p:pic>
                    <p:nvPicPr>
                      <p:cNvPr id="7"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7588" y="3965047"/>
                        <a:ext cx="8255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4111625" y="4908550"/>
          <a:ext cx="4089400" cy="304800"/>
        </p:xfrm>
        <a:graphic>
          <a:graphicData uri="http://schemas.openxmlformats.org/presentationml/2006/ole">
            <mc:AlternateContent xmlns:mc="http://schemas.openxmlformats.org/markup-compatibility/2006">
              <mc:Choice xmlns:v="urn:schemas-microsoft-com:vml" Requires="v">
                <p:oleObj spid="_x0000_s25719" name="Equation" r:id="rId6" imgW="4089240" imgH="304560" progId="Equation.DSMT4">
                  <p:embed/>
                </p:oleObj>
              </mc:Choice>
              <mc:Fallback>
                <p:oleObj name="Equation" r:id="rId6" imgW="4089240" imgH="304560" progId="Equation.DSMT4">
                  <p:embed/>
                  <p:pic>
                    <p:nvPicPr>
                      <p:cNvPr id="8"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1625" y="4908550"/>
                        <a:ext cx="40894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6558815" y="5334000"/>
          <a:ext cx="1651000" cy="254000"/>
        </p:xfrm>
        <a:graphic>
          <a:graphicData uri="http://schemas.openxmlformats.org/presentationml/2006/ole">
            <mc:AlternateContent xmlns:mc="http://schemas.openxmlformats.org/markup-compatibility/2006">
              <mc:Choice xmlns:v="urn:schemas-microsoft-com:vml" Requires="v">
                <p:oleObj spid="_x0000_s25720" name="Equation" r:id="rId8" imgW="1650960" imgH="253800" progId="Equation.DSMT4">
                  <p:embed/>
                </p:oleObj>
              </mc:Choice>
              <mc:Fallback>
                <p:oleObj name="Equation" r:id="rId8" imgW="1650960" imgH="253800" progId="Equation.DSMT4">
                  <p:embed/>
                  <p:pic>
                    <p:nvPicPr>
                      <p:cNvPr id="9"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8815" y="5334000"/>
                        <a:ext cx="16510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nvGraphicFramePr>
        <p:xfrm>
          <a:off x="7289909" y="5718506"/>
          <a:ext cx="774700" cy="254000"/>
        </p:xfrm>
        <a:graphic>
          <a:graphicData uri="http://schemas.openxmlformats.org/presentationml/2006/ole">
            <mc:AlternateContent xmlns:mc="http://schemas.openxmlformats.org/markup-compatibility/2006">
              <mc:Choice xmlns:v="urn:schemas-microsoft-com:vml" Requires="v">
                <p:oleObj spid="_x0000_s25721" name="Equation" r:id="rId10" imgW="774360" imgH="253800" progId="Equation.DSMT4">
                  <p:embed/>
                </p:oleObj>
              </mc:Choice>
              <mc:Fallback>
                <p:oleObj name="Equation" r:id="rId10" imgW="774360" imgH="253800" progId="Equation.DSMT4">
                  <p:embed/>
                  <p:pic>
                    <p:nvPicPr>
                      <p:cNvPr id="3"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89909" y="5718506"/>
                        <a:ext cx="7747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583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9F7A-AF92-4BDB-B74E-14FDC7FF506A}"/>
              </a:ext>
            </a:extLst>
          </p:cNvPr>
          <p:cNvSpPr>
            <a:spLocks noGrp="1"/>
          </p:cNvSpPr>
          <p:nvPr>
            <p:ph type="title"/>
          </p:nvPr>
        </p:nvSpPr>
        <p:spPr/>
        <p:txBody>
          <a:bodyPr>
            <a:normAutofit/>
          </a:bodyPr>
          <a:lstStyle/>
          <a:p>
            <a:r>
              <a:rPr lang="en-US" sz="2400" dirty="0"/>
              <a:t>PRACTICE and REVIEW</a:t>
            </a:r>
          </a:p>
        </p:txBody>
      </p:sp>
      <p:pic>
        <p:nvPicPr>
          <p:cNvPr id="4" name="Picture 3">
            <a:extLst>
              <a:ext uri="{FF2B5EF4-FFF2-40B4-BE49-F238E27FC236}">
                <a16:creationId xmlns:a16="http://schemas.microsoft.com/office/drawing/2014/main" id="{036E6D48-B6A8-43C6-85B9-E360B4FD878F}"/>
              </a:ext>
            </a:extLst>
          </p:cNvPr>
          <p:cNvPicPr>
            <a:picLocks noChangeAspect="1"/>
          </p:cNvPicPr>
          <p:nvPr/>
        </p:nvPicPr>
        <p:blipFill>
          <a:blip r:embed="rId3"/>
          <a:stretch>
            <a:fillRect/>
          </a:stretch>
        </p:blipFill>
        <p:spPr>
          <a:xfrm>
            <a:off x="360029" y="1011238"/>
            <a:ext cx="4226886" cy="5242242"/>
          </a:xfrm>
          <a:prstGeom prst="rect">
            <a:avLst/>
          </a:prstGeom>
          <a:ln w="28575">
            <a:solidFill>
              <a:schemeClr val="accent1"/>
            </a:solidFill>
          </a:ln>
        </p:spPr>
      </p:pic>
      <p:pic>
        <p:nvPicPr>
          <p:cNvPr id="6" name="Picture 5">
            <a:extLst>
              <a:ext uri="{FF2B5EF4-FFF2-40B4-BE49-F238E27FC236}">
                <a16:creationId xmlns:a16="http://schemas.microsoft.com/office/drawing/2014/main" id="{C0FBCDAC-B72E-499C-A29D-02CAD398225A}"/>
              </a:ext>
            </a:extLst>
          </p:cNvPr>
          <p:cNvPicPr>
            <a:picLocks noChangeAspect="1"/>
          </p:cNvPicPr>
          <p:nvPr/>
        </p:nvPicPr>
        <p:blipFill>
          <a:blip r:embed="rId4"/>
          <a:stretch>
            <a:fillRect/>
          </a:stretch>
        </p:blipFill>
        <p:spPr>
          <a:xfrm>
            <a:off x="4244063" y="1011238"/>
            <a:ext cx="4539908" cy="5242242"/>
          </a:xfrm>
          <a:prstGeom prst="rect">
            <a:avLst/>
          </a:prstGeom>
          <a:ln w="28575">
            <a:solidFill>
              <a:schemeClr val="accent1"/>
            </a:solidFill>
          </a:ln>
        </p:spPr>
      </p:pic>
    </p:spTree>
    <p:extLst>
      <p:ext uri="{BB962C8B-B14F-4D97-AF65-F5344CB8AC3E}">
        <p14:creationId xmlns:p14="http://schemas.microsoft.com/office/powerpoint/2010/main" val="16685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85800"/>
          </a:xfrm>
        </p:spPr>
        <p:txBody>
          <a:bodyPr>
            <a:noAutofit/>
          </a:bodyPr>
          <a:lstStyle/>
          <a:p>
            <a:pPr lvl="0"/>
            <a:r>
              <a:rPr lang="en-US" sz="2800" i="1" dirty="0" err="1"/>
              <a:t>MathLinks</a:t>
            </a:r>
            <a:r>
              <a:rPr lang="en-US" sz="2800" dirty="0"/>
              <a:t>: EXPRESSIONS AND EQUATIONS</a:t>
            </a:r>
          </a:p>
        </p:txBody>
      </p:sp>
      <p:pic>
        <p:nvPicPr>
          <p:cNvPr id="8" name="Picture 7">
            <a:extLst>
              <a:ext uri="{FF2B5EF4-FFF2-40B4-BE49-F238E27FC236}">
                <a16:creationId xmlns:a16="http://schemas.microsoft.com/office/drawing/2014/main" id="{41E90430-BEE8-4A10-BEF2-8BB6EC63192B}"/>
              </a:ext>
            </a:extLst>
          </p:cNvPr>
          <p:cNvPicPr>
            <a:picLocks noChangeAspect="1"/>
          </p:cNvPicPr>
          <p:nvPr/>
        </p:nvPicPr>
        <p:blipFill>
          <a:blip r:embed="rId3"/>
          <a:stretch>
            <a:fillRect/>
          </a:stretch>
        </p:blipFill>
        <p:spPr>
          <a:xfrm>
            <a:off x="1955495" y="1223820"/>
            <a:ext cx="5250288" cy="1680687"/>
          </a:xfrm>
          <a:prstGeom prst="rect">
            <a:avLst/>
          </a:prstGeom>
          <a:ln w="57150">
            <a:solidFill>
              <a:srgbClr val="7030A0"/>
            </a:solidFill>
          </a:ln>
        </p:spPr>
      </p:pic>
      <p:sp>
        <p:nvSpPr>
          <p:cNvPr id="2" name="TextBox 1">
            <a:extLst>
              <a:ext uri="{FF2B5EF4-FFF2-40B4-BE49-F238E27FC236}">
                <a16:creationId xmlns:a16="http://schemas.microsoft.com/office/drawing/2014/main" id="{DA2FCC9B-0120-4CD5-97B7-82E9D1B6DD26}"/>
              </a:ext>
            </a:extLst>
          </p:cNvPr>
          <p:cNvSpPr txBox="1"/>
          <p:nvPr/>
        </p:nvSpPr>
        <p:spPr>
          <a:xfrm>
            <a:off x="589280" y="3776044"/>
            <a:ext cx="7752080" cy="1384995"/>
          </a:xfrm>
          <a:prstGeom prst="rect">
            <a:avLst/>
          </a:prstGeom>
          <a:noFill/>
        </p:spPr>
        <p:txBody>
          <a:bodyPr wrap="square" rtlCol="0">
            <a:spAutoFit/>
          </a:bodyPr>
          <a:lstStyle/>
          <a:p>
            <a:pPr algn="ctr"/>
            <a:r>
              <a:rPr lang="en-US" sz="2800" dirty="0">
                <a:solidFill>
                  <a:srgbClr val="EB3FC6"/>
                </a:solidFill>
                <a:latin typeface="Arial" panose="020B0604020202020204" pitchFamily="34" charset="0"/>
                <a:cs typeface="Arial" panose="020B0604020202020204" pitchFamily="34" charset="0"/>
              </a:rPr>
              <a:t>Packet 3</a:t>
            </a:r>
          </a:p>
          <a:p>
            <a:r>
              <a:rPr lang="en-US" sz="2800" dirty="0">
                <a:solidFill>
                  <a:schemeClr val="accent3"/>
                </a:solidFill>
                <a:latin typeface="Verdana" panose="020B0604030504040204" pitchFamily="34" charset="0"/>
                <a:ea typeface="Verdana" panose="020B0604030504040204" pitchFamily="34" charset="0"/>
              </a:rPr>
              <a:t>Expressions, Equations, and Applications</a:t>
            </a:r>
          </a:p>
          <a:p>
            <a:pPr algn="ctr"/>
            <a:r>
              <a:rPr lang="en-US" sz="2800" dirty="0">
                <a:solidFill>
                  <a:schemeClr val="accent6"/>
                </a:solidFill>
                <a:latin typeface="Verdana" panose="020B0604030504040204" pitchFamily="34" charset="0"/>
                <a:ea typeface="Verdana" panose="020B0604030504040204" pitchFamily="34" charset="0"/>
              </a:rPr>
              <a:t>Focus on Grade 8 content</a:t>
            </a:r>
          </a:p>
        </p:txBody>
      </p:sp>
    </p:spTree>
    <p:extLst>
      <p:ext uri="{BB962C8B-B14F-4D97-AF65-F5344CB8AC3E}">
        <p14:creationId xmlns:p14="http://schemas.microsoft.com/office/powerpoint/2010/main" val="1409383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6"/>
            <a:ext cx="8229600" cy="914400"/>
          </a:xfrm>
        </p:spPr>
        <p:txBody>
          <a:bodyPr>
            <a:normAutofit fontScale="90000"/>
          </a:bodyPr>
          <a:lstStyle/>
          <a:p>
            <a:r>
              <a:rPr lang="en-US" sz="3600" dirty="0"/>
              <a:t>CUPS AND COUNTERS</a:t>
            </a:r>
            <a:br>
              <a:rPr lang="en-US" sz="3600" dirty="0"/>
            </a:br>
            <a:r>
              <a:rPr lang="en-US" sz="2700" dirty="0"/>
              <a:t>THE UPSIDE-DOWN CUP</a:t>
            </a:r>
            <a:endParaRPr lang="en-US" sz="4000" dirty="0"/>
          </a:p>
        </p:txBody>
      </p:sp>
      <p:grpSp>
        <p:nvGrpSpPr>
          <p:cNvPr id="5" name="Group 4"/>
          <p:cNvGrpSpPr/>
          <p:nvPr/>
        </p:nvGrpSpPr>
        <p:grpSpPr>
          <a:xfrm>
            <a:off x="2244823" y="3200400"/>
            <a:ext cx="1411368" cy="2037178"/>
            <a:chOff x="2244823" y="3200400"/>
            <a:chExt cx="1411368" cy="2037178"/>
          </a:xfrm>
        </p:grpSpPr>
        <p:grpSp>
          <p:nvGrpSpPr>
            <p:cNvPr id="32" name="Group 31"/>
            <p:cNvGrpSpPr/>
            <p:nvPr/>
          </p:nvGrpSpPr>
          <p:grpSpPr>
            <a:xfrm>
              <a:off x="2692918" y="3200400"/>
              <a:ext cx="514290" cy="514290"/>
              <a:chOff x="7531694" y="1860158"/>
              <a:chExt cx="514290" cy="514290"/>
            </a:xfrm>
          </p:grpSpPr>
          <p:sp>
            <p:nvSpPr>
              <p:cNvPr id="33" name="Minus 32"/>
              <p:cNvSpPr/>
              <p:nvPr/>
            </p:nvSpPr>
            <p:spPr>
              <a:xfrm>
                <a:off x="7546547" y="1874115"/>
                <a:ext cx="484585" cy="484585"/>
              </a:xfrm>
              <a:prstGeom prst="mathMinus">
                <a:avLst>
                  <a:gd name="adj1" fmla="val 15658"/>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ounded Rectangle 33"/>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3" name="TextBox 62"/>
            <p:cNvSpPr txBox="1"/>
            <p:nvPr/>
          </p:nvSpPr>
          <p:spPr>
            <a:xfrm>
              <a:off x="2244823" y="4006472"/>
              <a:ext cx="1411368" cy="1231106"/>
            </a:xfrm>
            <a:prstGeom prst="rect">
              <a:avLst/>
            </a:prstGeom>
            <a:noFill/>
          </p:spPr>
          <p:txBody>
            <a:bodyPr wrap="square" rtlCol="0">
              <a:spAutoFit/>
            </a:bodyPr>
            <a:lstStyle/>
            <a:p>
              <a:r>
                <a:rPr lang="en-US" dirty="0">
                  <a:solidFill>
                    <a:srgbClr val="FF0000"/>
                  </a:solidFill>
                </a:rPr>
                <a:t>Value :  </a:t>
              </a:r>
              <a:r>
                <a:rPr lang="en-US" dirty="0"/>
                <a:t>-1</a:t>
              </a:r>
            </a:p>
            <a:p>
              <a:endParaRPr lang="en-US" dirty="0">
                <a:solidFill>
                  <a:srgbClr val="FF0000"/>
                </a:solidFill>
              </a:endParaRPr>
            </a:p>
            <a:p>
              <a:endParaRPr lang="en-US" dirty="0">
                <a:solidFill>
                  <a:srgbClr val="FF0000"/>
                </a:solidFill>
              </a:endParaRPr>
            </a:p>
            <a:p>
              <a:r>
                <a:rPr lang="en-US" dirty="0">
                  <a:solidFill>
                    <a:srgbClr val="FF0000"/>
                  </a:solidFill>
                </a:rPr>
                <a:t>Record as:  </a:t>
              </a:r>
              <a:r>
                <a:rPr lang="en-US" b="1" dirty="0">
                  <a:latin typeface="Verdana" panose="020B0604030504040204" pitchFamily="34" charset="0"/>
                  <a:ea typeface="Verdana" panose="020B0604030504040204" pitchFamily="34" charset="0"/>
                  <a:cs typeface="Verdana" panose="020B0604030504040204" pitchFamily="34" charset="0"/>
                </a:rPr>
                <a:t>–</a:t>
              </a:r>
              <a:endParaRPr lang="en-US" dirty="0">
                <a:solidFill>
                  <a:srgbClr val="FF0000"/>
                </a:solidFill>
              </a:endParaRPr>
            </a:p>
          </p:txBody>
        </p:sp>
      </p:grpSp>
      <p:grpSp>
        <p:nvGrpSpPr>
          <p:cNvPr id="3" name="Group 2"/>
          <p:cNvGrpSpPr/>
          <p:nvPr/>
        </p:nvGrpSpPr>
        <p:grpSpPr>
          <a:xfrm>
            <a:off x="371881" y="3200400"/>
            <a:ext cx="1499431" cy="2006401"/>
            <a:chOff x="371881" y="3200400"/>
            <a:chExt cx="1499431" cy="2006401"/>
          </a:xfrm>
        </p:grpSpPr>
        <p:grpSp>
          <p:nvGrpSpPr>
            <p:cNvPr id="28" name="Group 27"/>
            <p:cNvGrpSpPr/>
            <p:nvPr/>
          </p:nvGrpSpPr>
          <p:grpSpPr>
            <a:xfrm>
              <a:off x="864118" y="3200400"/>
              <a:ext cx="514290" cy="514290"/>
              <a:chOff x="1395257" y="3301905"/>
              <a:chExt cx="514290" cy="514290"/>
            </a:xfrm>
          </p:grpSpPr>
          <p:sp>
            <p:nvSpPr>
              <p:cNvPr id="29" name="Plus 28"/>
              <p:cNvSpPr/>
              <p:nvPr/>
            </p:nvSpPr>
            <p:spPr>
              <a:xfrm>
                <a:off x="1417865" y="3334141"/>
                <a:ext cx="469075" cy="449819"/>
              </a:xfrm>
              <a:prstGeom prst="mathPlus">
                <a:avLst>
                  <a:gd name="adj1" fmla="val 18432"/>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n>
                    <a:solidFill>
                      <a:schemeClr val="tx1"/>
                    </a:solidFill>
                  </a:ln>
                </a:endParaRPr>
              </a:p>
            </p:txBody>
          </p:sp>
          <p:sp>
            <p:nvSpPr>
              <p:cNvPr id="30" name="Rounded Rectangle 29"/>
              <p:cNvSpPr/>
              <p:nvPr/>
            </p:nvSpPr>
            <p:spPr>
              <a:xfrm>
                <a:off x="1395257" y="3301905"/>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2" name="TextBox 61"/>
            <p:cNvSpPr txBox="1"/>
            <p:nvPr/>
          </p:nvSpPr>
          <p:spPr>
            <a:xfrm>
              <a:off x="371881" y="4006472"/>
              <a:ext cx="1499431" cy="1200329"/>
            </a:xfrm>
            <a:prstGeom prst="rect">
              <a:avLst/>
            </a:prstGeom>
            <a:noFill/>
          </p:spPr>
          <p:txBody>
            <a:bodyPr wrap="square" rtlCol="0">
              <a:spAutoFit/>
            </a:bodyPr>
            <a:lstStyle/>
            <a:p>
              <a:r>
                <a:rPr lang="en-US" dirty="0">
                  <a:solidFill>
                    <a:srgbClr val="FF0000"/>
                  </a:solidFill>
                </a:rPr>
                <a:t>Value :  </a:t>
              </a:r>
              <a:r>
                <a:rPr lang="en-US" dirty="0"/>
                <a:t>+1</a:t>
              </a:r>
            </a:p>
            <a:p>
              <a:endParaRPr lang="en-US" dirty="0">
                <a:solidFill>
                  <a:srgbClr val="FF0000"/>
                </a:solidFill>
              </a:endParaRPr>
            </a:p>
            <a:p>
              <a:endParaRPr lang="en-US" dirty="0">
                <a:solidFill>
                  <a:srgbClr val="FF0000"/>
                </a:solidFill>
              </a:endParaRPr>
            </a:p>
            <a:p>
              <a:r>
                <a:rPr lang="en-US" dirty="0">
                  <a:solidFill>
                    <a:srgbClr val="FF0000"/>
                  </a:solidFill>
                </a:rPr>
                <a:t>Record as :  </a:t>
              </a:r>
              <a:r>
                <a:rPr lang="en-US" b="1" dirty="0">
                  <a:latin typeface="Verdana" panose="020B0604030504040204" pitchFamily="34" charset="0"/>
                  <a:ea typeface="Verdana" panose="020B0604030504040204" pitchFamily="34" charset="0"/>
                  <a:cs typeface="Verdana" panose="020B0604030504040204" pitchFamily="34" charset="0"/>
                </a:rPr>
                <a:t>+</a:t>
              </a:r>
              <a:endParaRPr lang="en-US" dirty="0">
                <a:solidFill>
                  <a:srgbClr val="FF0000"/>
                </a:solidFill>
              </a:endParaRPr>
            </a:p>
          </p:txBody>
        </p:sp>
      </p:grpSp>
      <p:sp>
        <p:nvSpPr>
          <p:cNvPr id="67" name="TextBox 66"/>
          <p:cNvSpPr txBox="1"/>
          <p:nvPr/>
        </p:nvSpPr>
        <p:spPr>
          <a:xfrm>
            <a:off x="347161" y="2105933"/>
            <a:ext cx="3333750" cy="646331"/>
          </a:xfrm>
          <a:prstGeom prst="rect">
            <a:avLst/>
          </a:prstGeom>
          <a:noFill/>
        </p:spPr>
        <p:txBody>
          <a:bodyPr wrap="square" rtlCol="0">
            <a:spAutoFit/>
          </a:bodyPr>
          <a:lstStyle/>
          <a:p>
            <a:pPr algn="ctr"/>
            <a:r>
              <a:rPr lang="en-US" dirty="0">
                <a:solidFill>
                  <a:srgbClr val="006600"/>
                </a:solidFill>
                <a:latin typeface="Verdana" pitchFamily="34" charset="0"/>
                <a:ea typeface="Verdana" pitchFamily="34" charset="0"/>
                <a:cs typeface="Verdana" pitchFamily="34" charset="0"/>
              </a:rPr>
              <a:t>We use COUNTERS  to represent integers</a:t>
            </a:r>
            <a:r>
              <a:rPr lang="en-US" dirty="0">
                <a:solidFill>
                  <a:srgbClr val="00B050"/>
                </a:solidFill>
                <a:latin typeface="Verdana" pitchFamily="34" charset="0"/>
                <a:ea typeface="Verdana" pitchFamily="34" charset="0"/>
                <a:cs typeface="Verdana" pitchFamily="34" charset="0"/>
              </a:rPr>
              <a:t>.</a:t>
            </a:r>
          </a:p>
        </p:txBody>
      </p:sp>
      <p:sp>
        <p:nvSpPr>
          <p:cNvPr id="75" name="TextBox 74"/>
          <p:cNvSpPr txBox="1"/>
          <p:nvPr/>
        </p:nvSpPr>
        <p:spPr>
          <a:xfrm>
            <a:off x="4963997" y="2105933"/>
            <a:ext cx="2873826" cy="646331"/>
          </a:xfrm>
          <a:prstGeom prst="rect">
            <a:avLst/>
          </a:prstGeom>
          <a:noFill/>
        </p:spPr>
        <p:txBody>
          <a:bodyPr wrap="square" rtlCol="0">
            <a:spAutoFit/>
          </a:bodyPr>
          <a:lstStyle/>
          <a:p>
            <a:pPr algn="ctr"/>
            <a:r>
              <a:rPr lang="en-US" dirty="0">
                <a:solidFill>
                  <a:srgbClr val="006600"/>
                </a:solidFill>
                <a:latin typeface="Verdana" pitchFamily="34" charset="0"/>
                <a:ea typeface="Verdana" pitchFamily="34" charset="0"/>
                <a:cs typeface="Verdana" pitchFamily="34" charset="0"/>
              </a:rPr>
              <a:t>We use CUPS  to represent unknowns.</a:t>
            </a:r>
          </a:p>
        </p:txBody>
      </p:sp>
      <p:grpSp>
        <p:nvGrpSpPr>
          <p:cNvPr id="17" name="Group 16"/>
          <p:cNvGrpSpPr/>
          <p:nvPr/>
        </p:nvGrpSpPr>
        <p:grpSpPr>
          <a:xfrm>
            <a:off x="4031332" y="3060958"/>
            <a:ext cx="2031358" cy="2176620"/>
            <a:chOff x="4031332" y="3060958"/>
            <a:chExt cx="2031358" cy="2176620"/>
          </a:xfrm>
        </p:grpSpPr>
        <p:grpSp>
          <p:nvGrpSpPr>
            <p:cNvPr id="55" name="Group 54"/>
            <p:cNvGrpSpPr/>
            <p:nvPr/>
          </p:nvGrpSpPr>
          <p:grpSpPr>
            <a:xfrm>
              <a:off x="4800600" y="3060958"/>
              <a:ext cx="520996" cy="707886"/>
              <a:chOff x="6581553" y="3718196"/>
              <a:chExt cx="520996" cy="707886"/>
            </a:xfrm>
          </p:grpSpPr>
          <p:sp>
            <p:nvSpPr>
              <p:cNvPr id="56" name="TextBox 55"/>
              <p:cNvSpPr txBox="1"/>
              <p:nvPr/>
            </p:nvSpPr>
            <p:spPr>
              <a:xfrm>
                <a:off x="6604644" y="3718196"/>
                <a:ext cx="463762" cy="707886"/>
              </a:xfrm>
              <a:prstGeom prst="rect">
                <a:avLst/>
              </a:prstGeom>
              <a:noFill/>
            </p:spPr>
            <p:txBody>
              <a:bodyPr wrap="square" rtlCol="0">
                <a:spAutoFit/>
              </a:bodyPr>
              <a:lstStyle/>
              <a:p>
                <a:r>
                  <a:rPr lang="en-US" sz="4000" b="1" dirty="0"/>
                  <a:t>V</a:t>
                </a:r>
              </a:p>
            </p:txBody>
          </p:sp>
          <p:sp>
            <p:nvSpPr>
              <p:cNvPr id="57" name="Rounded Rectangle 56"/>
              <p:cNvSpPr/>
              <p:nvPr/>
            </p:nvSpPr>
            <p:spPr>
              <a:xfrm>
                <a:off x="6581553" y="3849440"/>
                <a:ext cx="520996" cy="505740"/>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5" name="TextBox 64"/>
            <p:cNvSpPr txBox="1"/>
            <p:nvPr/>
          </p:nvSpPr>
          <p:spPr>
            <a:xfrm>
              <a:off x="4031332" y="4006472"/>
              <a:ext cx="2031358" cy="1231106"/>
            </a:xfrm>
            <a:prstGeom prst="rect">
              <a:avLst/>
            </a:prstGeom>
            <a:noFill/>
          </p:spPr>
          <p:txBody>
            <a:bodyPr wrap="square" rtlCol="0">
              <a:spAutoFit/>
            </a:bodyPr>
            <a:lstStyle/>
            <a:p>
              <a:r>
                <a:rPr lang="en-US" dirty="0">
                  <a:solidFill>
                    <a:srgbClr val="FF0000"/>
                  </a:solidFill>
                </a:rPr>
                <a:t>Value:  </a:t>
              </a:r>
              <a:r>
                <a:rPr lang="en-US" dirty="0"/>
                <a:t>unknown (</a:t>
              </a:r>
              <a:r>
                <a:rPr lang="en-US" i="1" dirty="0"/>
                <a:t>x</a:t>
              </a:r>
              <a:r>
                <a:rPr lang="en-US" dirty="0"/>
                <a:t>)</a:t>
              </a:r>
            </a:p>
            <a:p>
              <a:endParaRPr lang="en-US" dirty="0">
                <a:solidFill>
                  <a:srgbClr val="FF0000"/>
                </a:solidFill>
              </a:endParaRPr>
            </a:p>
            <a:p>
              <a:r>
                <a:rPr lang="en-US" dirty="0">
                  <a:solidFill>
                    <a:srgbClr val="FF0000"/>
                  </a:solidFill>
                </a:rPr>
                <a:t>  </a:t>
              </a:r>
            </a:p>
            <a:p>
              <a:r>
                <a:rPr lang="en-US" dirty="0">
                  <a:solidFill>
                    <a:srgbClr val="FF0000"/>
                  </a:solidFill>
                </a:rPr>
                <a:t>Record as:  </a:t>
              </a:r>
              <a:r>
                <a:rPr lang="en-US" sz="2000" b="1" dirty="0">
                  <a:latin typeface="Verdana" panose="020B0604030504040204" pitchFamily="34" charset="0"/>
                  <a:ea typeface="Verdana" panose="020B0604030504040204" pitchFamily="34" charset="0"/>
                  <a:cs typeface="Verdana" panose="020B0604030504040204" pitchFamily="34" charset="0"/>
                </a:rPr>
                <a:t>V</a:t>
              </a:r>
              <a:r>
                <a:rPr lang="en-US" dirty="0">
                  <a:solidFill>
                    <a:srgbClr val="FF0000"/>
                  </a:solidFill>
                </a:rPr>
                <a:t>    </a:t>
              </a:r>
            </a:p>
          </p:txBody>
        </p:sp>
      </p:grpSp>
      <p:grpSp>
        <p:nvGrpSpPr>
          <p:cNvPr id="18" name="Group 17"/>
          <p:cNvGrpSpPr/>
          <p:nvPr/>
        </p:nvGrpSpPr>
        <p:grpSpPr>
          <a:xfrm>
            <a:off x="6436201" y="3114338"/>
            <a:ext cx="2334288" cy="2104008"/>
            <a:chOff x="6436201" y="3114338"/>
            <a:chExt cx="2334288" cy="2104008"/>
          </a:xfrm>
        </p:grpSpPr>
        <p:grpSp>
          <p:nvGrpSpPr>
            <p:cNvPr id="58" name="Group 57"/>
            <p:cNvGrpSpPr/>
            <p:nvPr/>
          </p:nvGrpSpPr>
          <p:grpSpPr>
            <a:xfrm rot="10800000">
              <a:off x="7342672" y="3114338"/>
              <a:ext cx="520996" cy="707886"/>
              <a:chOff x="6581553" y="3718196"/>
              <a:chExt cx="520996" cy="707886"/>
            </a:xfrm>
          </p:grpSpPr>
          <p:sp>
            <p:nvSpPr>
              <p:cNvPr id="59" name="TextBox 58"/>
              <p:cNvSpPr txBox="1"/>
              <p:nvPr/>
            </p:nvSpPr>
            <p:spPr>
              <a:xfrm>
                <a:off x="6591685" y="3718196"/>
                <a:ext cx="497906" cy="707886"/>
              </a:xfrm>
              <a:prstGeom prst="rect">
                <a:avLst/>
              </a:prstGeom>
              <a:noFill/>
            </p:spPr>
            <p:txBody>
              <a:bodyPr wrap="square" rtlCol="0">
                <a:spAutoFit/>
              </a:bodyPr>
              <a:lstStyle/>
              <a:p>
                <a:r>
                  <a:rPr lang="en-US" sz="4000" b="1" dirty="0"/>
                  <a:t>V</a:t>
                </a:r>
              </a:p>
            </p:txBody>
          </p:sp>
          <p:sp>
            <p:nvSpPr>
              <p:cNvPr id="60" name="Rounded Rectangle 59"/>
              <p:cNvSpPr/>
              <p:nvPr/>
            </p:nvSpPr>
            <p:spPr>
              <a:xfrm>
                <a:off x="6581553" y="3849440"/>
                <a:ext cx="520996" cy="505740"/>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6436201" y="4006472"/>
              <a:ext cx="2334288" cy="1211874"/>
              <a:chOff x="6297279" y="4006472"/>
              <a:chExt cx="2334288" cy="1211874"/>
            </a:xfrm>
          </p:grpSpPr>
          <p:sp>
            <p:nvSpPr>
              <p:cNvPr id="26" name="TextBox 25"/>
              <p:cNvSpPr txBox="1"/>
              <p:nvPr/>
            </p:nvSpPr>
            <p:spPr>
              <a:xfrm>
                <a:off x="6297279" y="4006472"/>
                <a:ext cx="2334288" cy="1200329"/>
              </a:xfrm>
              <a:prstGeom prst="rect">
                <a:avLst/>
              </a:prstGeom>
              <a:noFill/>
            </p:spPr>
            <p:txBody>
              <a:bodyPr wrap="square" rtlCol="0">
                <a:spAutoFit/>
              </a:bodyPr>
              <a:lstStyle/>
              <a:p>
                <a:pPr>
                  <a:tabLst>
                    <a:tab pos="738188" algn="l"/>
                  </a:tabLst>
                </a:pPr>
                <a:r>
                  <a:rPr lang="en-US" dirty="0">
                    <a:solidFill>
                      <a:srgbClr val="FF0000"/>
                    </a:solidFill>
                  </a:rPr>
                  <a:t>Value :	</a:t>
                </a:r>
                <a:r>
                  <a:rPr lang="en-US" dirty="0"/>
                  <a:t>opposite of the</a:t>
                </a:r>
              </a:p>
              <a:p>
                <a:pPr>
                  <a:tabLst>
                    <a:tab pos="738188" algn="l"/>
                  </a:tabLst>
                </a:pPr>
                <a:r>
                  <a:rPr lang="en-US" dirty="0"/>
                  <a:t>	unknown (-</a:t>
                </a:r>
                <a:r>
                  <a:rPr lang="en-US" i="1" dirty="0"/>
                  <a:t>x</a:t>
                </a:r>
                <a:r>
                  <a:rPr lang="en-US" dirty="0"/>
                  <a:t>)</a:t>
                </a:r>
              </a:p>
              <a:p>
                <a:endParaRPr lang="en-US" dirty="0"/>
              </a:p>
              <a:p>
                <a:r>
                  <a:rPr lang="en-US" dirty="0">
                    <a:solidFill>
                      <a:srgbClr val="FF0000"/>
                    </a:solidFill>
                  </a:rPr>
                  <a:t>Record as:      </a:t>
                </a:r>
              </a:p>
            </p:txBody>
          </p:sp>
          <p:sp>
            <p:nvSpPr>
              <p:cNvPr id="50" name="TextBox 49"/>
              <p:cNvSpPr txBox="1"/>
              <p:nvPr/>
            </p:nvSpPr>
            <p:spPr>
              <a:xfrm flipV="1">
                <a:off x="7328255" y="4818236"/>
                <a:ext cx="457200" cy="400110"/>
              </a:xfrm>
              <a:prstGeom prst="rect">
                <a:avLst/>
              </a:prstGeom>
              <a:noFill/>
            </p:spPr>
            <p:txBody>
              <a:bodyPr wrap="square" rtlCol="0">
                <a:spAutoFit/>
              </a:bodyPr>
              <a:lstStyle/>
              <a:p>
                <a:pPr algn="ctr"/>
                <a:r>
                  <a:rPr lang="en-US" sz="2000" b="1" dirty="0">
                    <a:latin typeface="Verdana" panose="020B0604030504040204" pitchFamily="34" charset="0"/>
                    <a:ea typeface="Verdana" panose="020B0604030504040204" pitchFamily="34" charset="0"/>
                    <a:cs typeface="Verdana" panose="020B0604030504040204" pitchFamily="34" charset="0"/>
                  </a:rPr>
                  <a:t>V</a:t>
                </a:r>
                <a:endParaRPr lang="en-US" sz="2000" dirty="0"/>
              </a:p>
            </p:txBody>
          </p:sp>
        </p:grpSp>
      </p:grpSp>
    </p:spTree>
    <p:extLst>
      <p:ext uri="{BB962C8B-B14F-4D97-AF65-F5344CB8AC3E}">
        <p14:creationId xmlns:p14="http://schemas.microsoft.com/office/powerpoint/2010/main" val="158112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7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3621419" y="1087626"/>
            <a:ext cx="514290" cy="514290"/>
            <a:chOff x="1395257" y="3301905"/>
            <a:chExt cx="514290" cy="514290"/>
          </a:xfrm>
        </p:grpSpPr>
        <p:sp>
          <p:nvSpPr>
            <p:cNvPr id="34" name="Plus 33"/>
            <p:cNvSpPr/>
            <p:nvPr/>
          </p:nvSpPr>
          <p:spPr>
            <a:xfrm>
              <a:off x="1417865" y="3334141"/>
              <a:ext cx="469075" cy="449819"/>
            </a:xfrm>
            <a:prstGeom prst="mathPlus">
              <a:avLst>
                <a:gd name="adj1" fmla="val 18432"/>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n>
                  <a:solidFill>
                    <a:schemeClr val="tx1"/>
                  </a:solidFill>
                </a:ln>
              </a:endParaRPr>
            </a:p>
          </p:txBody>
        </p:sp>
        <p:sp>
          <p:nvSpPr>
            <p:cNvPr id="35" name="Rounded Rectangle 34"/>
            <p:cNvSpPr/>
            <p:nvPr/>
          </p:nvSpPr>
          <p:spPr>
            <a:xfrm>
              <a:off x="1395257" y="3301905"/>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4337082" y="1091894"/>
            <a:ext cx="514290" cy="514290"/>
            <a:chOff x="7531694" y="1860158"/>
            <a:chExt cx="514290" cy="514290"/>
          </a:xfrm>
        </p:grpSpPr>
        <p:sp>
          <p:nvSpPr>
            <p:cNvPr id="37" name="Minus 36"/>
            <p:cNvSpPr/>
            <p:nvPr/>
          </p:nvSpPr>
          <p:spPr>
            <a:xfrm>
              <a:off x="7546547" y="1874115"/>
              <a:ext cx="484585" cy="484585"/>
            </a:xfrm>
            <a:prstGeom prst="mathMinus">
              <a:avLst>
                <a:gd name="adj1" fmla="val 15658"/>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ounded Rectangle 37"/>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a:bodyPr>
          <a:lstStyle/>
          <a:p>
            <a:r>
              <a:rPr lang="en-US" sz="2800" dirty="0"/>
              <a:t>ZERO PAIRS</a:t>
            </a:r>
          </a:p>
        </p:txBody>
      </p:sp>
      <p:sp>
        <p:nvSpPr>
          <p:cNvPr id="4" name="TextBox 3"/>
          <p:cNvSpPr txBox="1"/>
          <p:nvPr/>
        </p:nvSpPr>
        <p:spPr>
          <a:xfrm>
            <a:off x="488577" y="1115518"/>
            <a:ext cx="3957843" cy="400110"/>
          </a:xfrm>
          <a:prstGeom prst="rect">
            <a:avLst/>
          </a:prstGeom>
          <a:noFill/>
        </p:spPr>
        <p:txBody>
          <a:bodyPr wrap="square" rtlCol="0">
            <a:spAutoFit/>
          </a:bodyPr>
          <a:lstStyle/>
          <a:p>
            <a:pPr marL="457200" indent="-457200"/>
            <a:r>
              <a:rPr lang="en-US" sz="2000" i="1" dirty="0">
                <a:solidFill>
                  <a:srgbClr val="0066FF"/>
                </a:solidFill>
                <a:latin typeface="Verdana" pitchFamily="34" charset="0"/>
                <a:ea typeface="Verdana" pitchFamily="34" charset="0"/>
                <a:cs typeface="Verdana" pitchFamily="34" charset="0"/>
              </a:rPr>
              <a:t>Remember zero pairs?</a:t>
            </a:r>
          </a:p>
        </p:txBody>
      </p:sp>
      <p:sp>
        <p:nvSpPr>
          <p:cNvPr id="11" name="TextBox 10"/>
          <p:cNvSpPr txBox="1"/>
          <p:nvPr/>
        </p:nvSpPr>
        <p:spPr>
          <a:xfrm>
            <a:off x="488577" y="1984986"/>
            <a:ext cx="4659591" cy="400110"/>
          </a:xfrm>
          <a:prstGeom prst="rect">
            <a:avLst/>
          </a:prstGeom>
          <a:noFill/>
        </p:spPr>
        <p:txBody>
          <a:bodyPr wrap="square" rtlCol="0">
            <a:spAutoFit/>
          </a:bodyPr>
          <a:lstStyle/>
          <a:p>
            <a:pPr marL="457200" indent="-457200"/>
            <a:r>
              <a:rPr lang="en-US" sz="2000" i="1" dirty="0">
                <a:solidFill>
                  <a:srgbClr val="0066FF"/>
                </a:solidFill>
                <a:latin typeface="Verdana" pitchFamily="34" charset="0"/>
                <a:ea typeface="Verdana" pitchFamily="34" charset="0"/>
                <a:cs typeface="Verdana" pitchFamily="34" charset="0"/>
              </a:rPr>
              <a:t>What do you think this means?</a:t>
            </a:r>
          </a:p>
        </p:txBody>
      </p:sp>
      <p:grpSp>
        <p:nvGrpSpPr>
          <p:cNvPr id="12" name="Group 11"/>
          <p:cNvGrpSpPr/>
          <p:nvPr/>
        </p:nvGrpSpPr>
        <p:grpSpPr>
          <a:xfrm>
            <a:off x="4640518" y="1797931"/>
            <a:ext cx="520996" cy="707886"/>
            <a:chOff x="6581553" y="3731154"/>
            <a:chExt cx="520996" cy="707886"/>
          </a:xfrm>
        </p:grpSpPr>
        <p:sp>
          <p:nvSpPr>
            <p:cNvPr id="13" name="TextBox 12"/>
            <p:cNvSpPr txBox="1"/>
            <p:nvPr/>
          </p:nvSpPr>
          <p:spPr>
            <a:xfrm>
              <a:off x="6617603" y="3731154"/>
              <a:ext cx="463762" cy="707886"/>
            </a:xfrm>
            <a:prstGeom prst="rect">
              <a:avLst/>
            </a:prstGeom>
            <a:noFill/>
          </p:spPr>
          <p:txBody>
            <a:bodyPr wrap="square" rtlCol="0">
              <a:spAutoFit/>
            </a:bodyPr>
            <a:lstStyle/>
            <a:p>
              <a:r>
                <a:rPr lang="en-US" sz="4000" b="1" dirty="0"/>
                <a:t>V</a:t>
              </a:r>
            </a:p>
          </p:txBody>
        </p:sp>
        <p:sp>
          <p:nvSpPr>
            <p:cNvPr id="14" name="Rounded Rectangle 13"/>
            <p:cNvSpPr/>
            <p:nvPr/>
          </p:nvSpPr>
          <p:spPr>
            <a:xfrm>
              <a:off x="6581553" y="3849440"/>
              <a:ext cx="520996" cy="521208"/>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rot="10800000">
            <a:off x="5321732" y="1856067"/>
            <a:ext cx="520997" cy="707886"/>
            <a:chOff x="6581553" y="3718196"/>
            <a:chExt cx="520997" cy="707886"/>
          </a:xfrm>
        </p:grpSpPr>
        <p:sp>
          <p:nvSpPr>
            <p:cNvPr id="16" name="TextBox 15"/>
            <p:cNvSpPr txBox="1"/>
            <p:nvPr/>
          </p:nvSpPr>
          <p:spPr>
            <a:xfrm>
              <a:off x="6604644" y="3718196"/>
              <a:ext cx="497906" cy="707886"/>
            </a:xfrm>
            <a:prstGeom prst="rect">
              <a:avLst/>
            </a:prstGeom>
            <a:noFill/>
          </p:spPr>
          <p:txBody>
            <a:bodyPr wrap="square" rtlCol="0">
              <a:spAutoFit/>
            </a:bodyPr>
            <a:lstStyle/>
            <a:p>
              <a:r>
                <a:rPr lang="en-US" sz="4000" b="1" dirty="0"/>
                <a:t>V</a:t>
              </a:r>
            </a:p>
          </p:txBody>
        </p:sp>
        <p:sp>
          <p:nvSpPr>
            <p:cNvPr id="17" name="Rounded Rectangle 16"/>
            <p:cNvSpPr/>
            <p:nvPr/>
          </p:nvSpPr>
          <p:spPr>
            <a:xfrm>
              <a:off x="6581553" y="3849440"/>
              <a:ext cx="520996" cy="521208"/>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TextBox 18"/>
          <p:cNvSpPr txBox="1"/>
          <p:nvPr/>
        </p:nvSpPr>
        <p:spPr>
          <a:xfrm>
            <a:off x="488577" y="2835031"/>
            <a:ext cx="8655423" cy="707886"/>
          </a:xfrm>
          <a:prstGeom prst="rect">
            <a:avLst/>
          </a:prstGeom>
          <a:noFill/>
        </p:spPr>
        <p:txBody>
          <a:bodyPr wrap="square" rtlCol="0">
            <a:spAutoFit/>
          </a:bodyPr>
          <a:lstStyle/>
          <a:p>
            <a:pPr marL="457200" indent="-457200"/>
            <a:r>
              <a:rPr lang="en-US" sz="2000" dirty="0">
                <a:solidFill>
                  <a:srgbClr val="0066FF"/>
                </a:solidFill>
                <a:latin typeface="Verdana" pitchFamily="34" charset="0"/>
                <a:ea typeface="Verdana" pitchFamily="34" charset="0"/>
                <a:cs typeface="Verdana" pitchFamily="34" charset="0"/>
              </a:rPr>
              <a:t>Copy each expression below and simplify. </a:t>
            </a:r>
          </a:p>
          <a:p>
            <a:pPr marL="457200" indent="-457200"/>
            <a:r>
              <a:rPr lang="en-US" sz="2000" dirty="0">
                <a:solidFill>
                  <a:srgbClr val="0066FF"/>
                </a:solidFill>
                <a:latin typeface="Verdana" pitchFamily="34" charset="0"/>
                <a:ea typeface="Verdana" pitchFamily="34" charset="0"/>
                <a:cs typeface="Verdana" pitchFamily="34" charset="0"/>
              </a:rPr>
              <a:t>Build or draw if helpful.</a:t>
            </a:r>
          </a:p>
        </p:txBody>
      </p:sp>
      <p:sp>
        <p:nvSpPr>
          <p:cNvPr id="20" name="TextBox 19"/>
          <p:cNvSpPr txBox="1"/>
          <p:nvPr/>
        </p:nvSpPr>
        <p:spPr>
          <a:xfrm>
            <a:off x="2610045" y="3792797"/>
            <a:ext cx="3672750" cy="400110"/>
          </a:xfrm>
          <a:prstGeom prst="rect">
            <a:avLst/>
          </a:prstGeom>
          <a:noFill/>
        </p:spPr>
        <p:txBody>
          <a:bodyPr wrap="square" rtlCol="0">
            <a:spAutoFit/>
          </a:bodyPr>
          <a:lstStyle/>
          <a:p>
            <a:pPr marL="457200" indent="-457200"/>
            <a:r>
              <a:rPr lang="en-US" sz="2000" dirty="0">
                <a:solidFill>
                  <a:srgbClr val="0066FF"/>
                </a:solidFill>
                <a:latin typeface="Verdana" pitchFamily="34" charset="0"/>
                <a:ea typeface="Verdana" pitchFamily="34" charset="0"/>
                <a:cs typeface="Verdana" pitchFamily="34" charset="0"/>
              </a:rPr>
              <a:t> </a:t>
            </a:r>
            <a:r>
              <a:rPr lang="en-US" sz="2000" i="1" dirty="0">
                <a:solidFill>
                  <a:srgbClr val="0066FF"/>
                </a:solidFill>
                <a:latin typeface="Verdana" pitchFamily="34" charset="0"/>
                <a:ea typeface="Verdana" pitchFamily="34" charset="0"/>
                <a:cs typeface="Verdana" pitchFamily="34" charset="0"/>
              </a:rPr>
              <a:t>x</a:t>
            </a:r>
            <a:r>
              <a:rPr lang="en-US" sz="2000" dirty="0">
                <a:solidFill>
                  <a:srgbClr val="0066FF"/>
                </a:solidFill>
                <a:latin typeface="Verdana" pitchFamily="34" charset="0"/>
                <a:ea typeface="Verdana" pitchFamily="34" charset="0"/>
                <a:cs typeface="Verdana" pitchFamily="34" charset="0"/>
              </a:rPr>
              <a:t> + 3 – 2</a:t>
            </a:r>
            <a:r>
              <a:rPr lang="en-US" sz="2000" i="1" dirty="0">
                <a:solidFill>
                  <a:srgbClr val="0066FF"/>
                </a:solidFill>
                <a:latin typeface="Verdana" pitchFamily="34" charset="0"/>
                <a:ea typeface="Verdana" pitchFamily="34" charset="0"/>
                <a:cs typeface="Verdana" pitchFamily="34" charset="0"/>
              </a:rPr>
              <a:t>x</a:t>
            </a:r>
            <a:r>
              <a:rPr lang="en-US" sz="2000" dirty="0">
                <a:solidFill>
                  <a:srgbClr val="0066FF"/>
                </a:solidFill>
                <a:latin typeface="Verdana" pitchFamily="34" charset="0"/>
                <a:ea typeface="Verdana" pitchFamily="34" charset="0"/>
                <a:cs typeface="Verdana" pitchFamily="34" charset="0"/>
              </a:rPr>
              <a:t> – 3</a:t>
            </a:r>
          </a:p>
        </p:txBody>
      </p:sp>
      <p:sp>
        <p:nvSpPr>
          <p:cNvPr id="21" name="TextBox 20"/>
          <p:cNvSpPr txBox="1"/>
          <p:nvPr/>
        </p:nvSpPr>
        <p:spPr>
          <a:xfrm>
            <a:off x="2610045" y="4542328"/>
            <a:ext cx="3672751" cy="400110"/>
          </a:xfrm>
          <a:prstGeom prst="rect">
            <a:avLst/>
          </a:prstGeom>
          <a:noFill/>
        </p:spPr>
        <p:txBody>
          <a:bodyPr wrap="square" rtlCol="0">
            <a:spAutoFit/>
          </a:bodyPr>
          <a:lstStyle/>
          <a:p>
            <a:pPr marL="457200" indent="-457200"/>
            <a:r>
              <a:rPr lang="en-US" sz="2000" dirty="0">
                <a:solidFill>
                  <a:srgbClr val="0066FF"/>
                </a:solidFill>
                <a:latin typeface="Verdana" pitchFamily="34" charset="0"/>
                <a:ea typeface="Verdana" pitchFamily="34" charset="0"/>
                <a:cs typeface="Verdana" pitchFamily="34" charset="0"/>
              </a:rPr>
              <a:t>-2 – </a:t>
            </a:r>
            <a:r>
              <a:rPr lang="en-US" sz="2000" i="1" dirty="0">
                <a:solidFill>
                  <a:srgbClr val="0066FF"/>
                </a:solidFill>
                <a:latin typeface="Verdana" pitchFamily="34" charset="0"/>
                <a:ea typeface="Verdana" pitchFamily="34" charset="0"/>
                <a:cs typeface="Verdana" pitchFamily="34" charset="0"/>
              </a:rPr>
              <a:t>x </a:t>
            </a:r>
            <a:r>
              <a:rPr lang="en-US" sz="2000" dirty="0">
                <a:solidFill>
                  <a:srgbClr val="0066FF"/>
                </a:solidFill>
                <a:latin typeface="Verdana" pitchFamily="34" charset="0"/>
                <a:ea typeface="Verdana" pitchFamily="34" charset="0"/>
                <a:cs typeface="Verdana" pitchFamily="34" charset="0"/>
              </a:rPr>
              <a:t>+ 2  + 4</a:t>
            </a:r>
            <a:r>
              <a:rPr lang="en-US" sz="2000" i="1" dirty="0">
                <a:solidFill>
                  <a:srgbClr val="0066FF"/>
                </a:solidFill>
                <a:latin typeface="Verdana" pitchFamily="34" charset="0"/>
                <a:ea typeface="Verdana" pitchFamily="34" charset="0"/>
                <a:cs typeface="Verdana" pitchFamily="34" charset="0"/>
              </a:rPr>
              <a:t>x</a:t>
            </a:r>
            <a:r>
              <a:rPr lang="en-US" sz="2000" dirty="0">
                <a:solidFill>
                  <a:srgbClr val="0066FF"/>
                </a:solidFill>
                <a:latin typeface="Verdana" pitchFamily="34" charset="0"/>
                <a:ea typeface="Verdana" pitchFamily="34" charset="0"/>
                <a:cs typeface="Verdana"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85800"/>
          </a:xfrm>
        </p:spPr>
        <p:txBody>
          <a:bodyPr>
            <a:noAutofit/>
          </a:bodyPr>
          <a:lstStyle/>
          <a:p>
            <a:r>
              <a:rPr lang="en-US" sz="2800" dirty="0"/>
              <a:t>THE DISTRIBUTIVE PROPERTY</a:t>
            </a:r>
          </a:p>
        </p:txBody>
      </p:sp>
      <p:sp>
        <p:nvSpPr>
          <p:cNvPr id="133" name="TextBox 132"/>
          <p:cNvSpPr txBox="1"/>
          <p:nvPr/>
        </p:nvSpPr>
        <p:spPr>
          <a:xfrm>
            <a:off x="616683" y="2574378"/>
            <a:ext cx="1070138" cy="400110"/>
          </a:xfrm>
          <a:prstGeom prst="rect">
            <a:avLst/>
          </a:prstGeom>
          <a:noFill/>
        </p:spPr>
        <p:txBody>
          <a:bodyPr wrap="square" rtlCol="0">
            <a:spAutoFit/>
          </a:bodyPr>
          <a:lstStyle/>
          <a:p>
            <a:pPr marL="457200" indent="-457200"/>
            <a:r>
              <a:rPr lang="en-US" sz="2000" dirty="0">
                <a:solidFill>
                  <a:srgbClr val="0070C0"/>
                </a:solidFill>
                <a:latin typeface="Verdana" pitchFamily="34" charset="0"/>
                <a:ea typeface="Verdana" pitchFamily="34" charset="0"/>
                <a:cs typeface="Verdana" pitchFamily="34" charset="0"/>
              </a:rPr>
              <a:t>=  </a:t>
            </a:r>
            <a:r>
              <a:rPr lang="en-US" sz="2000" dirty="0">
                <a:solidFill>
                  <a:srgbClr val="FF0000"/>
                </a:solidFill>
                <a:latin typeface="Verdana" pitchFamily="34" charset="0"/>
                <a:ea typeface="Verdana" pitchFamily="34" charset="0"/>
                <a:cs typeface="Verdana" pitchFamily="34" charset="0"/>
              </a:rPr>
              <a:t>-3</a:t>
            </a:r>
            <a:r>
              <a:rPr lang="en-US" sz="2000" i="1" dirty="0">
                <a:solidFill>
                  <a:srgbClr val="FF0000"/>
                </a:solidFill>
                <a:latin typeface="Verdana" pitchFamily="34" charset="0"/>
                <a:ea typeface="Verdana" pitchFamily="34" charset="0"/>
                <a:cs typeface="Verdana" pitchFamily="34" charset="0"/>
              </a:rPr>
              <a:t>x</a:t>
            </a:r>
            <a:endParaRPr lang="en-US" sz="2000" dirty="0">
              <a:solidFill>
                <a:srgbClr val="0070C0"/>
              </a:solidFill>
              <a:latin typeface="Verdana" pitchFamily="34" charset="0"/>
              <a:ea typeface="Verdana" pitchFamily="34" charset="0"/>
              <a:cs typeface="Verdana" pitchFamily="34" charset="0"/>
            </a:endParaRPr>
          </a:p>
        </p:txBody>
      </p:sp>
      <p:sp>
        <p:nvSpPr>
          <p:cNvPr id="171" name="Freeform 170"/>
          <p:cNvSpPr/>
          <p:nvPr/>
        </p:nvSpPr>
        <p:spPr>
          <a:xfrm>
            <a:off x="1242131" y="1935922"/>
            <a:ext cx="276447" cy="101009"/>
          </a:xfrm>
          <a:custGeom>
            <a:avLst/>
            <a:gdLst>
              <a:gd name="connsiteX0" fmla="*/ 0 w 276447"/>
              <a:gd name="connsiteY0" fmla="*/ 101009 h 101009"/>
              <a:gd name="connsiteX1" fmla="*/ 106326 w 276447"/>
              <a:gd name="connsiteY1" fmla="*/ 5316 h 101009"/>
              <a:gd name="connsiteX2" fmla="*/ 276447 w 276447"/>
              <a:gd name="connsiteY2" fmla="*/ 69112 h 101009"/>
            </a:gdLst>
            <a:ahLst/>
            <a:cxnLst>
              <a:cxn ang="0">
                <a:pos x="connsiteX0" y="connsiteY0"/>
              </a:cxn>
              <a:cxn ang="0">
                <a:pos x="connsiteX1" y="connsiteY1"/>
              </a:cxn>
              <a:cxn ang="0">
                <a:pos x="connsiteX2" y="connsiteY2"/>
              </a:cxn>
            </a:cxnLst>
            <a:rect l="l" t="t" r="r" b="b"/>
            <a:pathLst>
              <a:path w="276447" h="101009">
                <a:moveTo>
                  <a:pt x="0" y="101009"/>
                </a:moveTo>
                <a:cubicBezTo>
                  <a:pt x="30126" y="55820"/>
                  <a:pt x="60252" y="10632"/>
                  <a:pt x="106326" y="5316"/>
                </a:cubicBezTo>
                <a:cubicBezTo>
                  <a:pt x="152401" y="0"/>
                  <a:pt x="214424" y="34556"/>
                  <a:pt x="276447" y="69112"/>
                </a:cubicBezTo>
              </a:path>
            </a:pathLst>
          </a:custGeom>
          <a:ln w="12700">
            <a:solidFill>
              <a:srgbClr val="FF0000"/>
            </a:solidFill>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8" name="Freeform 177"/>
          <p:cNvSpPr/>
          <p:nvPr/>
        </p:nvSpPr>
        <p:spPr>
          <a:xfrm>
            <a:off x="1245670" y="1781842"/>
            <a:ext cx="800377" cy="222795"/>
          </a:xfrm>
          <a:custGeom>
            <a:avLst/>
            <a:gdLst>
              <a:gd name="connsiteX0" fmla="*/ 0 w 1013637"/>
              <a:gd name="connsiteY0" fmla="*/ 203791 h 235689"/>
              <a:gd name="connsiteX1" fmla="*/ 159488 w 1013637"/>
              <a:gd name="connsiteY1" fmla="*/ 33670 h 235689"/>
              <a:gd name="connsiteX2" fmla="*/ 871869 w 1013637"/>
              <a:gd name="connsiteY2" fmla="*/ 33670 h 235689"/>
              <a:gd name="connsiteX3" fmla="*/ 1010093 w 1013637"/>
              <a:gd name="connsiteY3" fmla="*/ 235689 h 235689"/>
              <a:gd name="connsiteX4" fmla="*/ 1010093 w 1013637"/>
              <a:gd name="connsiteY4" fmla="*/ 235689 h 23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3637" h="235689">
                <a:moveTo>
                  <a:pt x="0" y="203791"/>
                </a:moveTo>
                <a:cubicBezTo>
                  <a:pt x="7088" y="132907"/>
                  <a:pt x="14177" y="62023"/>
                  <a:pt x="159488" y="33670"/>
                </a:cubicBezTo>
                <a:cubicBezTo>
                  <a:pt x="304799" y="5317"/>
                  <a:pt x="730101" y="0"/>
                  <a:pt x="871869" y="33670"/>
                </a:cubicBezTo>
                <a:cubicBezTo>
                  <a:pt x="1013637" y="67340"/>
                  <a:pt x="1010093" y="235689"/>
                  <a:pt x="1010093" y="235689"/>
                </a:cubicBezTo>
                <a:lnTo>
                  <a:pt x="1010093" y="235689"/>
                </a:lnTo>
              </a:path>
            </a:pathLst>
          </a:custGeom>
          <a:ln w="12700">
            <a:solidFill>
              <a:srgbClr val="7030A0"/>
            </a:solidFill>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1" name="TextBox 180"/>
          <p:cNvSpPr txBox="1"/>
          <p:nvPr/>
        </p:nvSpPr>
        <p:spPr>
          <a:xfrm>
            <a:off x="1567949" y="2574378"/>
            <a:ext cx="685906" cy="400110"/>
          </a:xfrm>
          <a:prstGeom prst="rect">
            <a:avLst/>
          </a:prstGeom>
          <a:noFill/>
          <a:ln>
            <a:noFill/>
          </a:ln>
        </p:spPr>
        <p:txBody>
          <a:bodyPr wrap="square" rtlCol="0">
            <a:spAutoFit/>
          </a:bodyPr>
          <a:lstStyle/>
          <a:p>
            <a:pPr marL="457200" indent="-457200"/>
            <a:r>
              <a:rPr lang="en-US" sz="2000" dirty="0">
                <a:solidFill>
                  <a:srgbClr val="7030A0"/>
                </a:solidFill>
                <a:latin typeface="Verdana" pitchFamily="34" charset="0"/>
                <a:ea typeface="Verdana" pitchFamily="34" charset="0"/>
                <a:cs typeface="Verdana" pitchFamily="34" charset="0"/>
              </a:rPr>
              <a:t>–</a:t>
            </a:r>
            <a:r>
              <a:rPr lang="en-US" sz="2000" i="1" dirty="0">
                <a:solidFill>
                  <a:srgbClr val="7030A0"/>
                </a:solidFill>
                <a:latin typeface="Verdana" pitchFamily="34" charset="0"/>
                <a:ea typeface="Verdana" pitchFamily="34" charset="0"/>
                <a:cs typeface="Verdana" pitchFamily="34" charset="0"/>
              </a:rPr>
              <a:t> </a:t>
            </a:r>
            <a:r>
              <a:rPr lang="en-US" sz="2000" dirty="0">
                <a:solidFill>
                  <a:srgbClr val="7030A0"/>
                </a:solidFill>
                <a:latin typeface="Verdana" pitchFamily="34" charset="0"/>
                <a:ea typeface="Verdana" pitchFamily="34" charset="0"/>
                <a:cs typeface="Verdana" pitchFamily="34" charset="0"/>
              </a:rPr>
              <a:t>6</a:t>
            </a:r>
          </a:p>
        </p:txBody>
      </p:sp>
      <p:sp>
        <p:nvSpPr>
          <p:cNvPr id="60" name="TextBox 59"/>
          <p:cNvSpPr txBox="1"/>
          <p:nvPr/>
        </p:nvSpPr>
        <p:spPr>
          <a:xfrm>
            <a:off x="1007264" y="1983371"/>
            <a:ext cx="1541882" cy="400110"/>
          </a:xfrm>
          <a:prstGeom prst="rect">
            <a:avLst/>
          </a:prstGeom>
          <a:noFill/>
        </p:spPr>
        <p:txBody>
          <a:bodyPr wrap="square" rtlCol="0">
            <a:spAutoFit/>
          </a:bodyPr>
          <a:lstStyle/>
          <a:p>
            <a:pPr marL="457200" indent="-457200"/>
            <a:r>
              <a:rPr lang="en-US" sz="2000" dirty="0">
                <a:latin typeface="Verdana" pitchFamily="34" charset="0"/>
                <a:ea typeface="Verdana" pitchFamily="34" charset="0"/>
                <a:cs typeface="Verdana" pitchFamily="34" charset="0"/>
              </a:rPr>
              <a:t>-3(</a:t>
            </a:r>
            <a:r>
              <a:rPr lang="en-US" sz="2000" i="1" dirty="0">
                <a:latin typeface="Verdana" pitchFamily="34" charset="0"/>
                <a:ea typeface="Verdana" pitchFamily="34" charset="0"/>
                <a:cs typeface="Verdana" pitchFamily="34" charset="0"/>
              </a:rPr>
              <a:t>x</a:t>
            </a:r>
            <a:r>
              <a:rPr lang="en-US" sz="2000" dirty="0">
                <a:latin typeface="Verdana" pitchFamily="34" charset="0"/>
                <a:ea typeface="Verdana" pitchFamily="34" charset="0"/>
                <a:cs typeface="Verdana" pitchFamily="34" charset="0"/>
              </a:rPr>
              <a:t> + 2)   </a:t>
            </a:r>
          </a:p>
        </p:txBody>
      </p:sp>
      <p:sp>
        <p:nvSpPr>
          <p:cNvPr id="61" name="TextBox 60"/>
          <p:cNvSpPr txBox="1"/>
          <p:nvPr/>
        </p:nvSpPr>
        <p:spPr>
          <a:xfrm>
            <a:off x="2804184" y="1972241"/>
            <a:ext cx="2767256" cy="707886"/>
          </a:xfrm>
          <a:prstGeom prst="rect">
            <a:avLst/>
          </a:prstGeom>
          <a:noFill/>
        </p:spPr>
        <p:txBody>
          <a:bodyPr wrap="square" rtlCol="0">
            <a:spAutoFit/>
          </a:bodyPr>
          <a:lstStyle/>
          <a:p>
            <a:pPr marL="457200" indent="-457200"/>
            <a:r>
              <a:rPr lang="en-US" sz="2000" dirty="0">
                <a:solidFill>
                  <a:srgbClr val="00B050"/>
                </a:solidFill>
                <a:latin typeface="Verdana" pitchFamily="34" charset="0"/>
                <a:ea typeface="Verdana" pitchFamily="34" charset="0"/>
                <a:cs typeface="Verdana" pitchFamily="34" charset="0"/>
              </a:rPr>
              <a:t>First think: </a:t>
            </a:r>
          </a:p>
          <a:p>
            <a:pPr marL="457200" indent="-457200"/>
            <a:r>
              <a:rPr lang="en-US" sz="2000" dirty="0">
                <a:solidFill>
                  <a:srgbClr val="00B050"/>
                </a:solidFill>
                <a:latin typeface="Verdana" pitchFamily="34" charset="0"/>
                <a:ea typeface="Verdana" pitchFamily="34" charset="0"/>
                <a:cs typeface="Verdana" pitchFamily="34" charset="0"/>
              </a:rPr>
              <a:t>3 groups of (</a:t>
            </a:r>
            <a:r>
              <a:rPr lang="en-US" sz="2000" i="1" dirty="0">
                <a:solidFill>
                  <a:srgbClr val="00B050"/>
                </a:solidFill>
                <a:latin typeface="Verdana" pitchFamily="34" charset="0"/>
                <a:ea typeface="Verdana" pitchFamily="34" charset="0"/>
                <a:cs typeface="Verdana" pitchFamily="34" charset="0"/>
              </a:rPr>
              <a:t>x</a:t>
            </a:r>
            <a:r>
              <a:rPr lang="en-US" sz="2000" dirty="0">
                <a:solidFill>
                  <a:srgbClr val="00B050"/>
                </a:solidFill>
                <a:latin typeface="Verdana" pitchFamily="34" charset="0"/>
                <a:ea typeface="Verdana" pitchFamily="34" charset="0"/>
                <a:cs typeface="Verdana" pitchFamily="34" charset="0"/>
              </a:rPr>
              <a:t> + 2)   </a:t>
            </a:r>
          </a:p>
        </p:txBody>
      </p:sp>
      <p:sp>
        <p:nvSpPr>
          <p:cNvPr id="73" name="TextBox 72"/>
          <p:cNvSpPr txBox="1"/>
          <p:nvPr/>
        </p:nvSpPr>
        <p:spPr>
          <a:xfrm>
            <a:off x="457200" y="5320211"/>
            <a:ext cx="6698511" cy="400110"/>
          </a:xfrm>
          <a:prstGeom prst="rect">
            <a:avLst/>
          </a:prstGeom>
          <a:noFill/>
        </p:spPr>
        <p:txBody>
          <a:bodyPr wrap="square" rtlCol="0">
            <a:spAutoFit/>
          </a:bodyPr>
          <a:lstStyle/>
          <a:p>
            <a:pPr marL="457200" indent="-457200"/>
            <a:r>
              <a:rPr lang="en-US" sz="2000" i="1" dirty="0">
                <a:solidFill>
                  <a:srgbClr val="0066FF"/>
                </a:solidFill>
                <a:latin typeface="Verdana" pitchFamily="34" charset="0"/>
                <a:ea typeface="Verdana" pitchFamily="34" charset="0"/>
                <a:cs typeface="Verdana" pitchFamily="34" charset="0"/>
              </a:rPr>
              <a:t>Why do you think this is such a common mistake?</a:t>
            </a:r>
          </a:p>
        </p:txBody>
      </p:sp>
      <p:sp>
        <p:nvSpPr>
          <p:cNvPr id="74" name="TextBox 73"/>
          <p:cNvSpPr txBox="1"/>
          <p:nvPr/>
        </p:nvSpPr>
        <p:spPr>
          <a:xfrm>
            <a:off x="2298430" y="5851851"/>
            <a:ext cx="3273009" cy="400110"/>
          </a:xfrm>
          <a:prstGeom prst="rect">
            <a:avLst/>
          </a:prstGeom>
          <a:noFill/>
        </p:spPr>
        <p:txBody>
          <a:bodyPr wrap="square" rtlCol="0">
            <a:spAutoFit/>
          </a:bodyPr>
          <a:lstStyle/>
          <a:p>
            <a:pPr marL="457200" indent="-457200"/>
            <a:r>
              <a:rPr lang="en-US" sz="2000" dirty="0">
                <a:solidFill>
                  <a:srgbClr val="FF0000"/>
                </a:solidFill>
                <a:latin typeface="Verdana" pitchFamily="34" charset="0"/>
                <a:ea typeface="Verdana" pitchFamily="34" charset="0"/>
                <a:cs typeface="Verdana" pitchFamily="34" charset="0"/>
              </a:rPr>
              <a:t>-3(</a:t>
            </a:r>
            <a:r>
              <a:rPr lang="en-US" sz="2000" i="1" dirty="0">
                <a:solidFill>
                  <a:srgbClr val="FF0000"/>
                </a:solidFill>
                <a:latin typeface="Verdana" pitchFamily="34" charset="0"/>
                <a:ea typeface="Verdana" pitchFamily="34" charset="0"/>
                <a:cs typeface="Verdana" pitchFamily="34" charset="0"/>
              </a:rPr>
              <a:t>x</a:t>
            </a:r>
            <a:r>
              <a:rPr lang="en-US" sz="2000" dirty="0">
                <a:solidFill>
                  <a:srgbClr val="FF0000"/>
                </a:solidFill>
                <a:latin typeface="Verdana" pitchFamily="34" charset="0"/>
                <a:ea typeface="Verdana" pitchFamily="34" charset="0"/>
                <a:cs typeface="Verdana" pitchFamily="34" charset="0"/>
              </a:rPr>
              <a:t> + 2)  = -3</a:t>
            </a:r>
            <a:r>
              <a:rPr lang="en-US" sz="2000" i="1" dirty="0">
                <a:solidFill>
                  <a:srgbClr val="FF0000"/>
                </a:solidFill>
                <a:latin typeface="Verdana" pitchFamily="34" charset="0"/>
                <a:ea typeface="Verdana" pitchFamily="34" charset="0"/>
                <a:cs typeface="Verdana" pitchFamily="34" charset="0"/>
              </a:rPr>
              <a:t>x</a:t>
            </a:r>
            <a:r>
              <a:rPr lang="en-US" sz="2000" dirty="0">
                <a:solidFill>
                  <a:srgbClr val="FF0000"/>
                </a:solidFill>
                <a:latin typeface="Verdana" pitchFamily="34" charset="0"/>
                <a:ea typeface="Verdana" pitchFamily="34" charset="0"/>
                <a:cs typeface="Verdana" pitchFamily="34" charset="0"/>
              </a:rPr>
              <a:t> + 2   </a:t>
            </a:r>
          </a:p>
        </p:txBody>
      </p:sp>
      <p:grpSp>
        <p:nvGrpSpPr>
          <p:cNvPr id="77" name="Group 76"/>
          <p:cNvGrpSpPr/>
          <p:nvPr/>
        </p:nvGrpSpPr>
        <p:grpSpPr>
          <a:xfrm>
            <a:off x="7093126" y="5203248"/>
            <a:ext cx="914400" cy="914400"/>
            <a:chOff x="6944264" y="1792542"/>
            <a:chExt cx="1097280" cy="1097280"/>
          </a:xfrm>
        </p:grpSpPr>
        <p:sp>
          <p:nvSpPr>
            <p:cNvPr id="78" name="Oval 77"/>
            <p:cNvSpPr/>
            <p:nvPr/>
          </p:nvSpPr>
          <p:spPr>
            <a:xfrm>
              <a:off x="6944264" y="1792542"/>
              <a:ext cx="1097280" cy="109728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7241013" y="2142870"/>
              <a:ext cx="91440" cy="91440"/>
            </a:xfrm>
            <a:prstGeom prst="ellipse">
              <a:avLst/>
            </a:prstGeom>
            <a:solidFill>
              <a:srgbClr val="FF0000"/>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7678071" y="2140002"/>
              <a:ext cx="91440" cy="91440"/>
            </a:xfrm>
            <a:prstGeom prst="ellipse">
              <a:avLst/>
            </a:prstGeom>
            <a:solidFill>
              <a:srgbClr val="FF0000"/>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Freeform 96"/>
            <p:cNvSpPr/>
            <p:nvPr/>
          </p:nvSpPr>
          <p:spPr>
            <a:xfrm>
              <a:off x="7275517" y="2436960"/>
              <a:ext cx="457200" cy="182880"/>
            </a:xfrm>
            <a:custGeom>
              <a:avLst/>
              <a:gdLst>
                <a:gd name="connsiteX0" fmla="*/ 0 w 562155"/>
                <a:gd name="connsiteY0" fmla="*/ 271732 h 271732"/>
                <a:gd name="connsiteX1" fmla="*/ 276045 w 562155"/>
                <a:gd name="connsiteY1" fmla="*/ 4313 h 271732"/>
                <a:gd name="connsiteX2" fmla="*/ 543464 w 562155"/>
                <a:gd name="connsiteY2" fmla="*/ 245853 h 271732"/>
                <a:gd name="connsiteX3" fmla="*/ 543464 w 562155"/>
                <a:gd name="connsiteY3" fmla="*/ 245853 h 271732"/>
                <a:gd name="connsiteX4" fmla="*/ 543464 w 562155"/>
                <a:gd name="connsiteY4" fmla="*/ 245853 h 271732"/>
                <a:gd name="connsiteX5" fmla="*/ 560717 w 562155"/>
                <a:gd name="connsiteY5" fmla="*/ 254479 h 271732"/>
                <a:gd name="connsiteX6" fmla="*/ 534837 w 562155"/>
                <a:gd name="connsiteY6" fmla="*/ 263106 h 271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2155" h="271732">
                  <a:moveTo>
                    <a:pt x="0" y="271732"/>
                  </a:moveTo>
                  <a:cubicBezTo>
                    <a:pt x="92734" y="140179"/>
                    <a:pt x="185468" y="8626"/>
                    <a:pt x="276045" y="4313"/>
                  </a:cubicBezTo>
                  <a:cubicBezTo>
                    <a:pt x="366622" y="0"/>
                    <a:pt x="543464" y="245853"/>
                    <a:pt x="543464" y="245853"/>
                  </a:cubicBezTo>
                  <a:lnTo>
                    <a:pt x="543464" y="245853"/>
                  </a:lnTo>
                  <a:lnTo>
                    <a:pt x="543464" y="245853"/>
                  </a:lnTo>
                  <a:cubicBezTo>
                    <a:pt x="546340" y="247291"/>
                    <a:pt x="562155" y="251604"/>
                    <a:pt x="560717" y="254479"/>
                  </a:cubicBezTo>
                  <a:cubicBezTo>
                    <a:pt x="559279" y="257354"/>
                    <a:pt x="547058" y="260230"/>
                    <a:pt x="534837" y="263106"/>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02" name="TextBox 101"/>
          <p:cNvSpPr txBox="1"/>
          <p:nvPr/>
        </p:nvSpPr>
        <p:spPr>
          <a:xfrm>
            <a:off x="460738" y="1225872"/>
            <a:ext cx="7117523" cy="400110"/>
          </a:xfrm>
          <a:prstGeom prst="rect">
            <a:avLst/>
          </a:prstGeom>
          <a:noFill/>
        </p:spPr>
        <p:txBody>
          <a:bodyPr wrap="square" rtlCol="0">
            <a:spAutoFit/>
          </a:bodyPr>
          <a:lstStyle/>
          <a:p>
            <a:pPr marL="457200" indent="-457200"/>
            <a:r>
              <a:rPr lang="en-US" sz="2000" dirty="0">
                <a:solidFill>
                  <a:srgbClr val="0066FF"/>
                </a:solidFill>
                <a:latin typeface="Verdana" pitchFamily="34" charset="0"/>
                <a:ea typeface="Verdana" pitchFamily="34" charset="0"/>
                <a:cs typeface="Verdana" pitchFamily="34" charset="0"/>
              </a:rPr>
              <a:t>   Write as a sum using the distributive property.</a:t>
            </a:r>
          </a:p>
        </p:txBody>
      </p:sp>
      <p:sp>
        <p:nvSpPr>
          <p:cNvPr id="54" name="TextBox 53"/>
          <p:cNvSpPr txBox="1"/>
          <p:nvPr/>
        </p:nvSpPr>
        <p:spPr>
          <a:xfrm>
            <a:off x="5972708" y="1955107"/>
            <a:ext cx="2969275" cy="400110"/>
          </a:xfrm>
          <a:prstGeom prst="rect">
            <a:avLst/>
          </a:prstGeom>
          <a:noFill/>
        </p:spPr>
        <p:txBody>
          <a:bodyPr wrap="square" rtlCol="0">
            <a:spAutoFit/>
          </a:bodyPr>
          <a:lstStyle/>
          <a:p>
            <a:pPr marL="457200" indent="-457200"/>
            <a:r>
              <a:rPr lang="en-US" sz="2000" dirty="0">
                <a:solidFill>
                  <a:srgbClr val="00B050"/>
                </a:solidFill>
                <a:latin typeface="Verdana" pitchFamily="34" charset="0"/>
                <a:ea typeface="Verdana" pitchFamily="34" charset="0"/>
                <a:cs typeface="Verdana" pitchFamily="34" charset="0"/>
              </a:rPr>
              <a:t>Then find its opposite</a:t>
            </a:r>
          </a:p>
        </p:txBody>
      </p:sp>
      <p:cxnSp>
        <p:nvCxnSpPr>
          <p:cNvPr id="56" name="Straight Arrow Connector 55"/>
          <p:cNvCxnSpPr/>
          <p:nvPr/>
        </p:nvCxnSpPr>
        <p:spPr>
          <a:xfrm flipV="1">
            <a:off x="5401340" y="2169025"/>
            <a:ext cx="51820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2" name="TextBox 141"/>
          <p:cNvSpPr txBox="1"/>
          <p:nvPr/>
        </p:nvSpPr>
        <p:spPr>
          <a:xfrm>
            <a:off x="3351960" y="4742792"/>
            <a:ext cx="1081163" cy="338554"/>
          </a:xfrm>
          <a:prstGeom prst="rect">
            <a:avLst/>
          </a:prstGeom>
          <a:noFill/>
        </p:spPr>
        <p:txBody>
          <a:bodyPr wrap="square" rtlCol="0">
            <a:spAutoFit/>
          </a:bodyPr>
          <a:lstStyle/>
          <a:p>
            <a:pPr marL="457200" indent="-457200"/>
            <a:r>
              <a:rPr lang="en-US" sz="1600" dirty="0">
                <a:latin typeface="Verdana" pitchFamily="34" charset="0"/>
                <a:ea typeface="Verdana" pitchFamily="34" charset="0"/>
                <a:cs typeface="Verdana" pitchFamily="34" charset="0"/>
              </a:rPr>
              <a:t>3</a:t>
            </a:r>
            <a:r>
              <a:rPr lang="en-US" sz="1600" i="1" dirty="0">
                <a:latin typeface="Verdana" pitchFamily="34" charset="0"/>
                <a:ea typeface="Verdana" pitchFamily="34" charset="0"/>
                <a:cs typeface="Verdana" pitchFamily="34" charset="0"/>
              </a:rPr>
              <a:t>x</a:t>
            </a:r>
            <a:r>
              <a:rPr lang="en-US" sz="1600" dirty="0">
                <a:latin typeface="Verdana" pitchFamily="34" charset="0"/>
                <a:ea typeface="Verdana" pitchFamily="34" charset="0"/>
                <a:cs typeface="Verdana" pitchFamily="34" charset="0"/>
              </a:rPr>
              <a:t> + 6   </a:t>
            </a:r>
          </a:p>
        </p:txBody>
      </p:sp>
      <p:grpSp>
        <p:nvGrpSpPr>
          <p:cNvPr id="86" name="Group 85"/>
          <p:cNvGrpSpPr/>
          <p:nvPr/>
        </p:nvGrpSpPr>
        <p:grpSpPr>
          <a:xfrm>
            <a:off x="2919773" y="2680934"/>
            <a:ext cx="1582502" cy="584776"/>
            <a:chOff x="4051280" y="3340973"/>
            <a:chExt cx="1582502" cy="584776"/>
          </a:xfrm>
        </p:grpSpPr>
        <p:grpSp>
          <p:nvGrpSpPr>
            <p:cNvPr id="103" name="Group 102"/>
            <p:cNvGrpSpPr/>
            <p:nvPr/>
          </p:nvGrpSpPr>
          <p:grpSpPr>
            <a:xfrm>
              <a:off x="4051280" y="3340973"/>
              <a:ext cx="424156" cy="584776"/>
              <a:chOff x="952318" y="2676439"/>
              <a:chExt cx="424156" cy="584776"/>
            </a:xfrm>
          </p:grpSpPr>
          <p:sp>
            <p:nvSpPr>
              <p:cNvPr id="125" name="TextBox 124"/>
              <p:cNvSpPr txBox="1"/>
              <p:nvPr/>
            </p:nvSpPr>
            <p:spPr>
              <a:xfrm>
                <a:off x="952318" y="2676439"/>
                <a:ext cx="382769" cy="584776"/>
              </a:xfrm>
              <a:prstGeom prst="rect">
                <a:avLst/>
              </a:prstGeom>
              <a:noFill/>
            </p:spPr>
            <p:txBody>
              <a:bodyPr wrap="square" rtlCol="0">
                <a:spAutoFit/>
              </a:bodyPr>
              <a:lstStyle/>
              <a:p>
                <a:r>
                  <a:rPr lang="en-US" sz="3200" b="1" dirty="0"/>
                  <a:t>V</a:t>
                </a:r>
              </a:p>
            </p:txBody>
          </p:sp>
          <p:sp>
            <p:nvSpPr>
              <p:cNvPr id="141" name="Rounded Rectangle 140"/>
              <p:cNvSpPr/>
              <p:nvPr/>
            </p:nvSpPr>
            <p:spPr>
              <a:xfrm>
                <a:off x="959555" y="2784502"/>
                <a:ext cx="416919" cy="420624"/>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4720765" y="3448447"/>
              <a:ext cx="420624" cy="420624"/>
              <a:chOff x="1395257" y="3301905"/>
              <a:chExt cx="514290" cy="514290"/>
            </a:xfrm>
          </p:grpSpPr>
          <p:sp>
            <p:nvSpPr>
              <p:cNvPr id="116" name="Plus 115"/>
              <p:cNvSpPr/>
              <p:nvPr/>
            </p:nvSpPr>
            <p:spPr>
              <a:xfrm>
                <a:off x="1417865" y="3334141"/>
                <a:ext cx="469075" cy="449819"/>
              </a:xfrm>
              <a:prstGeom prst="mathPlus">
                <a:avLst>
                  <a:gd name="adj1" fmla="val 18432"/>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n>
                    <a:solidFill>
                      <a:schemeClr val="tx1"/>
                    </a:solidFill>
                  </a:ln>
                </a:endParaRPr>
              </a:p>
            </p:txBody>
          </p:sp>
          <p:sp>
            <p:nvSpPr>
              <p:cNvPr id="117" name="Rounded Rectangle 116"/>
              <p:cNvSpPr/>
              <p:nvPr/>
            </p:nvSpPr>
            <p:spPr>
              <a:xfrm>
                <a:off x="1395257" y="3301905"/>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7" name="Group 106"/>
            <p:cNvGrpSpPr/>
            <p:nvPr/>
          </p:nvGrpSpPr>
          <p:grpSpPr>
            <a:xfrm>
              <a:off x="5213158" y="3448447"/>
              <a:ext cx="420624" cy="420624"/>
              <a:chOff x="1395257" y="3301905"/>
              <a:chExt cx="514290" cy="514290"/>
            </a:xfrm>
          </p:grpSpPr>
          <p:sp>
            <p:nvSpPr>
              <p:cNvPr id="108" name="Plus 107"/>
              <p:cNvSpPr/>
              <p:nvPr/>
            </p:nvSpPr>
            <p:spPr>
              <a:xfrm>
                <a:off x="1417865" y="3334141"/>
                <a:ext cx="469075" cy="449819"/>
              </a:xfrm>
              <a:prstGeom prst="mathPlus">
                <a:avLst>
                  <a:gd name="adj1" fmla="val 18432"/>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n>
                    <a:solidFill>
                      <a:schemeClr val="tx1"/>
                    </a:solidFill>
                  </a:ln>
                </a:endParaRPr>
              </a:p>
            </p:txBody>
          </p:sp>
          <p:sp>
            <p:nvSpPr>
              <p:cNvPr id="109" name="Rounded Rectangle 108"/>
              <p:cNvSpPr/>
              <p:nvPr/>
            </p:nvSpPr>
            <p:spPr>
              <a:xfrm>
                <a:off x="1395257" y="3301905"/>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5404154" y="2727497"/>
            <a:ext cx="2247600" cy="1754328"/>
            <a:chOff x="5404154" y="2727497"/>
            <a:chExt cx="2247600" cy="1754328"/>
          </a:xfrm>
        </p:grpSpPr>
        <p:cxnSp>
          <p:nvCxnSpPr>
            <p:cNvPr id="57" name="Straight Arrow Connector 56"/>
            <p:cNvCxnSpPr/>
            <p:nvPr/>
          </p:nvCxnSpPr>
          <p:spPr>
            <a:xfrm flipV="1">
              <a:off x="5404154" y="3604661"/>
              <a:ext cx="51820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44" name="Group 143"/>
            <p:cNvGrpSpPr/>
            <p:nvPr/>
          </p:nvGrpSpPr>
          <p:grpSpPr>
            <a:xfrm>
              <a:off x="6036208" y="2727497"/>
              <a:ext cx="1615546" cy="584776"/>
              <a:chOff x="4018236" y="2727497"/>
              <a:chExt cx="1615546" cy="584776"/>
            </a:xfrm>
          </p:grpSpPr>
          <p:grpSp>
            <p:nvGrpSpPr>
              <p:cNvPr id="145" name="Group 144"/>
              <p:cNvGrpSpPr/>
              <p:nvPr/>
            </p:nvGrpSpPr>
            <p:grpSpPr>
              <a:xfrm>
                <a:off x="4018236" y="2727497"/>
                <a:ext cx="457200" cy="584776"/>
                <a:chOff x="2575480" y="2354762"/>
                <a:chExt cx="457200" cy="584776"/>
              </a:xfrm>
            </p:grpSpPr>
            <p:sp>
              <p:nvSpPr>
                <p:cNvPr id="152" name="TextBox 151"/>
                <p:cNvSpPr txBox="1"/>
                <p:nvPr/>
              </p:nvSpPr>
              <p:spPr>
                <a:xfrm flipV="1">
                  <a:off x="2575480" y="2354762"/>
                  <a:ext cx="457200" cy="584776"/>
                </a:xfrm>
                <a:prstGeom prst="rect">
                  <a:avLst/>
                </a:prstGeom>
                <a:noFill/>
              </p:spPr>
              <p:txBody>
                <a:bodyPr wrap="square" rtlCol="0">
                  <a:spAutoFit/>
                </a:bodyPr>
                <a:lstStyle/>
                <a:p>
                  <a:r>
                    <a:rPr lang="en-US" sz="3200" b="1" dirty="0"/>
                    <a:t>V</a:t>
                  </a:r>
                </a:p>
              </p:txBody>
            </p:sp>
            <p:sp>
              <p:nvSpPr>
                <p:cNvPr id="153" name="Rounded Rectangle 152"/>
                <p:cNvSpPr/>
                <p:nvPr/>
              </p:nvSpPr>
              <p:spPr>
                <a:xfrm flipV="1">
                  <a:off x="2613360" y="2413965"/>
                  <a:ext cx="416919" cy="420624"/>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6" name="Group 145"/>
              <p:cNvGrpSpPr/>
              <p:nvPr/>
            </p:nvGrpSpPr>
            <p:grpSpPr>
              <a:xfrm>
                <a:off x="4720765" y="2786700"/>
                <a:ext cx="420624" cy="420624"/>
                <a:chOff x="7531694" y="1860158"/>
                <a:chExt cx="514290" cy="514290"/>
              </a:xfrm>
            </p:grpSpPr>
            <p:sp>
              <p:nvSpPr>
                <p:cNvPr id="150" name="Minus 149"/>
                <p:cNvSpPr/>
                <p:nvPr/>
              </p:nvSpPr>
              <p:spPr>
                <a:xfrm>
                  <a:off x="7546547" y="1874115"/>
                  <a:ext cx="484585" cy="484585"/>
                </a:xfrm>
                <a:prstGeom prst="mathMinus">
                  <a:avLst>
                    <a:gd name="adj1" fmla="val 15658"/>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1" name="Rounded Rectangle 150"/>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7" name="Group 146"/>
              <p:cNvGrpSpPr/>
              <p:nvPr/>
            </p:nvGrpSpPr>
            <p:grpSpPr>
              <a:xfrm>
                <a:off x="5213158" y="2786700"/>
                <a:ext cx="420624" cy="420624"/>
                <a:chOff x="7531694" y="1860158"/>
                <a:chExt cx="514290" cy="514290"/>
              </a:xfrm>
            </p:grpSpPr>
            <p:sp>
              <p:nvSpPr>
                <p:cNvPr id="148" name="Minus 147"/>
                <p:cNvSpPr/>
                <p:nvPr/>
              </p:nvSpPr>
              <p:spPr>
                <a:xfrm>
                  <a:off x="7546547" y="1874115"/>
                  <a:ext cx="484585" cy="484585"/>
                </a:xfrm>
                <a:prstGeom prst="mathMinus">
                  <a:avLst>
                    <a:gd name="adj1" fmla="val 15658"/>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9" name="Rounded Rectangle 148"/>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54" name="Group 153"/>
            <p:cNvGrpSpPr/>
            <p:nvPr/>
          </p:nvGrpSpPr>
          <p:grpSpPr>
            <a:xfrm>
              <a:off x="6036208" y="3312273"/>
              <a:ext cx="1615546" cy="584776"/>
              <a:chOff x="4018236" y="2727497"/>
              <a:chExt cx="1615546" cy="584776"/>
            </a:xfrm>
          </p:grpSpPr>
          <p:grpSp>
            <p:nvGrpSpPr>
              <p:cNvPr id="155" name="Group 154"/>
              <p:cNvGrpSpPr/>
              <p:nvPr/>
            </p:nvGrpSpPr>
            <p:grpSpPr>
              <a:xfrm>
                <a:off x="4018236" y="2727497"/>
                <a:ext cx="457200" cy="584776"/>
                <a:chOff x="2575480" y="2354762"/>
                <a:chExt cx="457200" cy="584776"/>
              </a:xfrm>
            </p:grpSpPr>
            <p:sp>
              <p:nvSpPr>
                <p:cNvPr id="172" name="TextBox 171"/>
                <p:cNvSpPr txBox="1"/>
                <p:nvPr/>
              </p:nvSpPr>
              <p:spPr>
                <a:xfrm flipV="1">
                  <a:off x="2575480" y="2354762"/>
                  <a:ext cx="457200" cy="584776"/>
                </a:xfrm>
                <a:prstGeom prst="rect">
                  <a:avLst/>
                </a:prstGeom>
                <a:noFill/>
              </p:spPr>
              <p:txBody>
                <a:bodyPr wrap="square" rtlCol="0">
                  <a:spAutoFit/>
                </a:bodyPr>
                <a:lstStyle/>
                <a:p>
                  <a:r>
                    <a:rPr lang="en-US" sz="3200" b="1" dirty="0"/>
                    <a:t>V</a:t>
                  </a:r>
                </a:p>
              </p:txBody>
            </p:sp>
            <p:sp>
              <p:nvSpPr>
                <p:cNvPr id="173" name="Rounded Rectangle 172"/>
                <p:cNvSpPr/>
                <p:nvPr/>
              </p:nvSpPr>
              <p:spPr>
                <a:xfrm flipV="1">
                  <a:off x="2613360" y="2413965"/>
                  <a:ext cx="416919" cy="420624"/>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6" name="Group 155"/>
              <p:cNvGrpSpPr/>
              <p:nvPr/>
            </p:nvGrpSpPr>
            <p:grpSpPr>
              <a:xfrm>
                <a:off x="4720765" y="2786700"/>
                <a:ext cx="420624" cy="420624"/>
                <a:chOff x="7531694" y="1860158"/>
                <a:chExt cx="514290" cy="514290"/>
              </a:xfrm>
            </p:grpSpPr>
            <p:sp>
              <p:nvSpPr>
                <p:cNvPr id="169" name="Minus 168"/>
                <p:cNvSpPr/>
                <p:nvPr/>
              </p:nvSpPr>
              <p:spPr>
                <a:xfrm>
                  <a:off x="7546547" y="1874115"/>
                  <a:ext cx="484585" cy="484585"/>
                </a:xfrm>
                <a:prstGeom prst="mathMinus">
                  <a:avLst>
                    <a:gd name="adj1" fmla="val 15658"/>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0" name="Rounded Rectangle 169"/>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5213158" y="2786700"/>
                <a:ext cx="420624" cy="420624"/>
                <a:chOff x="7531694" y="1860158"/>
                <a:chExt cx="514290" cy="514290"/>
              </a:xfrm>
            </p:grpSpPr>
            <p:sp>
              <p:nvSpPr>
                <p:cNvPr id="158" name="Minus 157"/>
                <p:cNvSpPr/>
                <p:nvPr/>
              </p:nvSpPr>
              <p:spPr>
                <a:xfrm>
                  <a:off x="7546547" y="1874115"/>
                  <a:ext cx="484585" cy="484585"/>
                </a:xfrm>
                <a:prstGeom prst="mathMinus">
                  <a:avLst>
                    <a:gd name="adj1" fmla="val 15658"/>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8" name="Rounded Rectangle 167"/>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74" name="Group 173"/>
            <p:cNvGrpSpPr/>
            <p:nvPr/>
          </p:nvGrpSpPr>
          <p:grpSpPr>
            <a:xfrm>
              <a:off x="6036208" y="3897049"/>
              <a:ext cx="1615546" cy="584776"/>
              <a:chOff x="4018236" y="2727497"/>
              <a:chExt cx="1615546" cy="584776"/>
            </a:xfrm>
          </p:grpSpPr>
          <p:grpSp>
            <p:nvGrpSpPr>
              <p:cNvPr id="175" name="Group 174"/>
              <p:cNvGrpSpPr/>
              <p:nvPr/>
            </p:nvGrpSpPr>
            <p:grpSpPr>
              <a:xfrm>
                <a:off x="4018236" y="2727497"/>
                <a:ext cx="457200" cy="584776"/>
                <a:chOff x="2575480" y="2354762"/>
                <a:chExt cx="457200" cy="584776"/>
              </a:xfrm>
            </p:grpSpPr>
            <p:sp>
              <p:nvSpPr>
                <p:cNvPr id="184" name="TextBox 183"/>
                <p:cNvSpPr txBox="1"/>
                <p:nvPr/>
              </p:nvSpPr>
              <p:spPr>
                <a:xfrm flipV="1">
                  <a:off x="2575480" y="2354762"/>
                  <a:ext cx="457200" cy="584776"/>
                </a:xfrm>
                <a:prstGeom prst="rect">
                  <a:avLst/>
                </a:prstGeom>
                <a:noFill/>
              </p:spPr>
              <p:txBody>
                <a:bodyPr wrap="square" rtlCol="0">
                  <a:spAutoFit/>
                </a:bodyPr>
                <a:lstStyle/>
                <a:p>
                  <a:r>
                    <a:rPr lang="en-US" sz="3200" b="1" dirty="0"/>
                    <a:t>V</a:t>
                  </a:r>
                </a:p>
              </p:txBody>
            </p:sp>
            <p:sp>
              <p:nvSpPr>
                <p:cNvPr id="185" name="Rounded Rectangle 184"/>
                <p:cNvSpPr/>
                <p:nvPr/>
              </p:nvSpPr>
              <p:spPr>
                <a:xfrm flipV="1">
                  <a:off x="2613360" y="2413965"/>
                  <a:ext cx="416919" cy="420624"/>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6" name="Group 175"/>
              <p:cNvGrpSpPr/>
              <p:nvPr/>
            </p:nvGrpSpPr>
            <p:grpSpPr>
              <a:xfrm>
                <a:off x="4720765" y="2786700"/>
                <a:ext cx="420624" cy="420624"/>
                <a:chOff x="7531694" y="1860158"/>
                <a:chExt cx="514290" cy="514290"/>
              </a:xfrm>
            </p:grpSpPr>
            <p:sp>
              <p:nvSpPr>
                <p:cNvPr id="182" name="Minus 181"/>
                <p:cNvSpPr/>
                <p:nvPr/>
              </p:nvSpPr>
              <p:spPr>
                <a:xfrm>
                  <a:off x="7546547" y="1874115"/>
                  <a:ext cx="484585" cy="484585"/>
                </a:xfrm>
                <a:prstGeom prst="mathMinus">
                  <a:avLst>
                    <a:gd name="adj1" fmla="val 15658"/>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3" name="Rounded Rectangle 182"/>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7" name="Group 176"/>
              <p:cNvGrpSpPr/>
              <p:nvPr/>
            </p:nvGrpSpPr>
            <p:grpSpPr>
              <a:xfrm>
                <a:off x="5213158" y="2786700"/>
                <a:ext cx="420624" cy="420624"/>
                <a:chOff x="7531694" y="1860158"/>
                <a:chExt cx="514290" cy="514290"/>
              </a:xfrm>
            </p:grpSpPr>
            <p:sp>
              <p:nvSpPr>
                <p:cNvPr id="179" name="Minus 178"/>
                <p:cNvSpPr/>
                <p:nvPr/>
              </p:nvSpPr>
              <p:spPr>
                <a:xfrm>
                  <a:off x="7546547" y="1874115"/>
                  <a:ext cx="484585" cy="484585"/>
                </a:xfrm>
                <a:prstGeom prst="mathMinus">
                  <a:avLst>
                    <a:gd name="adj1" fmla="val 15658"/>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0" name="Rounded Rectangle 179"/>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nvGrpSpPr>
          <p:cNvPr id="186" name="Group 185"/>
          <p:cNvGrpSpPr/>
          <p:nvPr/>
        </p:nvGrpSpPr>
        <p:grpSpPr>
          <a:xfrm>
            <a:off x="2919773" y="3850486"/>
            <a:ext cx="1582502" cy="584776"/>
            <a:chOff x="4051280" y="3340973"/>
            <a:chExt cx="1582502" cy="584776"/>
          </a:xfrm>
        </p:grpSpPr>
        <p:grpSp>
          <p:nvGrpSpPr>
            <p:cNvPr id="187" name="Group 186"/>
            <p:cNvGrpSpPr/>
            <p:nvPr/>
          </p:nvGrpSpPr>
          <p:grpSpPr>
            <a:xfrm>
              <a:off x="4051280" y="3340973"/>
              <a:ext cx="424156" cy="584776"/>
              <a:chOff x="952318" y="2676439"/>
              <a:chExt cx="424156" cy="584776"/>
            </a:xfrm>
          </p:grpSpPr>
          <p:sp>
            <p:nvSpPr>
              <p:cNvPr id="194" name="TextBox 193"/>
              <p:cNvSpPr txBox="1"/>
              <p:nvPr/>
            </p:nvSpPr>
            <p:spPr>
              <a:xfrm>
                <a:off x="952318" y="2676439"/>
                <a:ext cx="382769" cy="584776"/>
              </a:xfrm>
              <a:prstGeom prst="rect">
                <a:avLst/>
              </a:prstGeom>
              <a:noFill/>
            </p:spPr>
            <p:txBody>
              <a:bodyPr wrap="square" rtlCol="0">
                <a:spAutoFit/>
              </a:bodyPr>
              <a:lstStyle/>
              <a:p>
                <a:r>
                  <a:rPr lang="en-US" sz="3200" b="1" dirty="0"/>
                  <a:t>V</a:t>
                </a:r>
              </a:p>
            </p:txBody>
          </p:sp>
          <p:sp>
            <p:nvSpPr>
              <p:cNvPr id="195" name="Rounded Rectangle 194"/>
              <p:cNvSpPr/>
              <p:nvPr/>
            </p:nvSpPr>
            <p:spPr>
              <a:xfrm>
                <a:off x="959555" y="2784502"/>
                <a:ext cx="416919" cy="420624"/>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8" name="Group 187"/>
            <p:cNvGrpSpPr/>
            <p:nvPr/>
          </p:nvGrpSpPr>
          <p:grpSpPr>
            <a:xfrm>
              <a:off x="4720765" y="3448447"/>
              <a:ext cx="420624" cy="420624"/>
              <a:chOff x="1395257" y="3301905"/>
              <a:chExt cx="514290" cy="514290"/>
            </a:xfrm>
          </p:grpSpPr>
          <p:sp>
            <p:nvSpPr>
              <p:cNvPr id="192" name="Plus 191"/>
              <p:cNvSpPr/>
              <p:nvPr/>
            </p:nvSpPr>
            <p:spPr>
              <a:xfrm>
                <a:off x="1417865" y="3334141"/>
                <a:ext cx="469075" cy="449819"/>
              </a:xfrm>
              <a:prstGeom prst="mathPlus">
                <a:avLst>
                  <a:gd name="adj1" fmla="val 18432"/>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n>
                    <a:solidFill>
                      <a:schemeClr val="tx1"/>
                    </a:solidFill>
                  </a:ln>
                </a:endParaRPr>
              </a:p>
            </p:txBody>
          </p:sp>
          <p:sp>
            <p:nvSpPr>
              <p:cNvPr id="193" name="Rounded Rectangle 192"/>
              <p:cNvSpPr/>
              <p:nvPr/>
            </p:nvSpPr>
            <p:spPr>
              <a:xfrm>
                <a:off x="1395257" y="3301905"/>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9" name="Group 188"/>
            <p:cNvGrpSpPr/>
            <p:nvPr/>
          </p:nvGrpSpPr>
          <p:grpSpPr>
            <a:xfrm>
              <a:off x="5213158" y="3448447"/>
              <a:ext cx="420624" cy="420624"/>
              <a:chOff x="1395257" y="3301905"/>
              <a:chExt cx="514290" cy="514290"/>
            </a:xfrm>
          </p:grpSpPr>
          <p:sp>
            <p:nvSpPr>
              <p:cNvPr id="190" name="Plus 189"/>
              <p:cNvSpPr/>
              <p:nvPr/>
            </p:nvSpPr>
            <p:spPr>
              <a:xfrm>
                <a:off x="1417865" y="3334141"/>
                <a:ext cx="469075" cy="449819"/>
              </a:xfrm>
              <a:prstGeom prst="mathPlus">
                <a:avLst>
                  <a:gd name="adj1" fmla="val 18432"/>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n>
                    <a:solidFill>
                      <a:schemeClr val="tx1"/>
                    </a:solidFill>
                  </a:ln>
                </a:endParaRPr>
              </a:p>
            </p:txBody>
          </p:sp>
          <p:sp>
            <p:nvSpPr>
              <p:cNvPr id="191" name="Rounded Rectangle 190"/>
              <p:cNvSpPr/>
              <p:nvPr/>
            </p:nvSpPr>
            <p:spPr>
              <a:xfrm>
                <a:off x="1395257" y="3301905"/>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96" name="Group 195"/>
          <p:cNvGrpSpPr/>
          <p:nvPr/>
        </p:nvGrpSpPr>
        <p:grpSpPr>
          <a:xfrm>
            <a:off x="2919773" y="3265710"/>
            <a:ext cx="1582502" cy="584776"/>
            <a:chOff x="4051280" y="3340973"/>
            <a:chExt cx="1582502" cy="584776"/>
          </a:xfrm>
        </p:grpSpPr>
        <p:grpSp>
          <p:nvGrpSpPr>
            <p:cNvPr id="197" name="Group 196"/>
            <p:cNvGrpSpPr/>
            <p:nvPr/>
          </p:nvGrpSpPr>
          <p:grpSpPr>
            <a:xfrm>
              <a:off x="4051280" y="3340973"/>
              <a:ext cx="424156" cy="584776"/>
              <a:chOff x="952318" y="2676439"/>
              <a:chExt cx="424156" cy="584776"/>
            </a:xfrm>
          </p:grpSpPr>
          <p:sp>
            <p:nvSpPr>
              <p:cNvPr id="204" name="TextBox 203"/>
              <p:cNvSpPr txBox="1"/>
              <p:nvPr/>
            </p:nvSpPr>
            <p:spPr>
              <a:xfrm>
                <a:off x="952318" y="2676439"/>
                <a:ext cx="382769" cy="584776"/>
              </a:xfrm>
              <a:prstGeom prst="rect">
                <a:avLst/>
              </a:prstGeom>
              <a:noFill/>
            </p:spPr>
            <p:txBody>
              <a:bodyPr wrap="square" rtlCol="0">
                <a:spAutoFit/>
              </a:bodyPr>
              <a:lstStyle/>
              <a:p>
                <a:r>
                  <a:rPr lang="en-US" sz="3200" b="1" dirty="0"/>
                  <a:t>V</a:t>
                </a:r>
              </a:p>
            </p:txBody>
          </p:sp>
          <p:sp>
            <p:nvSpPr>
              <p:cNvPr id="205" name="Rounded Rectangle 204"/>
              <p:cNvSpPr/>
              <p:nvPr/>
            </p:nvSpPr>
            <p:spPr>
              <a:xfrm>
                <a:off x="959555" y="2784502"/>
                <a:ext cx="416919" cy="420624"/>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8" name="Group 197"/>
            <p:cNvGrpSpPr/>
            <p:nvPr/>
          </p:nvGrpSpPr>
          <p:grpSpPr>
            <a:xfrm>
              <a:off x="4720765" y="3448447"/>
              <a:ext cx="420624" cy="420624"/>
              <a:chOff x="1395257" y="3301905"/>
              <a:chExt cx="514290" cy="514290"/>
            </a:xfrm>
          </p:grpSpPr>
          <p:sp>
            <p:nvSpPr>
              <p:cNvPr id="202" name="Plus 201"/>
              <p:cNvSpPr/>
              <p:nvPr/>
            </p:nvSpPr>
            <p:spPr>
              <a:xfrm>
                <a:off x="1417865" y="3334141"/>
                <a:ext cx="469075" cy="449819"/>
              </a:xfrm>
              <a:prstGeom prst="mathPlus">
                <a:avLst>
                  <a:gd name="adj1" fmla="val 18432"/>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n>
                    <a:solidFill>
                      <a:schemeClr val="tx1"/>
                    </a:solidFill>
                  </a:ln>
                </a:endParaRPr>
              </a:p>
            </p:txBody>
          </p:sp>
          <p:sp>
            <p:nvSpPr>
              <p:cNvPr id="203" name="Rounded Rectangle 202"/>
              <p:cNvSpPr/>
              <p:nvPr/>
            </p:nvSpPr>
            <p:spPr>
              <a:xfrm>
                <a:off x="1395257" y="3301905"/>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9" name="Group 198"/>
            <p:cNvGrpSpPr/>
            <p:nvPr/>
          </p:nvGrpSpPr>
          <p:grpSpPr>
            <a:xfrm>
              <a:off x="5213158" y="3448447"/>
              <a:ext cx="420624" cy="420624"/>
              <a:chOff x="1395257" y="3301905"/>
              <a:chExt cx="514290" cy="514290"/>
            </a:xfrm>
          </p:grpSpPr>
          <p:sp>
            <p:nvSpPr>
              <p:cNvPr id="200" name="Plus 199"/>
              <p:cNvSpPr/>
              <p:nvPr/>
            </p:nvSpPr>
            <p:spPr>
              <a:xfrm>
                <a:off x="1417865" y="3334141"/>
                <a:ext cx="469075" cy="449819"/>
              </a:xfrm>
              <a:prstGeom prst="mathPlus">
                <a:avLst>
                  <a:gd name="adj1" fmla="val 18432"/>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n>
                    <a:solidFill>
                      <a:schemeClr val="tx1"/>
                    </a:solidFill>
                  </a:ln>
                </a:endParaRPr>
              </a:p>
            </p:txBody>
          </p:sp>
          <p:sp>
            <p:nvSpPr>
              <p:cNvPr id="201" name="Rounded Rectangle 200"/>
              <p:cNvSpPr/>
              <p:nvPr/>
            </p:nvSpPr>
            <p:spPr>
              <a:xfrm>
                <a:off x="1395257" y="3301905"/>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65654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71" grpId="0" animBg="1"/>
      <p:bldP spid="178" grpId="0" animBg="1"/>
      <p:bldP spid="181" grpId="0"/>
      <p:bldP spid="60" grpId="0"/>
      <p:bldP spid="61" grpId="0"/>
      <p:bldP spid="73" grpId="0"/>
      <p:bldP spid="74" grpId="0"/>
      <p:bldP spid="54" grpId="0"/>
      <p:bldP spid="14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85800"/>
          </a:xfrm>
        </p:spPr>
        <p:txBody>
          <a:bodyPr>
            <a:noAutofit/>
          </a:bodyPr>
          <a:lstStyle/>
          <a:p>
            <a:br>
              <a:rPr lang="en-US" sz="2400" b="1" dirty="0"/>
            </a:br>
            <a:r>
              <a:rPr lang="en-US" sz="2000" dirty="0"/>
              <a:t>WHAT ARE WE GONNA DO WITH </a:t>
            </a:r>
            <a:br>
              <a:rPr lang="en-US" sz="2000" dirty="0"/>
            </a:br>
            <a:r>
              <a:rPr lang="en-US" sz="2000" dirty="0"/>
              <a:t>THAT UPSIDE DOWN CUP?</a:t>
            </a:r>
            <a:br>
              <a:rPr lang="en-US" sz="2000" b="1" dirty="0"/>
            </a:br>
            <a:endParaRPr lang="en-US" sz="2000" dirty="0"/>
          </a:p>
        </p:txBody>
      </p:sp>
      <p:sp>
        <p:nvSpPr>
          <p:cNvPr id="133" name="TextBox 132"/>
          <p:cNvSpPr txBox="1"/>
          <p:nvPr/>
        </p:nvSpPr>
        <p:spPr>
          <a:xfrm>
            <a:off x="1323313" y="1741974"/>
            <a:ext cx="1052147" cy="338554"/>
          </a:xfrm>
          <a:prstGeom prst="rect">
            <a:avLst/>
          </a:prstGeom>
          <a:noFill/>
        </p:spPr>
        <p:txBody>
          <a:bodyPr wrap="square" rtlCol="0">
            <a:spAutoFit/>
          </a:bodyPr>
          <a:lstStyle/>
          <a:p>
            <a:pPr marL="457200" indent="-457200"/>
            <a:r>
              <a:rPr lang="en-US" sz="1600" dirty="0">
                <a:solidFill>
                  <a:srgbClr val="FF0000"/>
                </a:solidFill>
                <a:latin typeface="Verdana" pitchFamily="34" charset="0"/>
                <a:ea typeface="Verdana" pitchFamily="34" charset="0"/>
                <a:cs typeface="Verdana" pitchFamily="34" charset="0"/>
              </a:rPr>
              <a:t>-2</a:t>
            </a:r>
            <a:r>
              <a:rPr lang="en-US" sz="1600" i="1" dirty="0">
                <a:solidFill>
                  <a:srgbClr val="FF0000"/>
                </a:solidFill>
                <a:latin typeface="Verdana" pitchFamily="34" charset="0"/>
                <a:ea typeface="Verdana" pitchFamily="34" charset="0"/>
                <a:cs typeface="Verdana" pitchFamily="34" charset="0"/>
              </a:rPr>
              <a:t>x </a:t>
            </a:r>
            <a:r>
              <a:rPr lang="en-US" sz="1600" dirty="0">
                <a:solidFill>
                  <a:srgbClr val="FF0000"/>
                </a:solidFill>
                <a:latin typeface="Verdana" pitchFamily="34" charset="0"/>
                <a:ea typeface="Verdana" pitchFamily="34" charset="0"/>
                <a:cs typeface="Verdana" pitchFamily="34" charset="0"/>
              </a:rPr>
              <a:t>= 2</a:t>
            </a:r>
          </a:p>
        </p:txBody>
      </p:sp>
      <p:sp>
        <p:nvSpPr>
          <p:cNvPr id="134" name="TextBox 133"/>
          <p:cNvSpPr txBox="1"/>
          <p:nvPr/>
        </p:nvSpPr>
        <p:spPr>
          <a:xfrm>
            <a:off x="1546607" y="2107034"/>
            <a:ext cx="892652" cy="338554"/>
          </a:xfrm>
          <a:prstGeom prst="rect">
            <a:avLst/>
          </a:prstGeom>
          <a:noFill/>
        </p:spPr>
        <p:txBody>
          <a:bodyPr wrap="square" rtlCol="0">
            <a:spAutoFit/>
          </a:bodyPr>
          <a:lstStyle/>
          <a:p>
            <a:pPr marL="457200" indent="-457200"/>
            <a:r>
              <a:rPr lang="en-US" sz="1600" i="1" dirty="0">
                <a:solidFill>
                  <a:srgbClr val="FF0000"/>
                </a:solidFill>
                <a:latin typeface="Verdana" pitchFamily="34" charset="0"/>
                <a:ea typeface="Verdana" pitchFamily="34" charset="0"/>
                <a:cs typeface="Verdana" pitchFamily="34" charset="0"/>
              </a:rPr>
              <a:t>x </a:t>
            </a:r>
            <a:r>
              <a:rPr lang="en-US" sz="1600" dirty="0">
                <a:solidFill>
                  <a:srgbClr val="FF0000"/>
                </a:solidFill>
                <a:latin typeface="Verdana" pitchFamily="34" charset="0"/>
                <a:ea typeface="Verdana" pitchFamily="34" charset="0"/>
                <a:cs typeface="Verdana" pitchFamily="34" charset="0"/>
              </a:rPr>
              <a:t>= -1</a:t>
            </a:r>
          </a:p>
        </p:txBody>
      </p:sp>
      <p:sp>
        <p:nvSpPr>
          <p:cNvPr id="148" name="TextBox 147"/>
          <p:cNvSpPr txBox="1"/>
          <p:nvPr/>
        </p:nvSpPr>
        <p:spPr>
          <a:xfrm>
            <a:off x="275760" y="5571999"/>
            <a:ext cx="4118988" cy="615778"/>
          </a:xfrm>
          <a:prstGeom prst="rect">
            <a:avLst/>
          </a:prstGeom>
          <a:noFill/>
        </p:spPr>
        <p:txBody>
          <a:bodyPr wrap="square" rtlCol="0">
            <a:spAutoFit/>
          </a:bodyPr>
          <a:lstStyle/>
          <a:p>
            <a:r>
              <a:rPr lang="en-US" sz="1400" i="1" dirty="0">
                <a:solidFill>
                  <a:srgbClr val="006600"/>
                </a:solidFill>
                <a:latin typeface="Verdana" pitchFamily="34" charset="0"/>
                <a:ea typeface="Verdana" pitchFamily="34" charset="0"/>
                <a:cs typeface="Verdana" pitchFamily="34" charset="0"/>
              </a:rPr>
              <a:t>We can’t put counters in upside-down cups! </a:t>
            </a:r>
          </a:p>
          <a:p>
            <a:r>
              <a:rPr lang="en-US" sz="1400" i="1" dirty="0">
                <a:solidFill>
                  <a:srgbClr val="006600"/>
                </a:solidFill>
                <a:latin typeface="Verdana" pitchFamily="34" charset="0"/>
                <a:ea typeface="Verdana" pitchFamily="34" charset="0"/>
                <a:cs typeface="Verdana" pitchFamily="34" charset="0"/>
              </a:rPr>
              <a:t>But we can take the opposite of both sides.</a:t>
            </a:r>
            <a:endParaRPr lang="en-US" sz="1400" dirty="0">
              <a:solidFill>
                <a:srgbClr val="006600"/>
              </a:solidFill>
              <a:latin typeface="Verdana" pitchFamily="34" charset="0"/>
              <a:ea typeface="Verdana" pitchFamily="34" charset="0"/>
              <a:cs typeface="Verdana" pitchFamily="34" charset="0"/>
            </a:endParaRPr>
          </a:p>
        </p:txBody>
      </p:sp>
      <p:cxnSp>
        <p:nvCxnSpPr>
          <p:cNvPr id="151" name="Straight Connector 150"/>
          <p:cNvCxnSpPr/>
          <p:nvPr/>
        </p:nvCxnSpPr>
        <p:spPr>
          <a:xfrm>
            <a:off x="2156207" y="3281915"/>
            <a:ext cx="0" cy="92946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52" name="TextBox 151"/>
          <p:cNvSpPr txBox="1"/>
          <p:nvPr/>
        </p:nvSpPr>
        <p:spPr>
          <a:xfrm rot="10800000">
            <a:off x="1177146" y="3294619"/>
            <a:ext cx="321065" cy="369332"/>
          </a:xfrm>
          <a:prstGeom prst="rect">
            <a:avLst/>
          </a:prstGeom>
          <a:noFill/>
        </p:spPr>
        <p:txBody>
          <a:bodyPr wrap="square" rtlCol="0">
            <a:spAutoFit/>
          </a:bodyPr>
          <a:lstStyle/>
          <a:p>
            <a:r>
              <a:rPr lang="en-US" dirty="0">
                <a:solidFill>
                  <a:srgbClr val="7030A0"/>
                </a:solidFill>
                <a:latin typeface="Arial Black" panose="020B0A04020102020204" pitchFamily="34" charset="0"/>
              </a:rPr>
              <a:t>V</a:t>
            </a:r>
          </a:p>
        </p:txBody>
      </p:sp>
      <p:sp>
        <p:nvSpPr>
          <p:cNvPr id="153" name="TextBox 152"/>
          <p:cNvSpPr txBox="1"/>
          <p:nvPr/>
        </p:nvSpPr>
        <p:spPr>
          <a:xfrm>
            <a:off x="2418263" y="3325667"/>
            <a:ext cx="747082" cy="400110"/>
          </a:xfrm>
          <a:prstGeom prst="rect">
            <a:avLst/>
          </a:prstGeom>
          <a:noFill/>
        </p:spPr>
        <p:txBody>
          <a:bodyPr wrap="square" rtlCol="0">
            <a:spAutoFit/>
          </a:bodyPr>
          <a:lstStyle/>
          <a:p>
            <a:r>
              <a:rPr lang="en-US" sz="2000" dirty="0">
                <a:solidFill>
                  <a:srgbClr val="7030A0"/>
                </a:solidFill>
                <a:latin typeface="Arial Black" panose="020B0A04020102020204" pitchFamily="34" charset="0"/>
              </a:rPr>
              <a:t>+  +</a:t>
            </a:r>
          </a:p>
        </p:txBody>
      </p:sp>
      <p:sp>
        <p:nvSpPr>
          <p:cNvPr id="155" name="TextBox 154"/>
          <p:cNvSpPr txBox="1"/>
          <p:nvPr/>
        </p:nvSpPr>
        <p:spPr>
          <a:xfrm rot="10800000">
            <a:off x="1499674" y="3276891"/>
            <a:ext cx="321065" cy="369332"/>
          </a:xfrm>
          <a:prstGeom prst="rect">
            <a:avLst/>
          </a:prstGeom>
          <a:noFill/>
        </p:spPr>
        <p:txBody>
          <a:bodyPr wrap="square" rtlCol="0">
            <a:spAutoFit/>
          </a:bodyPr>
          <a:lstStyle/>
          <a:p>
            <a:r>
              <a:rPr lang="en-US" dirty="0">
                <a:solidFill>
                  <a:srgbClr val="7030A0"/>
                </a:solidFill>
                <a:latin typeface="Arial Black" panose="020B0A04020102020204" pitchFamily="34" charset="0"/>
              </a:rPr>
              <a:t>V</a:t>
            </a:r>
          </a:p>
        </p:txBody>
      </p:sp>
      <p:sp>
        <p:nvSpPr>
          <p:cNvPr id="164" name="TextBox 163"/>
          <p:cNvSpPr txBox="1"/>
          <p:nvPr/>
        </p:nvSpPr>
        <p:spPr>
          <a:xfrm>
            <a:off x="1065135" y="3725777"/>
            <a:ext cx="869077" cy="369332"/>
          </a:xfrm>
          <a:prstGeom prst="rect">
            <a:avLst/>
          </a:prstGeom>
          <a:noFill/>
        </p:spPr>
        <p:txBody>
          <a:bodyPr wrap="square" rtlCol="0">
            <a:spAutoFit/>
          </a:bodyPr>
          <a:lstStyle/>
          <a:p>
            <a:r>
              <a:rPr lang="en-US" dirty="0">
                <a:solidFill>
                  <a:srgbClr val="7030A0"/>
                </a:solidFill>
                <a:latin typeface="Arial Black" panose="020B0A04020102020204" pitchFamily="34" charset="0"/>
              </a:rPr>
              <a:t>V   </a:t>
            </a:r>
            <a:r>
              <a:rPr lang="en-US" dirty="0" err="1">
                <a:solidFill>
                  <a:srgbClr val="7030A0"/>
                </a:solidFill>
                <a:latin typeface="Arial Black" panose="020B0A04020102020204" pitchFamily="34" charset="0"/>
              </a:rPr>
              <a:t>V</a:t>
            </a:r>
            <a:endParaRPr lang="en-US" dirty="0">
              <a:solidFill>
                <a:srgbClr val="7030A0"/>
              </a:solidFill>
              <a:latin typeface="Arial Black" panose="020B0A04020102020204" pitchFamily="34" charset="0"/>
            </a:endParaRPr>
          </a:p>
        </p:txBody>
      </p:sp>
      <p:sp>
        <p:nvSpPr>
          <p:cNvPr id="171" name="TextBox 170"/>
          <p:cNvSpPr txBox="1"/>
          <p:nvPr/>
        </p:nvSpPr>
        <p:spPr>
          <a:xfrm>
            <a:off x="2460795" y="3725777"/>
            <a:ext cx="881724" cy="461665"/>
          </a:xfrm>
          <a:prstGeom prst="rect">
            <a:avLst/>
          </a:prstGeom>
          <a:noFill/>
        </p:spPr>
        <p:txBody>
          <a:bodyPr wrap="square" rtlCol="0">
            <a:spAutoFit/>
          </a:bodyPr>
          <a:lstStyle/>
          <a:p>
            <a:r>
              <a:rPr lang="en-US" sz="2400" b="1" dirty="0">
                <a:solidFill>
                  <a:srgbClr val="7030A0"/>
                </a:solidFill>
                <a:latin typeface="Arial" panose="020B0604020202020204" pitchFamily="34" charset="0"/>
                <a:cs typeface="Arial" panose="020B0604020202020204" pitchFamily="34" charset="0"/>
              </a:rPr>
              <a:t>–  – </a:t>
            </a:r>
          </a:p>
        </p:txBody>
      </p:sp>
      <p:sp>
        <p:nvSpPr>
          <p:cNvPr id="175" name="Freeform 174"/>
          <p:cNvSpPr/>
          <p:nvPr/>
        </p:nvSpPr>
        <p:spPr>
          <a:xfrm>
            <a:off x="1248694" y="4029993"/>
            <a:ext cx="1329070" cy="361506"/>
          </a:xfrm>
          <a:custGeom>
            <a:avLst/>
            <a:gdLst>
              <a:gd name="connsiteX0" fmla="*/ 0 w 1329070"/>
              <a:gd name="connsiteY0" fmla="*/ 0 h 361506"/>
              <a:gd name="connsiteX1" fmla="*/ 478466 w 1329070"/>
              <a:gd name="connsiteY1" fmla="*/ 350874 h 361506"/>
              <a:gd name="connsiteX2" fmla="*/ 1329070 w 1329070"/>
              <a:gd name="connsiteY2" fmla="*/ 63795 h 361506"/>
            </a:gdLst>
            <a:ahLst/>
            <a:cxnLst>
              <a:cxn ang="0">
                <a:pos x="connsiteX0" y="connsiteY0"/>
              </a:cxn>
              <a:cxn ang="0">
                <a:pos x="connsiteX1" y="connsiteY1"/>
              </a:cxn>
              <a:cxn ang="0">
                <a:pos x="connsiteX2" y="connsiteY2"/>
              </a:cxn>
            </a:cxnLst>
            <a:rect l="l" t="t" r="r" b="b"/>
            <a:pathLst>
              <a:path w="1329070" h="361506">
                <a:moveTo>
                  <a:pt x="0" y="0"/>
                </a:moveTo>
                <a:cubicBezTo>
                  <a:pt x="128477" y="170121"/>
                  <a:pt x="256954" y="340242"/>
                  <a:pt x="478466" y="350874"/>
                </a:cubicBezTo>
                <a:cubicBezTo>
                  <a:pt x="699978" y="361506"/>
                  <a:pt x="1014524" y="212650"/>
                  <a:pt x="1329070" y="63795"/>
                </a:cubicBezTo>
              </a:path>
            </a:pathLst>
          </a:custGeom>
          <a:ln w="12700">
            <a:solidFill>
              <a:srgbClr val="006600"/>
            </a:solidFill>
            <a:headEnd type="arrow"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6" name="Freeform 175"/>
          <p:cNvSpPr/>
          <p:nvPr/>
        </p:nvSpPr>
        <p:spPr>
          <a:xfrm>
            <a:off x="1635020" y="4054797"/>
            <a:ext cx="1329070" cy="361506"/>
          </a:xfrm>
          <a:custGeom>
            <a:avLst/>
            <a:gdLst>
              <a:gd name="connsiteX0" fmla="*/ 0 w 1329070"/>
              <a:gd name="connsiteY0" fmla="*/ 0 h 361506"/>
              <a:gd name="connsiteX1" fmla="*/ 478466 w 1329070"/>
              <a:gd name="connsiteY1" fmla="*/ 350874 h 361506"/>
              <a:gd name="connsiteX2" fmla="*/ 1329070 w 1329070"/>
              <a:gd name="connsiteY2" fmla="*/ 63795 h 361506"/>
            </a:gdLst>
            <a:ahLst/>
            <a:cxnLst>
              <a:cxn ang="0">
                <a:pos x="connsiteX0" y="connsiteY0"/>
              </a:cxn>
              <a:cxn ang="0">
                <a:pos x="connsiteX1" y="connsiteY1"/>
              </a:cxn>
              <a:cxn ang="0">
                <a:pos x="connsiteX2" y="connsiteY2"/>
              </a:cxn>
            </a:cxnLst>
            <a:rect l="l" t="t" r="r" b="b"/>
            <a:pathLst>
              <a:path w="1329070" h="361506">
                <a:moveTo>
                  <a:pt x="0" y="0"/>
                </a:moveTo>
                <a:cubicBezTo>
                  <a:pt x="128477" y="170121"/>
                  <a:pt x="256954" y="340242"/>
                  <a:pt x="478466" y="350874"/>
                </a:cubicBezTo>
                <a:cubicBezTo>
                  <a:pt x="699978" y="361506"/>
                  <a:pt x="1014524" y="212650"/>
                  <a:pt x="1329070" y="63795"/>
                </a:cubicBezTo>
              </a:path>
            </a:pathLst>
          </a:custGeom>
          <a:ln w="12700">
            <a:solidFill>
              <a:srgbClr val="006600"/>
            </a:solidFill>
            <a:headEnd type="arrow"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80" name="Straight Connector 3"/>
          <p:cNvCxnSpPr/>
          <p:nvPr/>
        </p:nvCxnSpPr>
        <p:spPr>
          <a:xfrm>
            <a:off x="4572000" y="1315361"/>
            <a:ext cx="0" cy="4979963"/>
          </a:xfrm>
          <a:prstGeom prst="line">
            <a:avLst/>
          </a:prstGeom>
          <a:ln/>
        </p:spPr>
        <p:style>
          <a:lnRef idx="1">
            <a:schemeClr val="dk1"/>
          </a:lnRef>
          <a:fillRef idx="0">
            <a:schemeClr val="dk1"/>
          </a:fillRef>
          <a:effectRef idx="0">
            <a:schemeClr val="dk1"/>
          </a:effectRef>
          <a:fontRef idx="minor">
            <a:schemeClr val="tx1"/>
          </a:fontRef>
        </p:style>
      </p:cxnSp>
      <p:sp>
        <p:nvSpPr>
          <p:cNvPr id="181" name="TextBox 180"/>
          <p:cNvSpPr txBox="1"/>
          <p:nvPr/>
        </p:nvSpPr>
        <p:spPr>
          <a:xfrm>
            <a:off x="503356" y="1258676"/>
            <a:ext cx="4373443" cy="338554"/>
          </a:xfrm>
          <a:prstGeom prst="rect">
            <a:avLst/>
          </a:prstGeom>
          <a:noFill/>
        </p:spPr>
        <p:txBody>
          <a:bodyPr wrap="square" rtlCol="0">
            <a:spAutoFit/>
          </a:bodyPr>
          <a:lstStyle/>
          <a:p>
            <a:pPr marL="457200" indent="-457200"/>
            <a:r>
              <a:rPr lang="en-US" sz="1600" i="1" dirty="0">
                <a:solidFill>
                  <a:srgbClr val="0066FF"/>
                </a:solidFill>
                <a:latin typeface="Verdana" pitchFamily="34" charset="0"/>
                <a:ea typeface="Verdana" pitchFamily="34" charset="0"/>
                <a:cs typeface="Verdana" pitchFamily="34" charset="0"/>
              </a:rPr>
              <a:t>Example 1:  What’s the solution?</a:t>
            </a:r>
          </a:p>
        </p:txBody>
      </p:sp>
      <p:sp>
        <p:nvSpPr>
          <p:cNvPr id="182" name="TextBox 181"/>
          <p:cNvSpPr txBox="1"/>
          <p:nvPr/>
        </p:nvSpPr>
        <p:spPr>
          <a:xfrm>
            <a:off x="503357" y="2679358"/>
            <a:ext cx="3138622" cy="338554"/>
          </a:xfrm>
          <a:prstGeom prst="rect">
            <a:avLst/>
          </a:prstGeom>
          <a:noFill/>
        </p:spPr>
        <p:txBody>
          <a:bodyPr wrap="square" rtlCol="0">
            <a:spAutoFit/>
          </a:bodyPr>
          <a:lstStyle/>
          <a:p>
            <a:pPr marL="457200" indent="-457200"/>
            <a:r>
              <a:rPr lang="en-US" sz="1600" i="1" dirty="0">
                <a:solidFill>
                  <a:srgbClr val="0066FF"/>
                </a:solidFill>
                <a:latin typeface="Verdana" pitchFamily="34" charset="0"/>
                <a:ea typeface="Verdana" pitchFamily="34" charset="0"/>
                <a:cs typeface="Verdana" pitchFamily="34" charset="0"/>
              </a:rPr>
              <a:t>Build the original equation.</a:t>
            </a:r>
          </a:p>
        </p:txBody>
      </p:sp>
      <p:sp>
        <p:nvSpPr>
          <p:cNvPr id="184" name="TextBox 183"/>
          <p:cNvSpPr txBox="1"/>
          <p:nvPr/>
        </p:nvSpPr>
        <p:spPr>
          <a:xfrm>
            <a:off x="503357" y="4722054"/>
            <a:ext cx="3790808" cy="584776"/>
          </a:xfrm>
          <a:prstGeom prst="rect">
            <a:avLst/>
          </a:prstGeom>
          <a:noFill/>
        </p:spPr>
        <p:txBody>
          <a:bodyPr wrap="square" rtlCol="0">
            <a:spAutoFit/>
          </a:bodyPr>
          <a:lstStyle/>
          <a:p>
            <a:r>
              <a:rPr lang="en-US" sz="1600" i="1" dirty="0">
                <a:solidFill>
                  <a:srgbClr val="0066FF"/>
                </a:solidFill>
                <a:latin typeface="Verdana" pitchFamily="34" charset="0"/>
                <a:ea typeface="Verdana" pitchFamily="34" charset="0"/>
                <a:cs typeface="Verdana" pitchFamily="34" charset="0"/>
              </a:rPr>
              <a:t>Use the model to get the correct number of counters in the cup.</a:t>
            </a:r>
          </a:p>
        </p:txBody>
      </p:sp>
      <p:sp>
        <p:nvSpPr>
          <p:cNvPr id="39" name="TextBox 38"/>
          <p:cNvSpPr txBox="1"/>
          <p:nvPr/>
        </p:nvSpPr>
        <p:spPr>
          <a:xfrm>
            <a:off x="4868708" y="1258676"/>
            <a:ext cx="3595822" cy="338554"/>
          </a:xfrm>
          <a:prstGeom prst="rect">
            <a:avLst/>
          </a:prstGeom>
          <a:noFill/>
        </p:spPr>
        <p:txBody>
          <a:bodyPr wrap="square" rtlCol="0">
            <a:spAutoFit/>
          </a:bodyPr>
          <a:lstStyle/>
          <a:p>
            <a:pPr marL="457200" indent="-457200"/>
            <a:r>
              <a:rPr lang="en-US" sz="1600" i="1" dirty="0">
                <a:solidFill>
                  <a:srgbClr val="0066FF"/>
                </a:solidFill>
                <a:latin typeface="Verdana" pitchFamily="34" charset="0"/>
                <a:ea typeface="Verdana" pitchFamily="34" charset="0"/>
                <a:cs typeface="Verdana" pitchFamily="34" charset="0"/>
              </a:rPr>
              <a:t>Example 2: What’s the solution?</a:t>
            </a:r>
          </a:p>
        </p:txBody>
      </p:sp>
      <p:sp>
        <p:nvSpPr>
          <p:cNvPr id="40" name="TextBox 39"/>
          <p:cNvSpPr txBox="1"/>
          <p:nvPr/>
        </p:nvSpPr>
        <p:spPr>
          <a:xfrm>
            <a:off x="4868708" y="2679358"/>
            <a:ext cx="3138622" cy="338554"/>
          </a:xfrm>
          <a:prstGeom prst="rect">
            <a:avLst/>
          </a:prstGeom>
          <a:noFill/>
        </p:spPr>
        <p:txBody>
          <a:bodyPr wrap="square" rtlCol="0">
            <a:spAutoFit/>
          </a:bodyPr>
          <a:lstStyle/>
          <a:p>
            <a:pPr marL="457200" indent="-457200"/>
            <a:r>
              <a:rPr lang="en-US" sz="1600" i="1" dirty="0">
                <a:solidFill>
                  <a:srgbClr val="0066FF"/>
                </a:solidFill>
                <a:latin typeface="Verdana" pitchFamily="34" charset="0"/>
                <a:ea typeface="Verdana" pitchFamily="34" charset="0"/>
                <a:cs typeface="Verdana" pitchFamily="34" charset="0"/>
              </a:rPr>
              <a:t>Build the original equation.</a:t>
            </a:r>
          </a:p>
        </p:txBody>
      </p:sp>
      <p:sp>
        <p:nvSpPr>
          <p:cNvPr id="41" name="TextBox 40"/>
          <p:cNvSpPr txBox="1"/>
          <p:nvPr/>
        </p:nvSpPr>
        <p:spPr>
          <a:xfrm>
            <a:off x="5959157" y="1741974"/>
            <a:ext cx="1461179" cy="338554"/>
          </a:xfrm>
          <a:prstGeom prst="rect">
            <a:avLst/>
          </a:prstGeom>
          <a:noFill/>
        </p:spPr>
        <p:txBody>
          <a:bodyPr wrap="square" rtlCol="0">
            <a:spAutoFit/>
          </a:bodyPr>
          <a:lstStyle/>
          <a:p>
            <a:pPr marL="457200" indent="-457200"/>
            <a:r>
              <a:rPr lang="en-US" sz="1600" i="1" dirty="0">
                <a:solidFill>
                  <a:srgbClr val="FF0000"/>
                </a:solidFill>
                <a:latin typeface="Verdana" pitchFamily="34" charset="0"/>
                <a:ea typeface="Verdana" pitchFamily="34" charset="0"/>
                <a:cs typeface="Verdana" pitchFamily="34" charset="0"/>
              </a:rPr>
              <a:t>-x </a:t>
            </a:r>
            <a:r>
              <a:rPr lang="en-US" sz="1600" dirty="0">
                <a:solidFill>
                  <a:srgbClr val="FF0000"/>
                </a:solidFill>
                <a:latin typeface="Verdana" pitchFamily="34" charset="0"/>
                <a:ea typeface="Verdana" pitchFamily="34" charset="0"/>
                <a:cs typeface="Verdana" pitchFamily="34" charset="0"/>
              </a:rPr>
              <a:t>+ 3 = 1</a:t>
            </a:r>
          </a:p>
        </p:txBody>
      </p:sp>
      <p:sp>
        <p:nvSpPr>
          <p:cNvPr id="42" name="TextBox 41"/>
          <p:cNvSpPr txBox="1"/>
          <p:nvPr/>
        </p:nvSpPr>
        <p:spPr>
          <a:xfrm>
            <a:off x="6490825" y="2107034"/>
            <a:ext cx="929511" cy="338554"/>
          </a:xfrm>
          <a:prstGeom prst="rect">
            <a:avLst/>
          </a:prstGeom>
          <a:noFill/>
        </p:spPr>
        <p:txBody>
          <a:bodyPr wrap="square" rtlCol="0">
            <a:spAutoFit/>
          </a:bodyPr>
          <a:lstStyle/>
          <a:p>
            <a:pPr marL="457200" indent="-457200"/>
            <a:r>
              <a:rPr lang="en-US" sz="1600" i="1" dirty="0">
                <a:solidFill>
                  <a:srgbClr val="FF0000"/>
                </a:solidFill>
                <a:latin typeface="Verdana" pitchFamily="34" charset="0"/>
                <a:ea typeface="Verdana" pitchFamily="34" charset="0"/>
                <a:cs typeface="Verdana" pitchFamily="34" charset="0"/>
              </a:rPr>
              <a:t>x </a:t>
            </a:r>
            <a:r>
              <a:rPr lang="en-US" sz="1600" dirty="0">
                <a:solidFill>
                  <a:srgbClr val="FF0000"/>
                </a:solidFill>
                <a:latin typeface="Verdana" pitchFamily="34" charset="0"/>
                <a:ea typeface="Verdana" pitchFamily="34" charset="0"/>
                <a:cs typeface="Verdana" pitchFamily="34" charset="0"/>
              </a:rPr>
              <a:t>= 2</a:t>
            </a:r>
          </a:p>
        </p:txBody>
      </p:sp>
      <p:sp>
        <p:nvSpPr>
          <p:cNvPr id="43" name="TextBox 42"/>
          <p:cNvSpPr txBox="1"/>
          <p:nvPr/>
        </p:nvSpPr>
        <p:spPr>
          <a:xfrm>
            <a:off x="5557780" y="3925232"/>
            <a:ext cx="777387" cy="400110"/>
          </a:xfrm>
          <a:prstGeom prst="rect">
            <a:avLst/>
          </a:prstGeom>
          <a:noFill/>
        </p:spPr>
        <p:txBody>
          <a:bodyPr wrap="square" rtlCol="0">
            <a:spAutoFit/>
          </a:bodyPr>
          <a:lstStyle/>
          <a:p>
            <a:r>
              <a:rPr lang="en-US" sz="2000" dirty="0">
                <a:solidFill>
                  <a:srgbClr val="7030A0"/>
                </a:solidFill>
                <a:latin typeface="Arial Black" panose="020B0A04020102020204" pitchFamily="34" charset="0"/>
              </a:rPr>
              <a:t>+  + </a:t>
            </a:r>
          </a:p>
        </p:txBody>
      </p:sp>
      <p:cxnSp>
        <p:nvCxnSpPr>
          <p:cNvPr id="44" name="Straight Connector 43"/>
          <p:cNvCxnSpPr/>
          <p:nvPr/>
        </p:nvCxnSpPr>
        <p:spPr>
          <a:xfrm>
            <a:off x="6891040" y="3291521"/>
            <a:ext cx="0" cy="92946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rot="10800000">
            <a:off x="5987579" y="3249397"/>
            <a:ext cx="321065" cy="369332"/>
          </a:xfrm>
          <a:prstGeom prst="rect">
            <a:avLst/>
          </a:prstGeom>
          <a:noFill/>
        </p:spPr>
        <p:txBody>
          <a:bodyPr wrap="square" rtlCol="0">
            <a:spAutoFit/>
          </a:bodyPr>
          <a:lstStyle/>
          <a:p>
            <a:r>
              <a:rPr lang="en-US" dirty="0">
                <a:solidFill>
                  <a:srgbClr val="7030A0"/>
                </a:solidFill>
                <a:latin typeface="Arial Black" panose="020B0A04020102020204" pitchFamily="34" charset="0"/>
              </a:rPr>
              <a:t>V</a:t>
            </a:r>
          </a:p>
        </p:txBody>
      </p:sp>
      <p:sp>
        <p:nvSpPr>
          <p:cNvPr id="46" name="TextBox 45"/>
          <p:cNvSpPr txBox="1"/>
          <p:nvPr/>
        </p:nvSpPr>
        <p:spPr>
          <a:xfrm>
            <a:off x="7228696" y="3790829"/>
            <a:ext cx="448253" cy="400110"/>
          </a:xfrm>
          <a:prstGeom prst="rect">
            <a:avLst/>
          </a:prstGeom>
          <a:noFill/>
        </p:spPr>
        <p:txBody>
          <a:bodyPr wrap="square" rtlCol="0">
            <a:spAutoFit/>
          </a:bodyPr>
          <a:lstStyle/>
          <a:p>
            <a:r>
              <a:rPr lang="en-US" sz="2000" dirty="0">
                <a:solidFill>
                  <a:srgbClr val="7030A0"/>
                </a:solidFill>
                <a:latin typeface="Arial Black" panose="020B0A04020102020204" pitchFamily="34" charset="0"/>
              </a:rPr>
              <a:t>+</a:t>
            </a:r>
          </a:p>
        </p:txBody>
      </p:sp>
      <p:sp>
        <p:nvSpPr>
          <p:cNvPr id="47" name="TextBox 46"/>
          <p:cNvSpPr txBox="1"/>
          <p:nvPr/>
        </p:nvSpPr>
        <p:spPr>
          <a:xfrm>
            <a:off x="4868708" y="4722054"/>
            <a:ext cx="3818091" cy="584776"/>
          </a:xfrm>
          <a:prstGeom prst="rect">
            <a:avLst/>
          </a:prstGeom>
          <a:noFill/>
        </p:spPr>
        <p:txBody>
          <a:bodyPr wrap="square" rtlCol="0">
            <a:spAutoFit/>
          </a:bodyPr>
          <a:lstStyle/>
          <a:p>
            <a:r>
              <a:rPr lang="en-US" sz="1600" i="1" dirty="0">
                <a:solidFill>
                  <a:srgbClr val="0066FF"/>
                </a:solidFill>
                <a:latin typeface="Verdana" pitchFamily="34" charset="0"/>
                <a:ea typeface="Verdana" pitchFamily="34" charset="0"/>
                <a:cs typeface="Verdana" pitchFamily="34" charset="0"/>
              </a:rPr>
              <a:t>Use the model to get the correct number of counters in the cup.</a:t>
            </a:r>
          </a:p>
        </p:txBody>
      </p:sp>
      <p:grpSp>
        <p:nvGrpSpPr>
          <p:cNvPr id="48" name="Group 156"/>
          <p:cNvGrpSpPr/>
          <p:nvPr/>
        </p:nvGrpSpPr>
        <p:grpSpPr>
          <a:xfrm>
            <a:off x="6212764" y="3754603"/>
            <a:ext cx="393667" cy="596213"/>
            <a:chOff x="2089002" y="2416662"/>
            <a:chExt cx="683578" cy="1336384"/>
          </a:xfrm>
        </p:grpSpPr>
        <p:sp>
          <p:nvSpPr>
            <p:cNvPr id="49" name="Oval 48"/>
            <p:cNvSpPr/>
            <p:nvPr/>
          </p:nvSpPr>
          <p:spPr>
            <a:xfrm>
              <a:off x="2089002" y="2676305"/>
              <a:ext cx="683578" cy="1076741"/>
            </a:xfrm>
            <a:prstGeom prst="ellipse">
              <a:avLst/>
            </a:prstGeom>
            <a:noFill/>
            <a:ln w="127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50" name="Straight Arrow Connector 49"/>
            <p:cNvCxnSpPr/>
            <p:nvPr/>
          </p:nvCxnSpPr>
          <p:spPr>
            <a:xfrm flipV="1">
              <a:off x="2378913" y="2416662"/>
              <a:ext cx="393667" cy="1061115"/>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grpSp>
      <p:grpSp>
        <p:nvGrpSpPr>
          <p:cNvPr id="51" name="Group 159"/>
          <p:cNvGrpSpPr/>
          <p:nvPr/>
        </p:nvGrpSpPr>
        <p:grpSpPr>
          <a:xfrm>
            <a:off x="7212089" y="3620030"/>
            <a:ext cx="393667" cy="596213"/>
            <a:chOff x="2089002" y="2416662"/>
            <a:chExt cx="683578" cy="1336384"/>
          </a:xfrm>
        </p:grpSpPr>
        <p:sp>
          <p:nvSpPr>
            <p:cNvPr id="52" name="Oval 51"/>
            <p:cNvSpPr/>
            <p:nvPr/>
          </p:nvSpPr>
          <p:spPr>
            <a:xfrm>
              <a:off x="2089002" y="2676305"/>
              <a:ext cx="683578" cy="1076741"/>
            </a:xfrm>
            <a:prstGeom prst="ellipse">
              <a:avLst/>
            </a:prstGeom>
            <a:noFill/>
            <a:ln w="127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53" name="Straight Arrow Connector 52"/>
            <p:cNvCxnSpPr/>
            <p:nvPr/>
          </p:nvCxnSpPr>
          <p:spPr>
            <a:xfrm flipV="1">
              <a:off x="2378913" y="2416662"/>
              <a:ext cx="393667" cy="1061115"/>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grpSp>
      <p:sp>
        <p:nvSpPr>
          <p:cNvPr id="54" name="TextBox 53"/>
          <p:cNvSpPr txBox="1"/>
          <p:nvPr/>
        </p:nvSpPr>
        <p:spPr>
          <a:xfrm>
            <a:off x="6266112" y="3925350"/>
            <a:ext cx="340319" cy="400110"/>
          </a:xfrm>
          <a:prstGeom prst="rect">
            <a:avLst/>
          </a:prstGeom>
          <a:noFill/>
        </p:spPr>
        <p:txBody>
          <a:bodyPr wrap="square" rtlCol="0">
            <a:spAutoFit/>
          </a:bodyPr>
          <a:lstStyle/>
          <a:p>
            <a:r>
              <a:rPr lang="en-US" sz="2000" dirty="0">
                <a:solidFill>
                  <a:srgbClr val="7030A0"/>
                </a:solidFill>
                <a:latin typeface="Arial Black" panose="020B0A04020102020204" pitchFamily="34" charset="0"/>
              </a:rPr>
              <a:t>+</a:t>
            </a:r>
          </a:p>
        </p:txBody>
      </p:sp>
      <p:sp>
        <p:nvSpPr>
          <p:cNvPr id="55" name="TextBox 54"/>
          <p:cNvSpPr txBox="1"/>
          <p:nvPr/>
        </p:nvSpPr>
        <p:spPr>
          <a:xfrm>
            <a:off x="7126784" y="3210888"/>
            <a:ext cx="564277" cy="369332"/>
          </a:xfrm>
          <a:prstGeom prst="rect">
            <a:avLst/>
          </a:prstGeom>
          <a:noFill/>
        </p:spPr>
        <p:txBody>
          <a:bodyPr wrap="square" rtlCol="0">
            <a:spAutoFit/>
          </a:bodyPr>
          <a:lstStyle/>
          <a:p>
            <a:r>
              <a:rPr lang="en-US" dirty="0">
                <a:solidFill>
                  <a:srgbClr val="7030A0"/>
                </a:solidFill>
                <a:latin typeface="Arial Black" panose="020B0A04020102020204" pitchFamily="34" charset="0"/>
              </a:rPr>
              <a:t>V</a:t>
            </a:r>
          </a:p>
        </p:txBody>
      </p:sp>
      <p:sp>
        <p:nvSpPr>
          <p:cNvPr id="56" name="TextBox 55"/>
          <p:cNvSpPr txBox="1"/>
          <p:nvPr/>
        </p:nvSpPr>
        <p:spPr>
          <a:xfrm>
            <a:off x="5943040" y="3522374"/>
            <a:ext cx="564277" cy="369332"/>
          </a:xfrm>
          <a:prstGeom prst="rect">
            <a:avLst/>
          </a:prstGeom>
          <a:noFill/>
        </p:spPr>
        <p:txBody>
          <a:bodyPr wrap="square" rtlCol="0">
            <a:spAutoFit/>
          </a:bodyPr>
          <a:lstStyle/>
          <a:p>
            <a:r>
              <a:rPr lang="en-US" dirty="0">
                <a:solidFill>
                  <a:srgbClr val="7030A0"/>
                </a:solidFill>
                <a:latin typeface="Arial Black" panose="020B0A04020102020204" pitchFamily="34" charset="0"/>
              </a:rPr>
              <a:t>V</a:t>
            </a:r>
          </a:p>
        </p:txBody>
      </p:sp>
      <p:sp>
        <p:nvSpPr>
          <p:cNvPr id="57" name="Oval 56"/>
          <p:cNvSpPr/>
          <p:nvPr/>
        </p:nvSpPr>
        <p:spPr>
          <a:xfrm>
            <a:off x="5914977" y="3155366"/>
            <a:ext cx="393667" cy="715074"/>
          </a:xfrm>
          <a:prstGeom prst="ellipse">
            <a:avLst/>
          </a:prstGeom>
          <a:noFill/>
          <a:ln w="127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8" name="TextBox 57"/>
          <p:cNvSpPr txBox="1"/>
          <p:nvPr/>
        </p:nvSpPr>
        <p:spPr>
          <a:xfrm>
            <a:off x="4868708" y="5571999"/>
            <a:ext cx="3595822" cy="323165"/>
          </a:xfrm>
          <a:prstGeom prst="rect">
            <a:avLst/>
          </a:prstGeom>
          <a:noFill/>
        </p:spPr>
        <p:txBody>
          <a:bodyPr wrap="square" rtlCol="0">
            <a:spAutoFit/>
          </a:bodyPr>
          <a:lstStyle/>
          <a:p>
            <a:r>
              <a:rPr lang="en-US" sz="1500" i="1" dirty="0">
                <a:solidFill>
                  <a:srgbClr val="006600"/>
                </a:solidFill>
                <a:latin typeface="Verdana" pitchFamily="34" charset="0"/>
                <a:ea typeface="Verdana" pitchFamily="34" charset="0"/>
                <a:cs typeface="Verdana" pitchFamily="34" charset="0"/>
              </a:rPr>
              <a:t>We can make zero pairs with cups.</a:t>
            </a:r>
            <a:endParaRPr lang="en-US" sz="1500" dirty="0">
              <a:solidFill>
                <a:srgbClr val="006600"/>
              </a:solidFill>
              <a:latin typeface="Verdana" pitchFamily="34" charset="0"/>
              <a:ea typeface="Verdana" pitchFamily="34" charset="0"/>
              <a:cs typeface="Verdana" pitchFamily="34" charset="0"/>
            </a:endParaRPr>
          </a:p>
        </p:txBody>
      </p:sp>
      <p:cxnSp>
        <p:nvCxnSpPr>
          <p:cNvPr id="59" name="Straight Arrow Connector 58"/>
          <p:cNvCxnSpPr>
            <a:stCxn id="49" idx="1"/>
          </p:cNvCxnSpPr>
          <p:nvPr/>
        </p:nvCxnSpPr>
        <p:spPr>
          <a:xfrm flipV="1">
            <a:off x="6270415" y="3522376"/>
            <a:ext cx="837367" cy="418413"/>
          </a:xfrm>
          <a:prstGeom prst="straightConnector1">
            <a:avLst/>
          </a:prstGeom>
          <a:ln w="19050">
            <a:solidFill>
              <a:srgbClr val="006600"/>
            </a:solidFill>
            <a:headEnd type="arrow"/>
            <a:tailEnd type="arrow"/>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28438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52"/>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53"/>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5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8"/>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5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46"/>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48"/>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51"/>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54"/>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58"/>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5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5"/>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57"/>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1" nodeType="clickEffect">
                                  <p:stCondLst>
                                    <p:cond delay="0"/>
                                  </p:stCondLst>
                                  <p:childTnLst>
                                    <p:set>
                                      <p:cBhvr>
                                        <p:cTn id="118" dur="1" fill="hold">
                                          <p:stCondLst>
                                            <p:cond delay="0"/>
                                          </p:stCondLst>
                                        </p:cTn>
                                        <p:tgtEl>
                                          <p:spTgt spid="45"/>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56"/>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57"/>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4" grpId="0"/>
      <p:bldP spid="148" grpId="0"/>
      <p:bldP spid="152" grpId="0"/>
      <p:bldP spid="152" grpId="1"/>
      <p:bldP spid="153" grpId="0"/>
      <p:bldP spid="153" grpId="1"/>
      <p:bldP spid="155" grpId="0"/>
      <p:bldP spid="155" grpId="1"/>
      <p:bldP spid="164" grpId="0"/>
      <p:bldP spid="171" grpId="0"/>
      <p:bldP spid="175" grpId="0" animBg="1"/>
      <p:bldP spid="176" grpId="0" animBg="1"/>
      <p:bldP spid="181" grpId="0"/>
      <p:bldP spid="182" grpId="0"/>
      <p:bldP spid="184" grpId="0"/>
      <p:bldP spid="39" grpId="0"/>
      <p:bldP spid="40" grpId="0"/>
      <p:bldP spid="41" grpId="0"/>
      <p:bldP spid="42" grpId="0"/>
      <p:bldP spid="43" grpId="0"/>
      <p:bldP spid="45" grpId="0"/>
      <p:bldP spid="45" grpId="1"/>
      <p:bldP spid="46" grpId="0"/>
      <p:bldP spid="46" grpId="1"/>
      <p:bldP spid="47" grpId="0"/>
      <p:bldP spid="54" grpId="0"/>
      <p:bldP spid="54" grpId="1"/>
      <p:bldP spid="55" grpId="0"/>
      <p:bldP spid="56" grpId="0"/>
      <p:bldP spid="56" grpId="1"/>
      <p:bldP spid="57" grpId="0" animBg="1"/>
      <p:bldP spid="57" grpId="1" animBg="1"/>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85800"/>
          </a:xfrm>
        </p:spPr>
        <p:txBody>
          <a:bodyPr>
            <a:noAutofit/>
          </a:bodyPr>
          <a:lstStyle/>
          <a:p>
            <a:pPr lvl="0"/>
            <a:r>
              <a:rPr lang="en-US" sz="2800" dirty="0"/>
              <a:t>WHAT THE RESEARCH TELLS US</a:t>
            </a:r>
          </a:p>
        </p:txBody>
      </p:sp>
      <p:sp>
        <p:nvSpPr>
          <p:cNvPr id="6" name="Rectangle 5">
            <a:extLst>
              <a:ext uri="{FF2B5EF4-FFF2-40B4-BE49-F238E27FC236}">
                <a16:creationId xmlns:a16="http://schemas.microsoft.com/office/drawing/2014/main" id="{F048B643-2249-42D9-9C96-17D622887EDF}"/>
              </a:ext>
            </a:extLst>
          </p:cNvPr>
          <p:cNvSpPr/>
          <p:nvPr/>
        </p:nvSpPr>
        <p:spPr>
          <a:xfrm>
            <a:off x="396240" y="4193544"/>
            <a:ext cx="7233385" cy="461665"/>
          </a:xfrm>
          <a:prstGeom prst="rect">
            <a:avLst/>
          </a:prstGeom>
        </p:spPr>
        <p:txBody>
          <a:bodyPr wrap="square">
            <a:spAutoFit/>
          </a:bodyPr>
          <a:lstStyle/>
          <a:p>
            <a:pPr marR="0" lvl="0">
              <a:spcBef>
                <a:spcPts val="0"/>
              </a:spcBef>
              <a:spcAft>
                <a:spcPts val="0"/>
              </a:spcAft>
            </a:pPr>
            <a:r>
              <a:rPr lang="en-US" sz="2400" dirty="0">
                <a:solidFill>
                  <a:srgbClr val="C00000"/>
                </a:solidFill>
                <a:latin typeface="Arial" panose="020B0604020202020204" pitchFamily="34" charset="0"/>
                <a:ea typeface="Calibri" panose="020F0502020204030204" pitchFamily="34" charset="0"/>
                <a:cs typeface="Times New Roman" panose="02020603050405020304" pitchFamily="18" charset="0"/>
              </a:rPr>
              <a:t>Balance Basic Skills and Conceptual Development</a:t>
            </a:r>
            <a:r>
              <a:rPr lang="en-US" sz="24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 </a:t>
            </a: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sz="1400" dirty="0">
              <a:latin typeface="Consolas" panose="020B0609020204030204" pitchFamily="49"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58FB8481-1F28-40B3-9F57-11B15993D5BF}"/>
              </a:ext>
            </a:extLst>
          </p:cNvPr>
          <p:cNvSpPr/>
          <p:nvPr/>
        </p:nvSpPr>
        <p:spPr>
          <a:xfrm>
            <a:off x="457200" y="2034031"/>
            <a:ext cx="2930892" cy="461665"/>
          </a:xfrm>
          <a:prstGeom prst="rect">
            <a:avLst/>
          </a:prstGeom>
        </p:spPr>
        <p:txBody>
          <a:bodyPr wrap="square">
            <a:spAutoFit/>
          </a:bodyPr>
          <a:lstStyle/>
          <a:p>
            <a:pPr marR="0" lvl="0">
              <a:spcBef>
                <a:spcPts val="0"/>
              </a:spcBef>
              <a:spcAft>
                <a:spcPts val="0"/>
              </a:spcAft>
            </a:pPr>
            <a:r>
              <a:rPr lang="en-US" sz="2400" dirty="0">
                <a:solidFill>
                  <a:srgbClr val="7030A0"/>
                </a:solidFill>
                <a:latin typeface="Arial" panose="020B0604020202020204" pitchFamily="34" charset="0"/>
                <a:ea typeface="Calibri" panose="020F0502020204030204" pitchFamily="34" charset="0"/>
                <a:cs typeface="Times New Roman" panose="02020603050405020304" pitchFamily="18" charset="0"/>
              </a:rPr>
              <a:t>Alternate Strategies</a:t>
            </a:r>
            <a:endParaRPr lang="en-US" dirty="0">
              <a:solidFill>
                <a:srgbClr val="7030A0"/>
              </a:solidFill>
              <a:latin typeface="Consolas" panose="020B0609020204030204" pitchFamily="49"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E1966AE6-D9EC-47BB-899B-0193DA6E502E}"/>
              </a:ext>
            </a:extLst>
          </p:cNvPr>
          <p:cNvSpPr/>
          <p:nvPr/>
        </p:nvSpPr>
        <p:spPr>
          <a:xfrm>
            <a:off x="466825" y="3112196"/>
            <a:ext cx="1689234" cy="461665"/>
          </a:xfrm>
          <a:prstGeom prst="rect">
            <a:avLst/>
          </a:prstGeom>
        </p:spPr>
        <p:txBody>
          <a:bodyPr wrap="square">
            <a:spAutoFit/>
          </a:bodyPr>
          <a:lstStyle/>
          <a:p>
            <a:pPr marR="0" lvl="0">
              <a:spcBef>
                <a:spcPts val="0"/>
              </a:spcBef>
              <a:spcAft>
                <a:spcPts val="0"/>
              </a:spcAft>
            </a:pPr>
            <a:r>
              <a:rPr lang="en-US" sz="2400" dirty="0">
                <a:solidFill>
                  <a:srgbClr val="00B050"/>
                </a:solidFill>
                <a:latin typeface="Arial" panose="020B0604020202020204" pitchFamily="34" charset="0"/>
                <a:ea typeface="Calibri" panose="020F0502020204030204" pitchFamily="34" charset="0"/>
                <a:cs typeface="Times New Roman" panose="02020603050405020304" pitchFamily="18" charset="0"/>
              </a:rPr>
              <a:t>Rehearsal</a:t>
            </a:r>
            <a:endParaRPr lang="en-US" dirty="0">
              <a:solidFill>
                <a:srgbClr val="00B050"/>
              </a:solidFill>
              <a:latin typeface="Consolas" panose="020B0609020204030204" pitchFamily="49"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169EC259-A6CF-4A4F-84A5-7BC2749A3D6F}"/>
              </a:ext>
            </a:extLst>
          </p:cNvPr>
          <p:cNvSpPr/>
          <p:nvPr/>
        </p:nvSpPr>
        <p:spPr>
          <a:xfrm>
            <a:off x="457200" y="1199172"/>
            <a:ext cx="6607742" cy="461665"/>
          </a:xfrm>
          <a:prstGeom prst="rect">
            <a:avLst/>
          </a:prstGeom>
        </p:spPr>
        <p:txBody>
          <a:bodyPr wrap="square">
            <a:spAutoFit/>
          </a:bodyPr>
          <a:lstStyle/>
          <a:p>
            <a:pPr marR="0" lvl="0">
              <a:spcBef>
                <a:spcPts val="0"/>
              </a:spcBef>
              <a:spcAft>
                <a:spcPts val="0"/>
              </a:spcAft>
            </a:pPr>
            <a:r>
              <a:rPr lang="en-US" sz="2400" dirty="0">
                <a:latin typeface="Arial" panose="020B0604020202020204" pitchFamily="34" charset="0"/>
                <a:ea typeface="Calibri" panose="020F0502020204030204" pitchFamily="34" charset="0"/>
                <a:cs typeface="Times New Roman" panose="02020603050405020304" pitchFamily="18" charset="0"/>
              </a:rPr>
              <a:t>Ongoing Formative Assessment and Feedback </a:t>
            </a:r>
            <a:endParaRPr lang="en-US" dirty="0">
              <a:latin typeface="Consolas" panose="020B0609020204030204" pitchFamily="49"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D2A64DFE-CC71-425E-BAB5-F1ECE54553A4}"/>
              </a:ext>
            </a:extLst>
          </p:cNvPr>
          <p:cNvSpPr/>
          <p:nvPr/>
        </p:nvSpPr>
        <p:spPr>
          <a:xfrm>
            <a:off x="396240" y="4949598"/>
            <a:ext cx="2518611" cy="461665"/>
          </a:xfrm>
          <a:prstGeom prst="rect">
            <a:avLst/>
          </a:prstGeom>
        </p:spPr>
        <p:txBody>
          <a:bodyPr wrap="square">
            <a:spAutoFit/>
          </a:bodyPr>
          <a:lstStyle/>
          <a:p>
            <a:pPr marR="0" lvl="0">
              <a:spcBef>
                <a:spcPts val="0"/>
              </a:spcBef>
              <a:spcAft>
                <a:spcPts val="0"/>
              </a:spcAft>
            </a:pPr>
            <a:r>
              <a:rPr lang="en-US" sz="2400" dirty="0">
                <a:solidFill>
                  <a:srgbClr val="00B0F0"/>
                </a:solidFill>
                <a:latin typeface="Arial" panose="020B0604020202020204" pitchFamily="34" charset="0"/>
                <a:ea typeface="Calibri" panose="020F0502020204030204" pitchFamily="34" charset="0"/>
                <a:cs typeface="Times New Roman" panose="02020603050405020304" pitchFamily="18" charset="0"/>
              </a:rPr>
              <a:t>Teacher Support</a:t>
            </a:r>
            <a:endParaRPr lang="en-US" dirty="0">
              <a:solidFill>
                <a:srgbClr val="00B0F0"/>
              </a:solidFill>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6F961AEB-60DF-4031-93AE-9632C7AD4118}"/>
              </a:ext>
            </a:extLst>
          </p:cNvPr>
          <p:cNvSpPr/>
          <p:nvPr/>
        </p:nvSpPr>
        <p:spPr>
          <a:xfrm>
            <a:off x="4404360" y="1493491"/>
            <a:ext cx="4450080" cy="707886"/>
          </a:xfrm>
          <a:prstGeom prst="rect">
            <a:avLst/>
          </a:prstGeom>
        </p:spPr>
        <p:txBody>
          <a:bodyPr wrap="square">
            <a:spAutoFit/>
          </a:bodyPr>
          <a:lstStyle/>
          <a:p>
            <a:pPr marR="0" lvl="0" algn="ctr">
              <a:spcBef>
                <a:spcPts val="0"/>
              </a:spcBef>
              <a:spcAft>
                <a:spcPts val="0"/>
              </a:spcAft>
            </a:pPr>
            <a:r>
              <a:rPr lang="en-US" sz="2000" dirty="0">
                <a:latin typeface="Arial" panose="020B0604020202020204" pitchFamily="34" charset="0"/>
                <a:ea typeface="Calibri" panose="020F0502020204030204" pitchFamily="34" charset="0"/>
                <a:cs typeface="Times New Roman" panose="02020603050405020304" pitchFamily="18" charset="0"/>
              </a:rPr>
              <a:t>Do we need to test our </a:t>
            </a:r>
          </a:p>
          <a:p>
            <a:pPr marR="0" lvl="0" algn="ctr">
              <a:spcBef>
                <a:spcPts val="0"/>
              </a:spcBef>
              <a:spcAft>
                <a:spcPts val="0"/>
              </a:spcAft>
            </a:pPr>
            <a:r>
              <a:rPr lang="en-US" sz="2000" dirty="0">
                <a:latin typeface="Arial" panose="020B0604020202020204" pitchFamily="34" charset="0"/>
                <a:ea typeface="Calibri" panose="020F0502020204030204" pitchFamily="34" charset="0"/>
                <a:cs typeface="Times New Roman" panose="02020603050405020304" pitchFamily="18" charset="0"/>
              </a:rPr>
              <a:t>struggling learners a lot?</a:t>
            </a:r>
            <a:endParaRPr lang="en-US" sz="2000" dirty="0">
              <a:latin typeface="Consolas" panose="020B0609020204030204" pitchFamily="49"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6766CA90-167D-433D-95B6-36046C160840}"/>
              </a:ext>
            </a:extLst>
          </p:cNvPr>
          <p:cNvSpPr/>
          <p:nvPr/>
        </p:nvSpPr>
        <p:spPr>
          <a:xfrm>
            <a:off x="2974340" y="2272495"/>
            <a:ext cx="2930892" cy="707886"/>
          </a:xfrm>
          <a:prstGeom prst="rect">
            <a:avLst/>
          </a:prstGeom>
        </p:spPr>
        <p:txBody>
          <a:bodyPr wrap="square">
            <a:spAutoFit/>
          </a:bodyPr>
          <a:lstStyle/>
          <a:p>
            <a:pPr marR="0" lvl="0" algn="ctr">
              <a:spcBef>
                <a:spcPts val="0"/>
              </a:spcBef>
              <a:spcAft>
                <a:spcPts val="0"/>
              </a:spcAft>
            </a:pPr>
            <a:r>
              <a:rPr lang="en-US" sz="2000" dirty="0">
                <a:solidFill>
                  <a:srgbClr val="7030A0"/>
                </a:solidFill>
                <a:latin typeface="Arial" panose="020B0604020202020204" pitchFamily="34" charset="0"/>
                <a:ea typeface="Calibri" panose="020F0502020204030204" pitchFamily="34" charset="0"/>
                <a:cs typeface="Times New Roman" panose="02020603050405020304" pitchFamily="18" charset="0"/>
              </a:rPr>
              <a:t>Must students know more than one strategy?</a:t>
            </a:r>
            <a:endParaRPr lang="en-US" sz="2000" dirty="0">
              <a:solidFill>
                <a:srgbClr val="7030A0"/>
              </a:solidFill>
              <a:latin typeface="Consolas" panose="020B0609020204030204" pitchFamily="49"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F1255F79-F774-440B-99DD-8324C83D5A1C}"/>
              </a:ext>
            </a:extLst>
          </p:cNvPr>
          <p:cNvSpPr/>
          <p:nvPr/>
        </p:nvSpPr>
        <p:spPr>
          <a:xfrm>
            <a:off x="1811889" y="5434483"/>
            <a:ext cx="2644942" cy="707886"/>
          </a:xfrm>
          <a:prstGeom prst="rect">
            <a:avLst/>
          </a:prstGeom>
        </p:spPr>
        <p:txBody>
          <a:bodyPr wrap="square">
            <a:spAutoFit/>
          </a:bodyPr>
          <a:lstStyle/>
          <a:p>
            <a:pPr marR="0" lvl="0" algn="ctr">
              <a:spcBef>
                <a:spcPts val="0"/>
              </a:spcBef>
              <a:spcAft>
                <a:spcPts val="0"/>
              </a:spcAft>
            </a:pPr>
            <a:r>
              <a:rPr lang="en-US" sz="2000" dirty="0">
                <a:solidFill>
                  <a:srgbClr val="00B0F0"/>
                </a:solidFill>
                <a:latin typeface="Arial" panose="020B0604020202020204" pitchFamily="34" charset="0"/>
                <a:ea typeface="Calibri" panose="020F0502020204030204" pitchFamily="34" charset="0"/>
                <a:cs typeface="Times New Roman" panose="02020603050405020304" pitchFamily="18" charset="0"/>
              </a:rPr>
              <a:t>How can we support teachers in this work?</a:t>
            </a:r>
            <a:endParaRPr lang="en-US" sz="2000" dirty="0">
              <a:solidFill>
                <a:srgbClr val="00B0F0"/>
              </a:solidFill>
              <a:latin typeface="Consolas" panose="020B0609020204030204" pitchFamily="49"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DCD22FA0-8458-4A55-B16C-EC819E1FDCA6}"/>
              </a:ext>
            </a:extLst>
          </p:cNvPr>
          <p:cNvSpPr/>
          <p:nvPr/>
        </p:nvSpPr>
        <p:spPr>
          <a:xfrm>
            <a:off x="4572000" y="4800790"/>
            <a:ext cx="4338320" cy="1015663"/>
          </a:xfrm>
          <a:prstGeom prst="rect">
            <a:avLst/>
          </a:prstGeom>
        </p:spPr>
        <p:txBody>
          <a:bodyPr wrap="square">
            <a:spAutoFit/>
          </a:bodyPr>
          <a:lstStyle/>
          <a:p>
            <a:pPr marR="0" lvl="0" algn="ctr">
              <a:spcBef>
                <a:spcPts val="0"/>
              </a:spcBef>
              <a:spcAft>
                <a:spcPts val="0"/>
              </a:spcAft>
            </a:pPr>
            <a:r>
              <a:rPr lang="en-US" sz="2000" dirty="0">
                <a:solidFill>
                  <a:srgbClr val="C00000"/>
                </a:solidFill>
                <a:latin typeface="Arial" panose="020B0604020202020204" pitchFamily="34" charset="0"/>
                <a:ea typeface="Calibri" panose="020F0502020204030204" pitchFamily="34" charset="0"/>
                <a:cs typeface="Times New Roman" panose="02020603050405020304" pitchFamily="18" charset="0"/>
              </a:rPr>
              <a:t>If Basic Skills AND Conceptual Development</a:t>
            </a:r>
            <a:r>
              <a:rPr lang="en-US" sz="2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 </a:t>
            </a:r>
            <a:r>
              <a:rPr lang="en-US" sz="2000" dirty="0">
                <a:solidFill>
                  <a:srgbClr val="C00000"/>
                </a:solidFill>
                <a:latin typeface="Arial" panose="020B0604020202020204" pitchFamily="34" charset="0"/>
                <a:ea typeface="Calibri" panose="020F0502020204030204" pitchFamily="34" charset="0"/>
                <a:cs typeface="Times New Roman" panose="02020603050405020304" pitchFamily="18" charset="0"/>
              </a:rPr>
              <a:t>are both important, </a:t>
            </a:r>
          </a:p>
          <a:p>
            <a:pPr marR="0" lvl="0" algn="ctr">
              <a:spcBef>
                <a:spcPts val="0"/>
              </a:spcBef>
              <a:spcAft>
                <a:spcPts val="0"/>
              </a:spcAft>
            </a:pPr>
            <a:r>
              <a:rPr lang="en-US" sz="2000" dirty="0">
                <a:solidFill>
                  <a:srgbClr val="C00000"/>
                </a:solidFill>
                <a:latin typeface="Arial" panose="020B0604020202020204" pitchFamily="34" charset="0"/>
                <a:ea typeface="Calibri" panose="020F0502020204030204" pitchFamily="34" charset="0"/>
                <a:cs typeface="Times New Roman" panose="02020603050405020304" pitchFamily="18" charset="0"/>
              </a:rPr>
              <a:t>how do you pull that off? </a:t>
            </a:r>
            <a:endParaRPr lang="en-US" sz="3200" dirty="0">
              <a:solidFill>
                <a:srgbClr val="C00000"/>
              </a:solidFill>
              <a:latin typeface="Consolas" panose="020B0609020204030204" pitchFamily="49"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341109D9-75DE-4F24-8D83-7D674B6EAAC2}"/>
              </a:ext>
            </a:extLst>
          </p:cNvPr>
          <p:cNvSpPr/>
          <p:nvPr/>
        </p:nvSpPr>
        <p:spPr>
          <a:xfrm>
            <a:off x="1408898" y="3424103"/>
            <a:ext cx="5297905" cy="769441"/>
          </a:xfrm>
          <a:prstGeom prst="rect">
            <a:avLst/>
          </a:prstGeom>
        </p:spPr>
        <p:txBody>
          <a:bodyPr wrap="square">
            <a:spAutoFit/>
          </a:bodyPr>
          <a:lstStyle/>
          <a:p>
            <a:pPr marR="0" lvl="0" algn="ctr">
              <a:spcBef>
                <a:spcPts val="0"/>
              </a:spcBef>
              <a:spcAft>
                <a:spcPts val="0"/>
              </a:spcAft>
            </a:pPr>
            <a:r>
              <a:rPr lang="en-US" sz="2000" dirty="0">
                <a:solidFill>
                  <a:srgbClr val="00B050"/>
                </a:solidFill>
                <a:latin typeface="Arial" panose="020B0604020202020204" pitchFamily="34" charset="0"/>
                <a:ea typeface="Calibri" panose="020F0502020204030204" pitchFamily="34" charset="0"/>
                <a:cs typeface="Times New Roman" panose="02020603050405020304" pitchFamily="18" charset="0"/>
              </a:rPr>
              <a:t>What’s the right kind of rehearsal/practice and how much is the right amount?</a:t>
            </a:r>
            <a:r>
              <a:rPr lang="en-US" sz="2400" dirty="0">
                <a:solidFill>
                  <a:srgbClr val="C00000"/>
                </a:solidFill>
                <a:latin typeface="Arial" panose="020B0604020202020204" pitchFamily="34" charset="0"/>
                <a:ea typeface="Calibri" panose="020F0502020204030204" pitchFamily="34" charset="0"/>
                <a:cs typeface="Times New Roman" panose="02020603050405020304" pitchFamily="18" charset="0"/>
              </a:rPr>
              <a:t> </a:t>
            </a:r>
            <a:endParaRPr lang="en-US" sz="2400" dirty="0">
              <a:solidFill>
                <a:srgbClr val="C00000"/>
              </a:solidFill>
              <a:latin typeface="Consolas" panose="020B0609020204030204" pitchFamily="49" charset="0"/>
              <a:ea typeface="Calibri" panose="020F0502020204030204" pitchFamily="34" charset="0"/>
              <a:cs typeface="Times New Roman" panose="02020603050405020304" pitchFamily="18" charset="0"/>
            </a:endParaRPr>
          </a:p>
        </p:txBody>
      </p:sp>
      <p:sp>
        <p:nvSpPr>
          <p:cNvPr id="3" name="Flowchart: Sequential Access Storage 2">
            <a:extLst>
              <a:ext uri="{FF2B5EF4-FFF2-40B4-BE49-F238E27FC236}">
                <a16:creationId xmlns:a16="http://schemas.microsoft.com/office/drawing/2014/main" id="{849CF148-F29F-461B-B84D-0955CE18CA20}"/>
              </a:ext>
            </a:extLst>
          </p:cNvPr>
          <p:cNvSpPr/>
          <p:nvPr/>
        </p:nvSpPr>
        <p:spPr>
          <a:xfrm>
            <a:off x="4814503" y="1536257"/>
            <a:ext cx="3784600" cy="665120"/>
          </a:xfrm>
          <a:prstGeom prst="flowChartMagneticTap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lowchart: Sequential Access Storage 15">
            <a:extLst>
              <a:ext uri="{FF2B5EF4-FFF2-40B4-BE49-F238E27FC236}">
                <a16:creationId xmlns:a16="http://schemas.microsoft.com/office/drawing/2014/main" id="{E71084A9-971F-4E29-8EB6-FB42636D98F8}"/>
              </a:ext>
            </a:extLst>
          </p:cNvPr>
          <p:cNvSpPr/>
          <p:nvPr/>
        </p:nvSpPr>
        <p:spPr>
          <a:xfrm>
            <a:off x="2826619" y="2163712"/>
            <a:ext cx="3155482" cy="948484"/>
          </a:xfrm>
          <a:prstGeom prst="flowChartMagneticTape">
            <a:avLst/>
          </a:prstGeom>
          <a:no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lowchart: Sequential Access Storage 16">
            <a:extLst>
              <a:ext uri="{FF2B5EF4-FFF2-40B4-BE49-F238E27FC236}">
                <a16:creationId xmlns:a16="http://schemas.microsoft.com/office/drawing/2014/main" id="{DF84D8B9-051F-4929-A400-5C4C9C651CA3}"/>
              </a:ext>
            </a:extLst>
          </p:cNvPr>
          <p:cNvSpPr/>
          <p:nvPr/>
        </p:nvSpPr>
        <p:spPr>
          <a:xfrm>
            <a:off x="1436972" y="3274770"/>
            <a:ext cx="5192428" cy="998462"/>
          </a:xfrm>
          <a:prstGeom prst="flowChartMagneticTape">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lowchart: Sequential Access Storage 17">
            <a:extLst>
              <a:ext uri="{FF2B5EF4-FFF2-40B4-BE49-F238E27FC236}">
                <a16:creationId xmlns:a16="http://schemas.microsoft.com/office/drawing/2014/main" id="{4BE2E6DA-97C9-4517-8384-39A3E132E460}"/>
              </a:ext>
            </a:extLst>
          </p:cNvPr>
          <p:cNvSpPr/>
          <p:nvPr/>
        </p:nvSpPr>
        <p:spPr>
          <a:xfrm>
            <a:off x="4714708" y="4631859"/>
            <a:ext cx="4106578" cy="1234625"/>
          </a:xfrm>
          <a:prstGeom prst="flowChartMagneticTap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Flowchart: Sequential Access Storage 18">
            <a:extLst>
              <a:ext uri="{FF2B5EF4-FFF2-40B4-BE49-F238E27FC236}">
                <a16:creationId xmlns:a16="http://schemas.microsoft.com/office/drawing/2014/main" id="{54C31CFC-314F-43F7-A25A-54763276D778}"/>
              </a:ext>
            </a:extLst>
          </p:cNvPr>
          <p:cNvSpPr/>
          <p:nvPr/>
        </p:nvSpPr>
        <p:spPr>
          <a:xfrm>
            <a:off x="1587901" y="5364509"/>
            <a:ext cx="2984099" cy="883891"/>
          </a:xfrm>
          <a:prstGeom prst="flowChartMagneticTape">
            <a:avLst/>
          </a:prstGeom>
          <a:no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575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3" grpId="0" animBg="1"/>
      <p:bldP spid="16" grpId="0" animBg="1"/>
      <p:bldP spid="17" grpId="0" animBg="1"/>
      <p:bldP spid="18" grpId="0" animBg="1"/>
      <p:bldP spid="1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p:cNvPicPr/>
          <p:nvPr/>
        </p:nvPicPr>
        <p:blipFill>
          <a:blip r:embed="rId3">
            <a:extLst>
              <a:ext uri="{28A0092B-C50C-407E-A947-70E740481C1C}">
                <a14:useLocalDpi xmlns:a14="http://schemas.microsoft.com/office/drawing/2010/main" val="0"/>
              </a:ext>
            </a:extLst>
          </a:blip>
          <a:stretch>
            <a:fillRect/>
          </a:stretch>
        </p:blipFill>
        <p:spPr>
          <a:xfrm>
            <a:off x="724762" y="3920524"/>
            <a:ext cx="914292" cy="844799"/>
          </a:xfrm>
          <a:prstGeom prst="rect">
            <a:avLst/>
          </a:prstGeom>
        </p:spPr>
      </p:pic>
      <p:sp>
        <p:nvSpPr>
          <p:cNvPr id="2" name="Title 1"/>
          <p:cNvSpPr>
            <a:spLocks noGrp="1"/>
          </p:cNvSpPr>
          <p:nvPr>
            <p:ph type="title"/>
          </p:nvPr>
        </p:nvSpPr>
        <p:spPr>
          <a:xfrm>
            <a:off x="457200" y="274637"/>
            <a:ext cx="8229600" cy="884311"/>
          </a:xfrm>
        </p:spPr>
        <p:txBody>
          <a:bodyPr>
            <a:noAutofit/>
          </a:bodyPr>
          <a:lstStyle/>
          <a:p>
            <a:br>
              <a:rPr lang="en-US" sz="2800" dirty="0"/>
            </a:br>
            <a:r>
              <a:rPr lang="en-US" sz="2800" dirty="0"/>
              <a:t>EQUATION SOLVING STRATEGY:</a:t>
            </a:r>
            <a:br>
              <a:rPr lang="en-US" sz="2800" dirty="0"/>
            </a:br>
            <a:r>
              <a:rPr lang="en-US" sz="2800" dirty="0"/>
              <a:t>FORMAL ALGEBRA</a:t>
            </a:r>
            <a:br>
              <a:rPr lang="en-US" sz="2800" dirty="0"/>
            </a:br>
            <a:r>
              <a:rPr lang="en-US" sz="2800" dirty="0"/>
              <a:t> </a:t>
            </a:r>
          </a:p>
        </p:txBody>
      </p:sp>
      <p:sp>
        <p:nvSpPr>
          <p:cNvPr id="8" name="Rectangle 7"/>
          <p:cNvSpPr/>
          <p:nvPr/>
        </p:nvSpPr>
        <p:spPr>
          <a:xfrm>
            <a:off x="350869" y="1281449"/>
            <a:ext cx="8304032" cy="400110"/>
          </a:xfrm>
          <a:prstGeom prst="rect">
            <a:avLst/>
          </a:prstGeom>
        </p:spPr>
        <p:txBody>
          <a:bodyPr wrap="square">
            <a:spAutoFit/>
          </a:bodyPr>
          <a:lstStyle/>
          <a:p>
            <a:r>
              <a:rPr lang="en-US" sz="2000" dirty="0">
                <a:solidFill>
                  <a:srgbClr val="0066FF"/>
                </a:solidFill>
                <a:latin typeface="Verdana" pitchFamily="34" charset="0"/>
                <a:ea typeface="Verdana" pitchFamily="34" charset="0"/>
                <a:cs typeface="Verdana" pitchFamily="34" charset="0"/>
              </a:rPr>
              <a:t>  Record the algebraic steps. Drawings may be helpful.</a:t>
            </a:r>
            <a:endParaRPr lang="en-US" sz="2000" dirty="0">
              <a:solidFill>
                <a:schemeClr val="accent6">
                  <a:lumMod val="75000"/>
                </a:schemeClr>
              </a:solidFill>
              <a:latin typeface="Verdana" pitchFamily="34" charset="0"/>
              <a:ea typeface="Verdana" pitchFamily="34" charset="0"/>
              <a:cs typeface="Verdana" pitchFamily="34" charset="0"/>
            </a:endParaRPr>
          </a:p>
        </p:txBody>
      </p:sp>
      <p:sp>
        <p:nvSpPr>
          <p:cNvPr id="69" name="Rectangle 68"/>
          <p:cNvSpPr/>
          <p:nvPr/>
        </p:nvSpPr>
        <p:spPr>
          <a:xfrm>
            <a:off x="229665" y="2909067"/>
            <a:ext cx="3442089" cy="400110"/>
          </a:xfrm>
          <a:prstGeom prst="rect">
            <a:avLst/>
          </a:prstGeom>
        </p:spPr>
        <p:txBody>
          <a:bodyPr wrap="square">
            <a:spAutoFit/>
          </a:bodyPr>
          <a:lstStyle/>
          <a:p>
            <a:r>
              <a:rPr lang="en-US" sz="2000" dirty="0">
                <a:solidFill>
                  <a:srgbClr val="0066FF"/>
                </a:solidFill>
                <a:latin typeface="Verdana" pitchFamily="34" charset="0"/>
                <a:ea typeface="Verdana" pitchFamily="34" charset="0"/>
                <a:cs typeface="Verdana" pitchFamily="34" charset="0"/>
              </a:rPr>
              <a:t>        4</a:t>
            </a:r>
            <a:r>
              <a:rPr lang="en-US" sz="2000" i="1" dirty="0">
                <a:solidFill>
                  <a:srgbClr val="0066FF"/>
                </a:solidFill>
                <a:latin typeface="Verdana" pitchFamily="34" charset="0"/>
                <a:ea typeface="Verdana" pitchFamily="34" charset="0"/>
                <a:cs typeface="Verdana" pitchFamily="34" charset="0"/>
              </a:rPr>
              <a:t>x</a:t>
            </a:r>
            <a:r>
              <a:rPr lang="en-US" sz="2000" dirty="0">
                <a:solidFill>
                  <a:srgbClr val="0066FF"/>
                </a:solidFill>
                <a:latin typeface="Verdana" pitchFamily="34" charset="0"/>
                <a:ea typeface="Verdana" pitchFamily="34" charset="0"/>
                <a:cs typeface="Verdana" pitchFamily="34" charset="0"/>
              </a:rPr>
              <a:t> </a:t>
            </a:r>
            <a:r>
              <a:rPr lang="en-US" sz="2000" i="1" dirty="0">
                <a:solidFill>
                  <a:srgbClr val="0066FF"/>
                </a:solidFill>
                <a:latin typeface="Verdana" pitchFamily="34" charset="0"/>
                <a:ea typeface="Verdana" pitchFamily="34" charset="0"/>
                <a:cs typeface="Verdana" pitchFamily="34" charset="0"/>
              </a:rPr>
              <a:t>–</a:t>
            </a:r>
            <a:r>
              <a:rPr lang="en-US" sz="2000" dirty="0">
                <a:solidFill>
                  <a:srgbClr val="0066FF"/>
                </a:solidFill>
                <a:latin typeface="Verdana" pitchFamily="34" charset="0"/>
                <a:ea typeface="Verdana" pitchFamily="34" charset="0"/>
                <a:cs typeface="Verdana" pitchFamily="34" charset="0"/>
              </a:rPr>
              <a:t> 4  =       -8</a:t>
            </a:r>
            <a:endParaRPr lang="en-US" sz="2000" dirty="0">
              <a:solidFill>
                <a:srgbClr val="0066FF"/>
              </a:solidFill>
            </a:endParaRPr>
          </a:p>
        </p:txBody>
      </p:sp>
      <p:sp>
        <p:nvSpPr>
          <p:cNvPr id="70" name="Rectangle 69"/>
          <p:cNvSpPr/>
          <p:nvPr/>
        </p:nvSpPr>
        <p:spPr>
          <a:xfrm>
            <a:off x="998668" y="3965272"/>
            <a:ext cx="2412323" cy="400110"/>
          </a:xfrm>
          <a:prstGeom prst="rect">
            <a:avLst/>
          </a:prstGeom>
        </p:spPr>
        <p:txBody>
          <a:bodyPr wrap="square">
            <a:spAutoFit/>
          </a:bodyPr>
          <a:lstStyle/>
          <a:p>
            <a:r>
              <a:rPr lang="en-US" sz="2000" dirty="0">
                <a:solidFill>
                  <a:srgbClr val="0066FF"/>
                </a:solidFill>
                <a:latin typeface="Verdana" pitchFamily="34" charset="0"/>
                <a:ea typeface="Verdana" pitchFamily="34" charset="0"/>
                <a:cs typeface="Verdana" pitchFamily="34" charset="0"/>
              </a:rPr>
              <a:t>4</a:t>
            </a:r>
            <a:r>
              <a:rPr lang="en-US" sz="2000" i="1" dirty="0">
                <a:solidFill>
                  <a:srgbClr val="0066FF"/>
                </a:solidFill>
                <a:latin typeface="Verdana" pitchFamily="34" charset="0"/>
                <a:ea typeface="Verdana" pitchFamily="34" charset="0"/>
                <a:cs typeface="Verdana" pitchFamily="34" charset="0"/>
              </a:rPr>
              <a:t>x</a:t>
            </a:r>
            <a:r>
              <a:rPr lang="en-US" sz="2000" dirty="0">
                <a:solidFill>
                  <a:srgbClr val="0066FF"/>
                </a:solidFill>
                <a:latin typeface="Verdana" pitchFamily="34" charset="0"/>
                <a:ea typeface="Verdana" pitchFamily="34" charset="0"/>
                <a:cs typeface="Verdana" pitchFamily="34" charset="0"/>
              </a:rPr>
              <a:t>       =       -4</a:t>
            </a:r>
            <a:endParaRPr lang="en-US" sz="2000" dirty="0">
              <a:solidFill>
                <a:srgbClr val="0066FF"/>
              </a:solidFill>
            </a:endParaRPr>
          </a:p>
        </p:txBody>
      </p:sp>
      <p:sp>
        <p:nvSpPr>
          <p:cNvPr id="73" name="Oval 72"/>
          <p:cNvSpPr/>
          <p:nvPr/>
        </p:nvSpPr>
        <p:spPr>
          <a:xfrm>
            <a:off x="2218048" y="1849349"/>
            <a:ext cx="640080" cy="1097280"/>
          </a:xfrm>
          <a:prstGeom prst="ellipse">
            <a:avLst/>
          </a:prstGeom>
          <a:noFill/>
          <a:ln w="12700">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prstDash val="dash"/>
              </a:ln>
            </a:endParaRPr>
          </a:p>
        </p:txBody>
      </p:sp>
      <p:sp>
        <p:nvSpPr>
          <p:cNvPr id="74" name="Oval 73"/>
          <p:cNvSpPr/>
          <p:nvPr/>
        </p:nvSpPr>
        <p:spPr>
          <a:xfrm>
            <a:off x="1354491" y="2856580"/>
            <a:ext cx="595423" cy="1097280"/>
          </a:xfrm>
          <a:prstGeom prst="ellipse">
            <a:avLst/>
          </a:prstGeom>
          <a:noFill/>
          <a:ln w="12700">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7" name="Group 96"/>
          <p:cNvGrpSpPr/>
          <p:nvPr/>
        </p:nvGrpSpPr>
        <p:grpSpPr>
          <a:xfrm>
            <a:off x="187133" y="2377417"/>
            <a:ext cx="3442089" cy="472553"/>
            <a:chOff x="633719" y="2643242"/>
            <a:chExt cx="3442089" cy="472553"/>
          </a:xfrm>
        </p:grpSpPr>
        <p:sp>
          <p:nvSpPr>
            <p:cNvPr id="71" name="Rectangle 70"/>
            <p:cNvSpPr/>
            <p:nvPr/>
          </p:nvSpPr>
          <p:spPr>
            <a:xfrm>
              <a:off x="633719" y="2643242"/>
              <a:ext cx="3442089" cy="400110"/>
            </a:xfrm>
            <a:prstGeom prst="rect">
              <a:avLst/>
            </a:prstGeom>
          </p:spPr>
          <p:txBody>
            <a:bodyPr wrap="square">
              <a:spAutoFit/>
            </a:bodyPr>
            <a:lstStyle/>
            <a:p>
              <a:r>
                <a:rPr lang="en-US" sz="2000" dirty="0">
                  <a:solidFill>
                    <a:srgbClr val="0066FF"/>
                  </a:solidFill>
                  <a:latin typeface="Verdana" pitchFamily="34" charset="0"/>
                  <a:ea typeface="Verdana" pitchFamily="34" charset="0"/>
                  <a:cs typeface="Verdana" pitchFamily="34" charset="0"/>
                </a:rPr>
                <a:t>       </a:t>
              </a:r>
              <a:r>
                <a:rPr lang="en-US" sz="2000" i="1" dirty="0">
                  <a:solidFill>
                    <a:srgbClr val="FF0000"/>
                  </a:solidFill>
                  <a:latin typeface="Verdana" pitchFamily="34" charset="0"/>
                  <a:ea typeface="Verdana" pitchFamily="34" charset="0"/>
                  <a:cs typeface="Verdana" pitchFamily="34" charset="0"/>
                </a:rPr>
                <a:t>–</a:t>
              </a:r>
              <a:r>
                <a:rPr lang="en-US" sz="2000" dirty="0">
                  <a:solidFill>
                    <a:srgbClr val="FF0000"/>
                  </a:solidFill>
                  <a:latin typeface="Verdana" pitchFamily="34" charset="0"/>
                  <a:ea typeface="Verdana" pitchFamily="34" charset="0"/>
                  <a:cs typeface="Verdana" pitchFamily="34" charset="0"/>
                </a:rPr>
                <a:t>2</a:t>
              </a:r>
              <a:r>
                <a:rPr lang="en-US" sz="2000" i="1" dirty="0">
                  <a:solidFill>
                    <a:srgbClr val="FF0000"/>
                  </a:solidFill>
                  <a:latin typeface="Verdana" pitchFamily="34" charset="0"/>
                  <a:ea typeface="Verdana" pitchFamily="34" charset="0"/>
                  <a:cs typeface="Verdana" pitchFamily="34" charset="0"/>
                </a:rPr>
                <a:t>x</a:t>
              </a:r>
              <a:r>
                <a:rPr lang="en-US" sz="2000" dirty="0">
                  <a:solidFill>
                    <a:srgbClr val="FF0000"/>
                  </a:solidFill>
                  <a:latin typeface="Verdana" pitchFamily="34" charset="0"/>
                  <a:ea typeface="Verdana" pitchFamily="34" charset="0"/>
                  <a:cs typeface="Verdana" pitchFamily="34" charset="0"/>
                </a:rPr>
                <a:t>     </a:t>
              </a:r>
              <a:r>
                <a:rPr lang="en-US" sz="1600" dirty="0">
                  <a:solidFill>
                    <a:srgbClr val="FF0000"/>
                  </a:solidFill>
                  <a:latin typeface="Verdana" pitchFamily="34" charset="0"/>
                  <a:ea typeface="Verdana" pitchFamily="34" charset="0"/>
                  <a:cs typeface="Verdana" pitchFamily="34" charset="0"/>
                </a:rPr>
                <a:t>  </a:t>
              </a:r>
              <a:r>
                <a:rPr lang="en-US" sz="2000" dirty="0">
                  <a:solidFill>
                    <a:srgbClr val="FF0000"/>
                  </a:solidFill>
                  <a:latin typeface="Verdana" pitchFamily="34" charset="0"/>
                  <a:ea typeface="Verdana" pitchFamily="34" charset="0"/>
                  <a:cs typeface="Verdana" pitchFamily="34" charset="0"/>
                </a:rPr>
                <a:t>   </a:t>
              </a:r>
              <a:r>
                <a:rPr lang="en-US" sz="2000" i="1" dirty="0">
                  <a:solidFill>
                    <a:srgbClr val="FF0000"/>
                  </a:solidFill>
                  <a:latin typeface="Verdana" pitchFamily="34" charset="0"/>
                  <a:ea typeface="Verdana" pitchFamily="34" charset="0"/>
                  <a:cs typeface="Verdana" pitchFamily="34" charset="0"/>
                </a:rPr>
                <a:t>–</a:t>
              </a:r>
              <a:r>
                <a:rPr lang="en-US" sz="2000" dirty="0">
                  <a:solidFill>
                    <a:srgbClr val="FF0000"/>
                  </a:solidFill>
                  <a:latin typeface="Verdana" pitchFamily="34" charset="0"/>
                  <a:ea typeface="Verdana" pitchFamily="34" charset="0"/>
                  <a:cs typeface="Verdana" pitchFamily="34" charset="0"/>
                </a:rPr>
                <a:t>2</a:t>
              </a:r>
              <a:r>
                <a:rPr lang="en-US" sz="2000" i="1" dirty="0">
                  <a:solidFill>
                    <a:srgbClr val="FF0000"/>
                  </a:solidFill>
                  <a:latin typeface="Verdana" pitchFamily="34" charset="0"/>
                  <a:ea typeface="Verdana" pitchFamily="34" charset="0"/>
                  <a:cs typeface="Verdana" pitchFamily="34" charset="0"/>
                </a:rPr>
                <a:t>x</a:t>
              </a:r>
              <a:endParaRPr lang="en-US" sz="2000" dirty="0">
                <a:solidFill>
                  <a:srgbClr val="FF0000"/>
                </a:solidFill>
              </a:endParaRPr>
            </a:p>
          </p:txBody>
        </p:sp>
        <p:cxnSp>
          <p:nvCxnSpPr>
            <p:cNvPr id="77" name="Straight Connector 76"/>
            <p:cNvCxnSpPr/>
            <p:nvPr/>
          </p:nvCxnSpPr>
          <p:spPr>
            <a:xfrm>
              <a:off x="1158949" y="3115795"/>
              <a:ext cx="290268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98" name="Group 97"/>
          <p:cNvGrpSpPr/>
          <p:nvPr/>
        </p:nvGrpSpPr>
        <p:grpSpPr>
          <a:xfrm>
            <a:off x="242640" y="3375890"/>
            <a:ext cx="3442089" cy="472553"/>
            <a:chOff x="706954" y="3720713"/>
            <a:chExt cx="3442089" cy="472553"/>
          </a:xfrm>
        </p:grpSpPr>
        <p:sp>
          <p:nvSpPr>
            <p:cNvPr id="72" name="Rectangle 71"/>
            <p:cNvSpPr/>
            <p:nvPr/>
          </p:nvSpPr>
          <p:spPr>
            <a:xfrm>
              <a:off x="706954" y="3720713"/>
              <a:ext cx="3442089" cy="400110"/>
            </a:xfrm>
            <a:prstGeom prst="rect">
              <a:avLst/>
            </a:prstGeom>
          </p:spPr>
          <p:txBody>
            <a:bodyPr wrap="square">
              <a:spAutoFit/>
            </a:bodyPr>
            <a:lstStyle/>
            <a:p>
              <a:r>
                <a:rPr lang="en-US" sz="2000" dirty="0">
                  <a:solidFill>
                    <a:srgbClr val="0066FF"/>
                  </a:solidFill>
                  <a:latin typeface="Verdana" pitchFamily="34" charset="0"/>
                  <a:ea typeface="Verdana" pitchFamily="34" charset="0"/>
                  <a:cs typeface="Verdana" pitchFamily="34" charset="0"/>
                </a:rPr>
                <a:t>             </a:t>
              </a:r>
              <a:r>
                <a:rPr lang="en-US" sz="2000" dirty="0">
                  <a:solidFill>
                    <a:srgbClr val="FF0000"/>
                  </a:solidFill>
                  <a:latin typeface="Verdana" pitchFamily="34" charset="0"/>
                  <a:ea typeface="Verdana" pitchFamily="34" charset="0"/>
                  <a:cs typeface="Verdana" pitchFamily="34" charset="0"/>
                </a:rPr>
                <a:t>+4       </a:t>
              </a:r>
              <a:r>
                <a:rPr lang="en-US" sz="1600" dirty="0">
                  <a:solidFill>
                    <a:srgbClr val="FF0000"/>
                  </a:solidFill>
                  <a:latin typeface="Verdana" pitchFamily="34" charset="0"/>
                  <a:ea typeface="Verdana" pitchFamily="34" charset="0"/>
                  <a:cs typeface="Verdana" pitchFamily="34" charset="0"/>
                </a:rPr>
                <a:t> </a:t>
              </a:r>
              <a:r>
                <a:rPr lang="en-US" sz="1400" dirty="0">
                  <a:solidFill>
                    <a:srgbClr val="FF0000"/>
                  </a:solidFill>
                  <a:latin typeface="Verdana" pitchFamily="34" charset="0"/>
                  <a:ea typeface="Verdana" pitchFamily="34" charset="0"/>
                  <a:cs typeface="Verdana" pitchFamily="34" charset="0"/>
                </a:rPr>
                <a:t> </a:t>
              </a:r>
              <a:r>
                <a:rPr lang="en-US" sz="1200" dirty="0">
                  <a:solidFill>
                    <a:srgbClr val="FF0000"/>
                  </a:solidFill>
                  <a:latin typeface="Verdana" pitchFamily="34" charset="0"/>
                  <a:ea typeface="Verdana" pitchFamily="34" charset="0"/>
                  <a:cs typeface="Verdana" pitchFamily="34" charset="0"/>
                </a:rPr>
                <a:t> </a:t>
              </a:r>
              <a:r>
                <a:rPr lang="en-US" sz="2000" dirty="0">
                  <a:solidFill>
                    <a:srgbClr val="FF0000"/>
                  </a:solidFill>
                  <a:latin typeface="Verdana" pitchFamily="34" charset="0"/>
                  <a:ea typeface="Verdana" pitchFamily="34" charset="0"/>
                  <a:cs typeface="Verdana" pitchFamily="34" charset="0"/>
                </a:rPr>
                <a:t> +4</a:t>
              </a:r>
              <a:endParaRPr lang="en-US" sz="2000" dirty="0">
                <a:solidFill>
                  <a:srgbClr val="FF0000"/>
                </a:solidFill>
              </a:endParaRPr>
            </a:p>
          </p:txBody>
        </p:sp>
        <p:cxnSp>
          <p:nvCxnSpPr>
            <p:cNvPr id="78" name="Straight Connector 77"/>
            <p:cNvCxnSpPr/>
            <p:nvPr/>
          </p:nvCxnSpPr>
          <p:spPr>
            <a:xfrm>
              <a:off x="1205019" y="4193266"/>
              <a:ext cx="290268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99" name="Group 98"/>
          <p:cNvGrpSpPr/>
          <p:nvPr/>
        </p:nvGrpSpPr>
        <p:grpSpPr>
          <a:xfrm>
            <a:off x="896654" y="4365382"/>
            <a:ext cx="2577209" cy="400110"/>
            <a:chOff x="1343240" y="4631207"/>
            <a:chExt cx="2577209" cy="400110"/>
          </a:xfrm>
          <a:effectLst/>
        </p:grpSpPr>
        <p:sp>
          <p:nvSpPr>
            <p:cNvPr id="75" name="Rectangle 74"/>
            <p:cNvSpPr/>
            <p:nvPr/>
          </p:nvSpPr>
          <p:spPr>
            <a:xfrm>
              <a:off x="1446602" y="4631207"/>
              <a:ext cx="2473847" cy="400110"/>
            </a:xfrm>
            <a:prstGeom prst="rect">
              <a:avLst/>
            </a:prstGeom>
          </p:spPr>
          <p:txBody>
            <a:bodyPr wrap="square">
              <a:spAutoFit/>
            </a:bodyPr>
            <a:lstStyle/>
            <a:p>
              <a:r>
                <a:rPr lang="en-US" sz="2000" dirty="0">
                  <a:solidFill>
                    <a:srgbClr val="FF0000"/>
                  </a:solidFill>
                  <a:latin typeface="Verdana" pitchFamily="34" charset="0"/>
                  <a:ea typeface="Verdana" pitchFamily="34" charset="0"/>
                  <a:cs typeface="Verdana" pitchFamily="34" charset="0"/>
                </a:rPr>
                <a:t>4 			  </a:t>
              </a:r>
              <a:r>
                <a:rPr lang="en-US" sz="1600" dirty="0">
                  <a:solidFill>
                    <a:srgbClr val="FF0000"/>
                  </a:solidFill>
                  <a:latin typeface="Verdana" pitchFamily="34" charset="0"/>
                  <a:ea typeface="Verdana" pitchFamily="34" charset="0"/>
                  <a:cs typeface="Verdana" pitchFamily="34" charset="0"/>
                </a:rPr>
                <a:t>  </a:t>
              </a:r>
              <a:r>
                <a:rPr lang="en-US" sz="2000" dirty="0">
                  <a:solidFill>
                    <a:srgbClr val="FF0000"/>
                  </a:solidFill>
                  <a:latin typeface="Verdana" pitchFamily="34" charset="0"/>
                  <a:ea typeface="Verdana" pitchFamily="34" charset="0"/>
                  <a:cs typeface="Verdana" pitchFamily="34" charset="0"/>
                </a:rPr>
                <a:t>  4</a:t>
              </a:r>
              <a:endParaRPr lang="en-US" sz="2000" dirty="0">
                <a:solidFill>
                  <a:srgbClr val="FF0000"/>
                </a:solidFill>
              </a:endParaRPr>
            </a:p>
          </p:txBody>
        </p:sp>
        <p:cxnSp>
          <p:nvCxnSpPr>
            <p:cNvPr id="79" name="Straight Connector 78"/>
            <p:cNvCxnSpPr/>
            <p:nvPr/>
          </p:nvCxnSpPr>
          <p:spPr>
            <a:xfrm>
              <a:off x="1343240" y="4631207"/>
              <a:ext cx="52808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3317356" y="4631207"/>
              <a:ext cx="52808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83" name="Rectangle 82"/>
          <p:cNvSpPr/>
          <p:nvPr/>
        </p:nvSpPr>
        <p:spPr>
          <a:xfrm>
            <a:off x="215475" y="4925780"/>
            <a:ext cx="3442089" cy="400110"/>
          </a:xfrm>
          <a:prstGeom prst="rect">
            <a:avLst/>
          </a:prstGeom>
        </p:spPr>
        <p:txBody>
          <a:bodyPr wrap="square">
            <a:spAutoFit/>
          </a:bodyPr>
          <a:lstStyle/>
          <a:p>
            <a:r>
              <a:rPr lang="en-US" sz="2000" dirty="0">
                <a:solidFill>
                  <a:srgbClr val="0066FF"/>
                </a:solidFill>
                <a:latin typeface="Verdana" pitchFamily="34" charset="0"/>
                <a:ea typeface="Verdana" pitchFamily="34" charset="0"/>
                <a:cs typeface="Verdana" pitchFamily="34" charset="0"/>
              </a:rPr>
              <a:t>         </a:t>
            </a:r>
            <a:r>
              <a:rPr lang="en-US" sz="2000" i="1" dirty="0">
                <a:solidFill>
                  <a:srgbClr val="0066FF"/>
                </a:solidFill>
                <a:latin typeface="Verdana" pitchFamily="34" charset="0"/>
                <a:ea typeface="Verdana" pitchFamily="34" charset="0"/>
                <a:cs typeface="Verdana" pitchFamily="34" charset="0"/>
              </a:rPr>
              <a:t>x</a:t>
            </a:r>
            <a:r>
              <a:rPr lang="en-US" sz="2000" dirty="0">
                <a:solidFill>
                  <a:srgbClr val="0066FF"/>
                </a:solidFill>
                <a:latin typeface="Verdana" pitchFamily="34" charset="0"/>
                <a:ea typeface="Verdana" pitchFamily="34" charset="0"/>
                <a:cs typeface="Verdana" pitchFamily="34" charset="0"/>
              </a:rPr>
              <a:t>         =  </a:t>
            </a:r>
            <a:r>
              <a:rPr lang="en-US" sz="1400" dirty="0">
                <a:solidFill>
                  <a:srgbClr val="0066FF"/>
                </a:solidFill>
                <a:latin typeface="Verdana" pitchFamily="34" charset="0"/>
                <a:ea typeface="Verdana" pitchFamily="34" charset="0"/>
                <a:cs typeface="Verdana" pitchFamily="34" charset="0"/>
              </a:rPr>
              <a:t> </a:t>
            </a:r>
            <a:r>
              <a:rPr lang="en-US" sz="2000" dirty="0">
                <a:solidFill>
                  <a:srgbClr val="0066FF"/>
                </a:solidFill>
                <a:latin typeface="Verdana" pitchFamily="34" charset="0"/>
                <a:ea typeface="Verdana" pitchFamily="34" charset="0"/>
                <a:cs typeface="Verdana" pitchFamily="34" charset="0"/>
              </a:rPr>
              <a:t>    -1</a:t>
            </a:r>
            <a:endParaRPr lang="en-US" sz="2000" dirty="0">
              <a:solidFill>
                <a:srgbClr val="0066FF"/>
              </a:solidFill>
            </a:endParaRPr>
          </a:p>
        </p:txBody>
      </p:sp>
      <p:sp>
        <p:nvSpPr>
          <p:cNvPr id="86" name="Rectangle 85"/>
          <p:cNvSpPr/>
          <p:nvPr/>
        </p:nvSpPr>
        <p:spPr>
          <a:xfrm>
            <a:off x="3695200" y="2292849"/>
            <a:ext cx="1807522" cy="523220"/>
          </a:xfrm>
          <a:prstGeom prst="rect">
            <a:avLst/>
          </a:prstGeom>
        </p:spPr>
        <p:txBody>
          <a:bodyPr wrap="square">
            <a:spAutoFit/>
          </a:bodyPr>
          <a:lstStyle/>
          <a:p>
            <a:pPr algn="ctr"/>
            <a:r>
              <a:rPr lang="en-US" sz="1400" dirty="0">
                <a:solidFill>
                  <a:srgbClr val="006600"/>
                </a:solidFill>
                <a:latin typeface="Verdana" pitchFamily="34" charset="0"/>
                <a:ea typeface="Verdana" pitchFamily="34" charset="0"/>
                <a:cs typeface="Verdana" pitchFamily="34" charset="0"/>
              </a:rPr>
              <a:t>Add (sub) prop </a:t>
            </a:r>
          </a:p>
          <a:p>
            <a:pPr algn="ctr"/>
            <a:r>
              <a:rPr lang="en-US" sz="1400" dirty="0">
                <a:solidFill>
                  <a:srgbClr val="006600"/>
                </a:solidFill>
                <a:latin typeface="Verdana" pitchFamily="34" charset="0"/>
                <a:ea typeface="Verdana" pitchFamily="34" charset="0"/>
                <a:cs typeface="Verdana" pitchFamily="34" charset="0"/>
              </a:rPr>
              <a:t>of equality</a:t>
            </a:r>
            <a:endParaRPr lang="en-US" sz="1400" dirty="0">
              <a:solidFill>
                <a:srgbClr val="006600"/>
              </a:solidFill>
            </a:endParaRPr>
          </a:p>
        </p:txBody>
      </p:sp>
      <p:sp>
        <p:nvSpPr>
          <p:cNvPr id="90" name="Rectangle 89"/>
          <p:cNvSpPr/>
          <p:nvPr/>
        </p:nvSpPr>
        <p:spPr>
          <a:xfrm>
            <a:off x="3810146" y="3469738"/>
            <a:ext cx="1577631" cy="523220"/>
          </a:xfrm>
          <a:prstGeom prst="rect">
            <a:avLst/>
          </a:prstGeom>
        </p:spPr>
        <p:txBody>
          <a:bodyPr wrap="square">
            <a:spAutoFit/>
          </a:bodyPr>
          <a:lstStyle/>
          <a:p>
            <a:pPr algn="ctr"/>
            <a:r>
              <a:rPr lang="en-US" sz="1400" dirty="0">
                <a:solidFill>
                  <a:srgbClr val="006600"/>
                </a:solidFill>
                <a:latin typeface="Verdana" pitchFamily="34" charset="0"/>
                <a:ea typeface="Verdana" pitchFamily="34" charset="0"/>
                <a:cs typeface="Verdana" pitchFamily="34" charset="0"/>
              </a:rPr>
              <a:t>Add prop of equality</a:t>
            </a:r>
            <a:endParaRPr lang="en-US" sz="1400" dirty="0">
              <a:solidFill>
                <a:srgbClr val="006600"/>
              </a:solidFill>
            </a:endParaRPr>
          </a:p>
        </p:txBody>
      </p:sp>
      <p:sp>
        <p:nvSpPr>
          <p:cNvPr id="92" name="TextBox 91"/>
          <p:cNvSpPr txBox="1"/>
          <p:nvPr/>
        </p:nvSpPr>
        <p:spPr>
          <a:xfrm>
            <a:off x="3732408" y="4266537"/>
            <a:ext cx="1733107" cy="523220"/>
          </a:xfrm>
          <a:prstGeom prst="rect">
            <a:avLst/>
          </a:prstGeom>
          <a:noFill/>
        </p:spPr>
        <p:txBody>
          <a:bodyPr wrap="square" rtlCol="0">
            <a:spAutoFit/>
          </a:bodyPr>
          <a:lstStyle/>
          <a:p>
            <a:pPr algn="ctr"/>
            <a:r>
              <a:rPr lang="en-US" sz="1400" dirty="0" err="1">
                <a:solidFill>
                  <a:srgbClr val="006600"/>
                </a:solidFill>
                <a:latin typeface="Verdana" pitchFamily="34" charset="0"/>
                <a:ea typeface="Verdana" pitchFamily="34" charset="0"/>
                <a:cs typeface="Verdana" pitchFamily="34" charset="0"/>
              </a:rPr>
              <a:t>mult</a:t>
            </a:r>
            <a:r>
              <a:rPr lang="en-US" sz="1400" dirty="0">
                <a:solidFill>
                  <a:srgbClr val="006600"/>
                </a:solidFill>
                <a:latin typeface="Verdana" pitchFamily="34" charset="0"/>
                <a:ea typeface="Verdana" pitchFamily="34" charset="0"/>
                <a:cs typeface="Verdana" pitchFamily="34" charset="0"/>
              </a:rPr>
              <a:t> (div) prop </a:t>
            </a:r>
          </a:p>
          <a:p>
            <a:pPr algn="ctr"/>
            <a:r>
              <a:rPr lang="en-US" sz="1400" dirty="0">
                <a:solidFill>
                  <a:srgbClr val="006600"/>
                </a:solidFill>
                <a:latin typeface="Verdana" pitchFamily="34" charset="0"/>
                <a:ea typeface="Verdana" pitchFamily="34" charset="0"/>
                <a:cs typeface="Verdana" pitchFamily="34" charset="0"/>
              </a:rPr>
              <a:t>of equality</a:t>
            </a:r>
            <a:endParaRPr lang="en-US" sz="1400" dirty="0">
              <a:solidFill>
                <a:srgbClr val="006600"/>
              </a:solidFill>
            </a:endParaRPr>
          </a:p>
        </p:txBody>
      </p:sp>
      <p:sp>
        <p:nvSpPr>
          <p:cNvPr id="93" name="TextBox 92"/>
          <p:cNvSpPr txBox="1"/>
          <p:nvPr/>
        </p:nvSpPr>
        <p:spPr>
          <a:xfrm>
            <a:off x="3629806" y="5237675"/>
            <a:ext cx="2624485" cy="738664"/>
          </a:xfrm>
          <a:prstGeom prst="rect">
            <a:avLst/>
          </a:prstGeom>
          <a:noFill/>
        </p:spPr>
        <p:txBody>
          <a:bodyPr wrap="square" rtlCol="0">
            <a:spAutoFit/>
          </a:bodyPr>
          <a:lstStyle/>
          <a:p>
            <a:pPr marL="457200" indent="-457200"/>
            <a:r>
              <a:rPr lang="en-US" sz="1400" dirty="0">
                <a:solidFill>
                  <a:srgbClr val="006600"/>
                </a:solidFill>
                <a:latin typeface="Verdana" pitchFamily="34" charset="0"/>
                <a:ea typeface="Verdana" pitchFamily="34" charset="0"/>
                <a:cs typeface="Verdana" pitchFamily="34" charset="0"/>
              </a:rPr>
              <a:t>The “Big One”: </a:t>
            </a:r>
          </a:p>
          <a:p>
            <a:pPr marL="457200" indent="-457200"/>
            <a:r>
              <a:rPr lang="en-US" sz="1400" dirty="0" err="1">
                <a:solidFill>
                  <a:srgbClr val="006600"/>
                </a:solidFill>
                <a:latin typeface="Verdana" pitchFamily="34" charset="0"/>
                <a:ea typeface="Verdana" pitchFamily="34" charset="0"/>
                <a:cs typeface="Verdana" pitchFamily="34" charset="0"/>
              </a:rPr>
              <a:t>mult</a:t>
            </a:r>
            <a:r>
              <a:rPr lang="en-US" sz="1400" dirty="0">
                <a:solidFill>
                  <a:srgbClr val="006600"/>
                </a:solidFill>
                <a:latin typeface="Verdana" pitchFamily="34" charset="0"/>
                <a:ea typeface="Verdana" pitchFamily="34" charset="0"/>
                <a:cs typeface="Verdana" pitchFamily="34" charset="0"/>
              </a:rPr>
              <a:t> inverse prop and</a:t>
            </a:r>
          </a:p>
          <a:p>
            <a:pPr marL="457200" indent="-457200"/>
            <a:r>
              <a:rPr lang="en-US" sz="1400" dirty="0" err="1">
                <a:solidFill>
                  <a:srgbClr val="006600"/>
                </a:solidFill>
                <a:latin typeface="Verdana" pitchFamily="34" charset="0"/>
                <a:ea typeface="Verdana" pitchFamily="34" charset="0"/>
                <a:cs typeface="Verdana" pitchFamily="34" charset="0"/>
              </a:rPr>
              <a:t>mult</a:t>
            </a:r>
            <a:r>
              <a:rPr lang="en-US" sz="1400" dirty="0">
                <a:solidFill>
                  <a:srgbClr val="006600"/>
                </a:solidFill>
                <a:latin typeface="Verdana" pitchFamily="34" charset="0"/>
                <a:ea typeface="Verdana" pitchFamily="34" charset="0"/>
                <a:cs typeface="Verdana" pitchFamily="34" charset="0"/>
              </a:rPr>
              <a:t> (div) property of 1</a:t>
            </a:r>
          </a:p>
        </p:txBody>
      </p:sp>
      <p:sp>
        <p:nvSpPr>
          <p:cNvPr id="85" name="Rectangle 84"/>
          <p:cNvSpPr/>
          <p:nvPr/>
        </p:nvSpPr>
        <p:spPr>
          <a:xfrm>
            <a:off x="908802" y="1974902"/>
            <a:ext cx="2488182" cy="400110"/>
          </a:xfrm>
          <a:prstGeom prst="rect">
            <a:avLst/>
          </a:prstGeom>
        </p:spPr>
        <p:txBody>
          <a:bodyPr wrap="none">
            <a:spAutoFit/>
          </a:bodyPr>
          <a:lstStyle/>
          <a:p>
            <a:r>
              <a:rPr lang="en-US" sz="2000" dirty="0">
                <a:solidFill>
                  <a:srgbClr val="0066FF"/>
                </a:solidFill>
                <a:latin typeface="Verdana" pitchFamily="34" charset="0"/>
                <a:ea typeface="Verdana" pitchFamily="34" charset="0"/>
                <a:cs typeface="Verdana" pitchFamily="34" charset="0"/>
              </a:rPr>
              <a:t>6</a:t>
            </a:r>
            <a:r>
              <a:rPr lang="en-US" sz="2000" i="1" dirty="0">
                <a:solidFill>
                  <a:srgbClr val="0066FF"/>
                </a:solidFill>
                <a:latin typeface="Verdana" pitchFamily="34" charset="0"/>
                <a:ea typeface="Verdana" pitchFamily="34" charset="0"/>
                <a:cs typeface="Verdana" pitchFamily="34" charset="0"/>
              </a:rPr>
              <a:t>x – </a:t>
            </a:r>
            <a:r>
              <a:rPr lang="en-US" sz="2000" dirty="0">
                <a:solidFill>
                  <a:srgbClr val="0066FF"/>
                </a:solidFill>
                <a:latin typeface="Verdana" pitchFamily="34" charset="0"/>
                <a:ea typeface="Verdana" pitchFamily="34" charset="0"/>
                <a:cs typeface="Verdana" pitchFamily="34" charset="0"/>
              </a:rPr>
              <a:t>4  =  2</a:t>
            </a:r>
            <a:r>
              <a:rPr lang="en-US" sz="2000" i="1" dirty="0">
                <a:solidFill>
                  <a:srgbClr val="0066FF"/>
                </a:solidFill>
                <a:latin typeface="Verdana" pitchFamily="34" charset="0"/>
                <a:ea typeface="Verdana" pitchFamily="34" charset="0"/>
                <a:cs typeface="Verdana" pitchFamily="34" charset="0"/>
              </a:rPr>
              <a:t>x</a:t>
            </a:r>
            <a:r>
              <a:rPr lang="en-US" sz="2000" dirty="0">
                <a:solidFill>
                  <a:srgbClr val="0066FF"/>
                </a:solidFill>
                <a:latin typeface="Verdana" pitchFamily="34" charset="0"/>
                <a:ea typeface="Verdana" pitchFamily="34" charset="0"/>
                <a:cs typeface="Verdana" pitchFamily="34" charset="0"/>
              </a:rPr>
              <a:t> </a:t>
            </a:r>
            <a:r>
              <a:rPr lang="en-US" sz="2000" i="1" dirty="0">
                <a:solidFill>
                  <a:srgbClr val="0066FF"/>
                </a:solidFill>
                <a:latin typeface="Verdana" pitchFamily="34" charset="0"/>
                <a:ea typeface="Verdana" pitchFamily="34" charset="0"/>
                <a:cs typeface="Verdana" pitchFamily="34" charset="0"/>
              </a:rPr>
              <a:t>–</a:t>
            </a:r>
            <a:r>
              <a:rPr lang="en-US" sz="2000" dirty="0">
                <a:solidFill>
                  <a:srgbClr val="0066FF"/>
                </a:solidFill>
                <a:latin typeface="Verdana" pitchFamily="34" charset="0"/>
                <a:ea typeface="Verdana" pitchFamily="34" charset="0"/>
                <a:cs typeface="Verdana" pitchFamily="34" charset="0"/>
              </a:rPr>
              <a:t> 8 </a:t>
            </a:r>
            <a:endParaRPr lang="en-US" sz="2000" dirty="0">
              <a:solidFill>
                <a:srgbClr val="0066FF"/>
              </a:solidFill>
            </a:endParaRPr>
          </a:p>
        </p:txBody>
      </p:sp>
      <p:grpSp>
        <p:nvGrpSpPr>
          <p:cNvPr id="87" name="Group 86"/>
          <p:cNvGrpSpPr/>
          <p:nvPr/>
        </p:nvGrpSpPr>
        <p:grpSpPr>
          <a:xfrm>
            <a:off x="5748269" y="2633396"/>
            <a:ext cx="365760" cy="900686"/>
            <a:chOff x="364651" y="2486043"/>
            <a:chExt cx="683578" cy="1267003"/>
          </a:xfrm>
        </p:grpSpPr>
        <p:sp>
          <p:nvSpPr>
            <p:cNvPr id="88" name="Oval 87"/>
            <p:cNvSpPr/>
            <p:nvPr/>
          </p:nvSpPr>
          <p:spPr>
            <a:xfrm>
              <a:off x="364651" y="2676305"/>
              <a:ext cx="683578" cy="1076741"/>
            </a:xfrm>
            <a:prstGeom prst="ellipse">
              <a:avLst/>
            </a:prstGeom>
            <a:noFill/>
            <a:ln w="127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89" name="Straight Arrow Connector 88"/>
            <p:cNvCxnSpPr/>
            <p:nvPr/>
          </p:nvCxnSpPr>
          <p:spPr>
            <a:xfrm flipV="1">
              <a:off x="585545" y="2486043"/>
              <a:ext cx="462684" cy="1187243"/>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grpSp>
      <p:sp>
        <p:nvSpPr>
          <p:cNvPr id="94" name="TextBox 93"/>
          <p:cNvSpPr txBox="1"/>
          <p:nvPr/>
        </p:nvSpPr>
        <p:spPr>
          <a:xfrm>
            <a:off x="7479820" y="2908761"/>
            <a:ext cx="470646" cy="646331"/>
          </a:xfrm>
          <a:prstGeom prst="rect">
            <a:avLst/>
          </a:prstGeom>
          <a:noFill/>
        </p:spPr>
        <p:txBody>
          <a:bodyPr wrap="square" rtlCol="0">
            <a:spAutoFit/>
          </a:bodyPr>
          <a:lstStyle/>
          <a:p>
            <a:r>
              <a:rPr lang="en-US" dirty="0">
                <a:solidFill>
                  <a:srgbClr val="7030A0"/>
                </a:solidFill>
                <a:latin typeface="Arial Black" panose="020B0A04020102020204" pitchFamily="34" charset="0"/>
              </a:rPr>
              <a:t>V   </a:t>
            </a:r>
          </a:p>
          <a:p>
            <a:r>
              <a:rPr lang="en-US" dirty="0">
                <a:solidFill>
                  <a:srgbClr val="7030A0"/>
                </a:solidFill>
                <a:latin typeface="Arial Black" panose="020B0A04020102020204" pitchFamily="34" charset="0"/>
              </a:rPr>
              <a:t>V</a:t>
            </a:r>
          </a:p>
        </p:txBody>
      </p:sp>
      <p:sp>
        <p:nvSpPr>
          <p:cNvPr id="95" name="TextBox 94"/>
          <p:cNvSpPr txBox="1"/>
          <p:nvPr/>
        </p:nvSpPr>
        <p:spPr>
          <a:xfrm>
            <a:off x="5572600" y="4001678"/>
            <a:ext cx="1564585" cy="400110"/>
          </a:xfrm>
          <a:prstGeom prst="rect">
            <a:avLst/>
          </a:prstGeom>
          <a:noFill/>
        </p:spPr>
        <p:txBody>
          <a:bodyPr wrap="square" rtlCol="0">
            <a:spAutoFit/>
          </a:bodyPr>
          <a:lstStyle/>
          <a:p>
            <a:r>
              <a:rPr lang="en-US" sz="2000" b="1" dirty="0">
                <a:solidFill>
                  <a:srgbClr val="7030A0"/>
                </a:solidFill>
                <a:latin typeface="Arial" panose="020B0604020202020204" pitchFamily="34" charset="0"/>
                <a:cs typeface="Arial" panose="020B0604020202020204" pitchFamily="34" charset="0"/>
              </a:rPr>
              <a:t>–  –  –  –  </a:t>
            </a:r>
          </a:p>
        </p:txBody>
      </p:sp>
      <p:cxnSp>
        <p:nvCxnSpPr>
          <p:cNvPr id="96" name="Straight Connector 95"/>
          <p:cNvCxnSpPr/>
          <p:nvPr/>
        </p:nvCxnSpPr>
        <p:spPr>
          <a:xfrm>
            <a:off x="7205630" y="2729842"/>
            <a:ext cx="0" cy="1998049"/>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6186371" y="2843078"/>
            <a:ext cx="988828" cy="646331"/>
          </a:xfrm>
          <a:prstGeom prst="rect">
            <a:avLst/>
          </a:prstGeom>
          <a:noFill/>
        </p:spPr>
        <p:txBody>
          <a:bodyPr wrap="square" rtlCol="0">
            <a:spAutoFit/>
          </a:bodyPr>
          <a:lstStyle/>
          <a:p>
            <a:r>
              <a:rPr lang="en-US" dirty="0">
                <a:solidFill>
                  <a:srgbClr val="7030A0"/>
                </a:solidFill>
                <a:latin typeface="Arial Black" panose="020B0A04020102020204" pitchFamily="34" charset="0"/>
              </a:rPr>
              <a:t>V    </a:t>
            </a:r>
            <a:r>
              <a:rPr lang="en-US" dirty="0" err="1">
                <a:solidFill>
                  <a:srgbClr val="7030A0"/>
                </a:solidFill>
                <a:latin typeface="Arial Black" panose="020B0A04020102020204" pitchFamily="34" charset="0"/>
              </a:rPr>
              <a:t>V</a:t>
            </a:r>
            <a:r>
              <a:rPr lang="en-US" dirty="0">
                <a:solidFill>
                  <a:srgbClr val="7030A0"/>
                </a:solidFill>
                <a:latin typeface="Arial Black" panose="020B0A04020102020204" pitchFamily="34" charset="0"/>
              </a:rPr>
              <a:t>  </a:t>
            </a:r>
          </a:p>
          <a:p>
            <a:r>
              <a:rPr lang="en-US" dirty="0">
                <a:solidFill>
                  <a:srgbClr val="7030A0"/>
                </a:solidFill>
                <a:latin typeface="Arial Black" panose="020B0A04020102020204" pitchFamily="34" charset="0"/>
              </a:rPr>
              <a:t>V    </a:t>
            </a:r>
            <a:r>
              <a:rPr lang="en-US" dirty="0" err="1">
                <a:solidFill>
                  <a:srgbClr val="7030A0"/>
                </a:solidFill>
                <a:latin typeface="Arial Black" panose="020B0A04020102020204" pitchFamily="34" charset="0"/>
              </a:rPr>
              <a:t>V</a:t>
            </a:r>
            <a:endParaRPr lang="en-US" dirty="0">
              <a:solidFill>
                <a:srgbClr val="7030A0"/>
              </a:solidFill>
              <a:latin typeface="Arial Black" panose="020B0A04020102020204" pitchFamily="34" charset="0"/>
            </a:endParaRPr>
          </a:p>
        </p:txBody>
      </p:sp>
      <p:sp>
        <p:nvSpPr>
          <p:cNvPr id="102" name="TextBox 101"/>
          <p:cNvSpPr txBox="1"/>
          <p:nvPr/>
        </p:nvSpPr>
        <p:spPr>
          <a:xfrm>
            <a:off x="7479821" y="4001678"/>
            <a:ext cx="1398392" cy="400110"/>
          </a:xfrm>
          <a:prstGeom prst="rect">
            <a:avLst/>
          </a:prstGeom>
          <a:noFill/>
        </p:spPr>
        <p:txBody>
          <a:bodyPr wrap="square" rtlCol="0">
            <a:spAutoFit/>
          </a:bodyPr>
          <a:lstStyle/>
          <a:p>
            <a:r>
              <a:rPr lang="en-US" sz="2000" b="1" dirty="0">
                <a:solidFill>
                  <a:srgbClr val="7030A0"/>
                </a:solidFill>
                <a:latin typeface="Arial" panose="020B0604020202020204" pitchFamily="34" charset="0"/>
                <a:cs typeface="Arial" panose="020B0604020202020204" pitchFamily="34" charset="0"/>
              </a:rPr>
              <a:t> –  –  –  –  </a:t>
            </a:r>
          </a:p>
        </p:txBody>
      </p:sp>
      <p:sp>
        <p:nvSpPr>
          <p:cNvPr id="103" name="TextBox 102"/>
          <p:cNvSpPr txBox="1"/>
          <p:nvPr/>
        </p:nvSpPr>
        <p:spPr>
          <a:xfrm>
            <a:off x="5759173" y="2843078"/>
            <a:ext cx="470646" cy="646331"/>
          </a:xfrm>
          <a:prstGeom prst="rect">
            <a:avLst/>
          </a:prstGeom>
          <a:noFill/>
        </p:spPr>
        <p:txBody>
          <a:bodyPr wrap="square" rtlCol="0">
            <a:spAutoFit/>
          </a:bodyPr>
          <a:lstStyle/>
          <a:p>
            <a:r>
              <a:rPr lang="en-US" dirty="0">
                <a:solidFill>
                  <a:srgbClr val="7030A0"/>
                </a:solidFill>
                <a:latin typeface="Arial Black" panose="020B0A04020102020204" pitchFamily="34" charset="0"/>
              </a:rPr>
              <a:t>V   </a:t>
            </a:r>
          </a:p>
          <a:p>
            <a:r>
              <a:rPr lang="en-US" dirty="0">
                <a:solidFill>
                  <a:srgbClr val="7030A0"/>
                </a:solidFill>
                <a:latin typeface="Arial Black" panose="020B0A04020102020204" pitchFamily="34" charset="0"/>
              </a:rPr>
              <a:t>V</a:t>
            </a:r>
          </a:p>
        </p:txBody>
      </p:sp>
      <p:sp>
        <p:nvSpPr>
          <p:cNvPr id="104" name="TextBox 103"/>
          <p:cNvSpPr txBox="1"/>
          <p:nvPr/>
        </p:nvSpPr>
        <p:spPr>
          <a:xfrm>
            <a:off x="7523523" y="4434665"/>
            <a:ext cx="1305441" cy="400110"/>
          </a:xfrm>
          <a:prstGeom prst="rect">
            <a:avLst/>
          </a:prstGeom>
          <a:noFill/>
        </p:spPr>
        <p:txBody>
          <a:bodyPr wrap="square" rtlCol="0">
            <a:spAutoFit/>
          </a:bodyPr>
          <a:lstStyle/>
          <a:p>
            <a:pPr algn="ctr"/>
            <a:r>
              <a:rPr lang="en-US" sz="2000" b="1" dirty="0">
                <a:solidFill>
                  <a:srgbClr val="7030A0"/>
                </a:solidFill>
                <a:latin typeface="Arial" panose="020B0604020202020204" pitchFamily="34" charset="0"/>
                <a:cs typeface="Arial" panose="020B0604020202020204" pitchFamily="34" charset="0"/>
              </a:rPr>
              <a:t>–  –  –  –  </a:t>
            </a:r>
          </a:p>
        </p:txBody>
      </p:sp>
      <p:grpSp>
        <p:nvGrpSpPr>
          <p:cNvPr id="46" name="Group 45"/>
          <p:cNvGrpSpPr/>
          <p:nvPr/>
        </p:nvGrpSpPr>
        <p:grpSpPr>
          <a:xfrm>
            <a:off x="7461987" y="2633396"/>
            <a:ext cx="365760" cy="914399"/>
            <a:chOff x="7727775" y="2633396"/>
            <a:chExt cx="365760" cy="914399"/>
          </a:xfrm>
        </p:grpSpPr>
        <p:sp>
          <p:nvSpPr>
            <p:cNvPr id="106" name="Oval 105"/>
            <p:cNvSpPr/>
            <p:nvPr/>
          </p:nvSpPr>
          <p:spPr>
            <a:xfrm>
              <a:off x="7727775" y="2811052"/>
              <a:ext cx="365760" cy="736743"/>
            </a:xfrm>
            <a:prstGeom prst="ellipse">
              <a:avLst/>
            </a:prstGeom>
            <a:noFill/>
            <a:ln w="127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07" name="Straight Arrow Connector 106"/>
            <p:cNvCxnSpPr/>
            <p:nvPr/>
          </p:nvCxnSpPr>
          <p:spPr>
            <a:xfrm flipV="1">
              <a:off x="7838599" y="2633396"/>
              <a:ext cx="254936" cy="844195"/>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grpSp>
      <p:grpSp>
        <p:nvGrpSpPr>
          <p:cNvPr id="49" name="Group 48"/>
          <p:cNvGrpSpPr/>
          <p:nvPr/>
        </p:nvGrpSpPr>
        <p:grpSpPr>
          <a:xfrm>
            <a:off x="5387777" y="4067551"/>
            <a:ext cx="1451446" cy="365761"/>
            <a:chOff x="5653565" y="4064607"/>
            <a:chExt cx="1451446" cy="365761"/>
          </a:xfrm>
        </p:grpSpPr>
        <p:sp>
          <p:nvSpPr>
            <p:cNvPr id="109" name="Oval 108"/>
            <p:cNvSpPr/>
            <p:nvPr/>
          </p:nvSpPr>
          <p:spPr>
            <a:xfrm rot="16200000" flipH="1">
              <a:off x="6222225" y="3547582"/>
              <a:ext cx="365760" cy="1399812"/>
            </a:xfrm>
            <a:prstGeom prst="ellipse">
              <a:avLst/>
            </a:prstGeom>
            <a:noFill/>
            <a:ln w="127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10" name="Straight Arrow Connector 109"/>
            <p:cNvCxnSpPr/>
            <p:nvPr/>
          </p:nvCxnSpPr>
          <p:spPr>
            <a:xfrm flipH="1" flipV="1">
              <a:off x="5653565" y="4064607"/>
              <a:ext cx="1367463" cy="259671"/>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grpSp>
      <p:grpSp>
        <p:nvGrpSpPr>
          <p:cNvPr id="48" name="Group 47"/>
          <p:cNvGrpSpPr/>
          <p:nvPr/>
        </p:nvGrpSpPr>
        <p:grpSpPr>
          <a:xfrm>
            <a:off x="7502670" y="3992958"/>
            <a:ext cx="1296762" cy="440354"/>
            <a:chOff x="7768458" y="3992958"/>
            <a:chExt cx="1296762" cy="440354"/>
          </a:xfrm>
        </p:grpSpPr>
        <p:sp>
          <p:nvSpPr>
            <p:cNvPr id="112" name="Oval 111"/>
            <p:cNvSpPr/>
            <p:nvPr/>
          </p:nvSpPr>
          <p:spPr>
            <a:xfrm rot="5400000">
              <a:off x="8211810" y="3624200"/>
              <a:ext cx="365760" cy="1252464"/>
            </a:xfrm>
            <a:prstGeom prst="ellipse">
              <a:avLst/>
            </a:prstGeom>
            <a:noFill/>
            <a:ln w="127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13" name="Straight Arrow Connector 112"/>
            <p:cNvCxnSpPr/>
            <p:nvPr/>
          </p:nvCxnSpPr>
          <p:spPr>
            <a:xfrm flipV="1">
              <a:off x="7901577" y="3992958"/>
              <a:ext cx="1163643" cy="371840"/>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grpSp>
      <p:sp>
        <p:nvSpPr>
          <p:cNvPr id="45" name="TextBox 44"/>
          <p:cNvSpPr txBox="1"/>
          <p:nvPr/>
        </p:nvSpPr>
        <p:spPr>
          <a:xfrm>
            <a:off x="6018335" y="2106960"/>
            <a:ext cx="3110684" cy="338554"/>
          </a:xfrm>
          <a:prstGeom prst="rect">
            <a:avLst/>
          </a:prstGeom>
          <a:noFill/>
        </p:spPr>
        <p:txBody>
          <a:bodyPr wrap="square" rtlCol="0">
            <a:spAutoFit/>
          </a:bodyPr>
          <a:lstStyle/>
          <a:p>
            <a:pPr marL="457200" indent="-457200"/>
            <a:r>
              <a:rPr lang="en-US" sz="1600" dirty="0">
                <a:latin typeface="Verdana" pitchFamily="34" charset="0"/>
                <a:ea typeface="Verdana" pitchFamily="34" charset="0"/>
                <a:cs typeface="Verdana" pitchFamily="34" charset="0"/>
              </a:rPr>
              <a:t>              Drawing</a:t>
            </a:r>
          </a:p>
        </p:txBody>
      </p:sp>
      <p:sp>
        <p:nvSpPr>
          <p:cNvPr id="47" name="Rectangle 46"/>
          <p:cNvSpPr/>
          <p:nvPr/>
        </p:nvSpPr>
        <p:spPr>
          <a:xfrm>
            <a:off x="3695200" y="1808989"/>
            <a:ext cx="1807522" cy="307777"/>
          </a:xfrm>
          <a:prstGeom prst="rect">
            <a:avLst/>
          </a:prstGeom>
        </p:spPr>
        <p:txBody>
          <a:bodyPr wrap="square">
            <a:spAutoFit/>
          </a:bodyPr>
          <a:lstStyle/>
          <a:p>
            <a:pPr algn="ctr"/>
            <a:r>
              <a:rPr lang="en-US" sz="1400" dirty="0">
                <a:solidFill>
                  <a:srgbClr val="006600"/>
                </a:solidFill>
                <a:latin typeface="Verdana" pitchFamily="34" charset="0"/>
                <a:ea typeface="Verdana" pitchFamily="34" charset="0"/>
                <a:cs typeface="Verdana" pitchFamily="34" charset="0"/>
              </a:rPr>
              <a:t>Add prop of 0</a:t>
            </a:r>
            <a:endParaRPr lang="en-US" sz="1400" dirty="0">
              <a:solidFill>
                <a:srgbClr val="006600"/>
              </a:solidFill>
            </a:endParaRPr>
          </a:p>
        </p:txBody>
      </p:sp>
      <p:sp>
        <p:nvSpPr>
          <p:cNvPr id="50" name="Rectangle 49"/>
          <p:cNvSpPr/>
          <p:nvPr/>
        </p:nvSpPr>
        <p:spPr>
          <a:xfrm>
            <a:off x="3710490" y="3075477"/>
            <a:ext cx="1776942" cy="307777"/>
          </a:xfrm>
          <a:prstGeom prst="rect">
            <a:avLst/>
          </a:prstGeom>
        </p:spPr>
        <p:txBody>
          <a:bodyPr wrap="square">
            <a:spAutoFit/>
          </a:bodyPr>
          <a:lstStyle/>
          <a:p>
            <a:pPr algn="ctr"/>
            <a:r>
              <a:rPr lang="en-US" sz="1400" dirty="0">
                <a:solidFill>
                  <a:srgbClr val="006600"/>
                </a:solidFill>
                <a:latin typeface="Verdana" pitchFamily="34" charset="0"/>
                <a:ea typeface="Verdana" pitchFamily="34" charset="0"/>
                <a:cs typeface="Verdana" pitchFamily="34" charset="0"/>
              </a:rPr>
              <a:t>Add prop of 0</a:t>
            </a:r>
            <a:endParaRPr lang="en-US" sz="1400" dirty="0">
              <a:solidFill>
                <a:srgbClr val="006600"/>
              </a:solidFill>
            </a:endParaRPr>
          </a:p>
        </p:txBody>
      </p:sp>
      <p:grpSp>
        <p:nvGrpSpPr>
          <p:cNvPr id="55" name="Group 54"/>
          <p:cNvGrpSpPr/>
          <p:nvPr/>
        </p:nvGrpSpPr>
        <p:grpSpPr>
          <a:xfrm>
            <a:off x="6477000" y="3105013"/>
            <a:ext cx="2017229" cy="1508504"/>
            <a:chOff x="6609894" y="3016405"/>
            <a:chExt cx="2017229" cy="1508504"/>
          </a:xfrm>
        </p:grpSpPr>
        <p:cxnSp>
          <p:nvCxnSpPr>
            <p:cNvPr id="100" name="Straight Arrow Connector 99"/>
            <p:cNvCxnSpPr/>
            <p:nvPr/>
          </p:nvCxnSpPr>
          <p:spPr>
            <a:xfrm>
              <a:off x="7116791" y="3016405"/>
              <a:ext cx="1510332" cy="1508504"/>
            </a:xfrm>
            <a:prstGeom prst="straightConnector1">
              <a:avLst/>
            </a:prstGeom>
            <a:ln w="19050">
              <a:solidFill>
                <a:srgbClr val="006600"/>
              </a:solidFill>
              <a:headEnd type="arrow"/>
              <a:tailEnd type="arrow"/>
            </a:ln>
          </p:spPr>
          <p:style>
            <a:lnRef idx="1">
              <a:schemeClr val="accent6"/>
            </a:lnRef>
            <a:fillRef idx="0">
              <a:schemeClr val="accent6"/>
            </a:fillRef>
            <a:effectRef idx="0">
              <a:schemeClr val="accent6"/>
            </a:effectRef>
            <a:fontRef idx="minor">
              <a:schemeClr val="tx1"/>
            </a:fontRef>
          </p:style>
        </p:cxnSp>
        <p:cxnSp>
          <p:nvCxnSpPr>
            <p:cNvPr id="114" name="Straight Arrow Connector 113"/>
            <p:cNvCxnSpPr/>
            <p:nvPr/>
          </p:nvCxnSpPr>
          <p:spPr>
            <a:xfrm>
              <a:off x="6609894" y="3035592"/>
              <a:ext cx="1439343" cy="1487681"/>
            </a:xfrm>
            <a:prstGeom prst="straightConnector1">
              <a:avLst/>
            </a:prstGeom>
            <a:ln w="19050">
              <a:solidFill>
                <a:srgbClr val="006600"/>
              </a:solidFill>
              <a:headEnd type="arrow"/>
              <a:tailEnd type="arrow"/>
            </a:ln>
          </p:spPr>
          <p:style>
            <a:lnRef idx="1">
              <a:schemeClr val="accent6"/>
            </a:lnRef>
            <a:fillRef idx="0">
              <a:schemeClr val="accent6"/>
            </a:fillRef>
            <a:effectRef idx="0">
              <a:schemeClr val="accent6"/>
            </a:effectRef>
            <a:fontRef idx="minor">
              <a:schemeClr val="tx1"/>
            </a:fontRef>
          </p:style>
        </p:cxnSp>
        <p:cxnSp>
          <p:nvCxnSpPr>
            <p:cNvPr id="115" name="Straight Arrow Connector 114"/>
            <p:cNvCxnSpPr/>
            <p:nvPr/>
          </p:nvCxnSpPr>
          <p:spPr>
            <a:xfrm>
              <a:off x="6609894" y="3340392"/>
              <a:ext cx="1152064" cy="1173269"/>
            </a:xfrm>
            <a:prstGeom prst="straightConnector1">
              <a:avLst/>
            </a:prstGeom>
            <a:ln w="19050">
              <a:solidFill>
                <a:srgbClr val="006600"/>
              </a:solidFill>
              <a:headEnd type="arrow"/>
              <a:tailEnd type="arrow"/>
            </a:ln>
          </p:spPr>
          <p:style>
            <a:lnRef idx="1">
              <a:schemeClr val="accent6"/>
            </a:lnRef>
            <a:fillRef idx="0">
              <a:schemeClr val="accent6"/>
            </a:fillRef>
            <a:effectRef idx="0">
              <a:schemeClr val="accent6"/>
            </a:effectRef>
            <a:fontRef idx="minor">
              <a:schemeClr val="tx1"/>
            </a:fontRef>
          </p:style>
        </p:cxnSp>
        <p:cxnSp>
          <p:nvCxnSpPr>
            <p:cNvPr id="53" name="Straight Arrow Connector 52"/>
            <p:cNvCxnSpPr/>
            <p:nvPr/>
          </p:nvCxnSpPr>
          <p:spPr>
            <a:xfrm>
              <a:off x="7087259" y="3304597"/>
              <a:ext cx="1240778" cy="1218676"/>
            </a:xfrm>
            <a:prstGeom prst="straightConnector1">
              <a:avLst/>
            </a:prstGeom>
            <a:ln w="19050">
              <a:solidFill>
                <a:srgbClr val="006600"/>
              </a:solidFill>
              <a:headEnd type="arrow"/>
              <a:tailEnd type="arrow"/>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371283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03"/>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8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46"/>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9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95"/>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102"/>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49"/>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4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9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7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5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9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92"/>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8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93"/>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3" grpId="0" animBg="1"/>
      <p:bldP spid="74" grpId="0" animBg="1"/>
      <p:bldP spid="83" grpId="0"/>
      <p:bldP spid="86" grpId="0"/>
      <p:bldP spid="90" grpId="0"/>
      <p:bldP spid="92" grpId="0"/>
      <p:bldP spid="93" grpId="0"/>
      <p:bldP spid="94" grpId="0"/>
      <p:bldP spid="94" grpId="1"/>
      <p:bldP spid="95" grpId="0"/>
      <p:bldP spid="95" grpId="1"/>
      <p:bldP spid="101" grpId="0"/>
      <p:bldP spid="102" grpId="0"/>
      <p:bldP spid="102" grpId="1"/>
      <p:bldP spid="103" grpId="0"/>
      <p:bldP spid="103" grpId="1"/>
      <p:bldP spid="104" grpId="0"/>
      <p:bldP spid="45" grpId="0"/>
      <p:bldP spid="47"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STUDENT PACKETS</a:t>
            </a:r>
          </a:p>
        </p:txBody>
      </p:sp>
      <p:pic>
        <p:nvPicPr>
          <p:cNvPr id="2051" name="Picture 3" descr="C:\Users\user\Dropbox (Personal)\Camera Uploads\2018-08-19 09.47.38.jpg"/>
          <p:cNvPicPr>
            <a:picLocks noChangeAspect="1" noChangeArrowheads="1"/>
          </p:cNvPicPr>
          <p:nvPr/>
        </p:nvPicPr>
        <p:blipFill rotWithShape="1">
          <a:blip r:embed="rId3">
            <a:extLst>
              <a:ext uri="{28A0092B-C50C-407E-A947-70E740481C1C}">
                <a14:useLocalDpi xmlns:a14="http://schemas.microsoft.com/office/drawing/2010/main" val="0"/>
              </a:ext>
            </a:extLst>
          </a:blip>
          <a:srcRect l="8391"/>
          <a:stretch/>
        </p:blipFill>
        <p:spPr bwMode="auto">
          <a:xfrm>
            <a:off x="5068642" y="1161716"/>
            <a:ext cx="3582227" cy="2932764"/>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457200" y="1033320"/>
            <a:ext cx="7244080" cy="4747719"/>
          </a:xfrm>
        </p:spPr>
        <p:txBody>
          <a:bodyPr>
            <a:normAutofit/>
          </a:bodyPr>
          <a:lstStyle/>
          <a:p>
            <a:pPr marL="0" indent="0">
              <a:buNone/>
            </a:pPr>
            <a:r>
              <a:rPr lang="en-US" sz="2200" dirty="0"/>
              <a:t>Every packet includes:</a:t>
            </a:r>
          </a:p>
          <a:p>
            <a:pPr marL="461963" indent="-401638"/>
            <a:endParaRPr lang="en-US" sz="2200" dirty="0">
              <a:solidFill>
                <a:srgbClr val="0000FF"/>
              </a:solidFill>
            </a:endParaRPr>
          </a:p>
          <a:p>
            <a:pPr marL="461963" indent="-401638"/>
            <a:r>
              <a:rPr lang="en-US" sz="2200" dirty="0">
                <a:solidFill>
                  <a:srgbClr val="0000FF"/>
                </a:solidFill>
              </a:rPr>
              <a:t>An opening problem</a:t>
            </a:r>
          </a:p>
          <a:p>
            <a:pPr marL="461963" indent="-401638">
              <a:lnSpc>
                <a:spcPct val="110000"/>
              </a:lnSpc>
            </a:pPr>
            <a:endParaRPr lang="en-US" sz="2200" dirty="0">
              <a:solidFill>
                <a:srgbClr val="00B050"/>
              </a:solidFill>
            </a:endParaRPr>
          </a:p>
          <a:p>
            <a:pPr marL="461963" indent="-401638">
              <a:lnSpc>
                <a:spcPct val="110000"/>
              </a:lnSpc>
            </a:pPr>
            <a:r>
              <a:rPr lang="en-US" sz="2200" dirty="0">
                <a:solidFill>
                  <a:srgbClr val="FF0000"/>
                </a:solidFill>
              </a:rPr>
              <a:t>Attention to vocabulary </a:t>
            </a:r>
          </a:p>
          <a:p>
            <a:pPr marL="461963" indent="-401638">
              <a:lnSpc>
                <a:spcPct val="110000"/>
              </a:lnSpc>
            </a:pPr>
            <a:endParaRPr lang="en-US" sz="2200" dirty="0">
              <a:solidFill>
                <a:srgbClr val="00B050"/>
              </a:solidFill>
            </a:endParaRPr>
          </a:p>
          <a:p>
            <a:pPr marL="461963" indent="-401638">
              <a:lnSpc>
                <a:spcPct val="110000"/>
              </a:lnSpc>
            </a:pPr>
            <a:r>
              <a:rPr lang="en-US" sz="2200" dirty="0">
                <a:solidFill>
                  <a:srgbClr val="00B050"/>
                </a:solidFill>
              </a:rPr>
              <a:t>Three multi-period lessons</a:t>
            </a:r>
          </a:p>
          <a:p>
            <a:pPr marL="461963" indent="-401638">
              <a:lnSpc>
                <a:spcPct val="110000"/>
              </a:lnSpc>
            </a:pPr>
            <a:endParaRPr lang="en-US" sz="2200" dirty="0">
              <a:solidFill>
                <a:srgbClr val="FF0000"/>
              </a:solidFill>
            </a:endParaRPr>
          </a:p>
          <a:p>
            <a:pPr marL="461963" indent="-401638">
              <a:lnSpc>
                <a:spcPct val="110000"/>
              </a:lnSpc>
            </a:pPr>
            <a:r>
              <a:rPr lang="en-US" sz="2200" dirty="0">
                <a:solidFill>
                  <a:schemeClr val="accent6">
                    <a:lumMod val="75000"/>
                  </a:schemeClr>
                </a:solidFill>
              </a:rPr>
              <a:t>Review activities</a:t>
            </a:r>
          </a:p>
          <a:p>
            <a:pPr marL="461963" indent="-401638">
              <a:lnSpc>
                <a:spcPct val="110000"/>
              </a:lnSpc>
            </a:pPr>
            <a:endParaRPr lang="en-US" sz="2200" dirty="0">
              <a:solidFill>
                <a:srgbClr val="7030A0"/>
              </a:solidFill>
            </a:endParaRPr>
          </a:p>
          <a:p>
            <a:pPr marL="461963" indent="-401638">
              <a:lnSpc>
                <a:spcPct val="110000"/>
              </a:lnSpc>
            </a:pPr>
            <a:r>
              <a:rPr lang="en-US" sz="2200" dirty="0">
                <a:solidFill>
                  <a:srgbClr val="7030A0"/>
                </a:solidFill>
              </a:rPr>
              <a:t>Definitions, explanations, and examples</a:t>
            </a:r>
          </a:p>
        </p:txBody>
      </p:sp>
    </p:spTree>
    <p:extLst>
      <p:ext uri="{BB962C8B-B14F-4D97-AF65-F5344CB8AC3E}">
        <p14:creationId xmlns:p14="http://schemas.microsoft.com/office/powerpoint/2010/main" val="40663850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445" y="274638"/>
            <a:ext cx="8229600" cy="685800"/>
          </a:xfrm>
        </p:spPr>
        <p:txBody>
          <a:bodyPr>
            <a:normAutofit/>
          </a:bodyPr>
          <a:lstStyle/>
          <a:p>
            <a:r>
              <a:rPr lang="en-US" sz="2800" dirty="0"/>
              <a:t>TEACHER EDITION</a:t>
            </a:r>
          </a:p>
        </p:txBody>
      </p:sp>
      <p:pic>
        <p:nvPicPr>
          <p:cNvPr id="2052" name="Picture 4" descr="C:\Users\user\Dropbox (Personal)\Camera Uploads\2018-08-19 09.48.11.jpg"/>
          <p:cNvPicPr>
            <a:picLocks noChangeAspect="1" noChangeArrowheads="1"/>
          </p:cNvPicPr>
          <p:nvPr/>
        </p:nvPicPr>
        <p:blipFill rotWithShape="1">
          <a:blip r:embed="rId3">
            <a:extLst>
              <a:ext uri="{28A0092B-C50C-407E-A947-70E740481C1C}">
                <a14:useLocalDpi xmlns:a14="http://schemas.microsoft.com/office/drawing/2010/main" val="0"/>
              </a:ext>
            </a:extLst>
          </a:blip>
          <a:srcRect l="23441" r="14461"/>
          <a:stretch/>
        </p:blipFill>
        <p:spPr bwMode="auto">
          <a:xfrm>
            <a:off x="3915345" y="1056424"/>
            <a:ext cx="4697869" cy="5120640"/>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336624" y="830683"/>
            <a:ext cx="3590483" cy="5370847"/>
          </a:xfrm>
        </p:spPr>
        <p:txBody>
          <a:bodyPr>
            <a:noAutofit/>
          </a:bodyPr>
          <a:lstStyle/>
          <a:p>
            <a:pPr>
              <a:lnSpc>
                <a:spcPct val="150000"/>
              </a:lnSpc>
              <a:buNone/>
            </a:pPr>
            <a:r>
              <a:rPr lang="en-US" sz="2400" dirty="0"/>
              <a:t>You’ll find:</a:t>
            </a:r>
          </a:p>
          <a:p>
            <a:pPr>
              <a:lnSpc>
                <a:spcPct val="150000"/>
              </a:lnSpc>
            </a:pPr>
            <a:r>
              <a:rPr lang="en-US" sz="2400" dirty="0">
                <a:solidFill>
                  <a:srgbClr val="0000FF"/>
                </a:solidFill>
              </a:rPr>
              <a:t>Planning dashboard</a:t>
            </a:r>
          </a:p>
          <a:p>
            <a:pPr>
              <a:lnSpc>
                <a:spcPct val="150000"/>
              </a:lnSpc>
            </a:pPr>
            <a:r>
              <a:rPr lang="en-US" sz="2400" dirty="0">
                <a:solidFill>
                  <a:srgbClr val="C00000"/>
                </a:solidFill>
              </a:rPr>
              <a:t>Standards</a:t>
            </a:r>
          </a:p>
          <a:p>
            <a:pPr>
              <a:lnSpc>
                <a:spcPct val="150000"/>
              </a:lnSpc>
            </a:pPr>
            <a:r>
              <a:rPr lang="en-US" sz="2400" dirty="0">
                <a:solidFill>
                  <a:srgbClr val="00B050"/>
                </a:solidFill>
              </a:rPr>
              <a:t>Teaching notes</a:t>
            </a:r>
          </a:p>
          <a:p>
            <a:pPr>
              <a:lnSpc>
                <a:spcPct val="150000"/>
              </a:lnSpc>
            </a:pPr>
            <a:r>
              <a:rPr lang="en-US" sz="2400" dirty="0">
                <a:solidFill>
                  <a:srgbClr val="7030A0"/>
                </a:solidFill>
              </a:rPr>
              <a:t>Tech activities</a:t>
            </a:r>
          </a:p>
          <a:p>
            <a:pPr>
              <a:lnSpc>
                <a:spcPct val="150000"/>
              </a:lnSpc>
            </a:pPr>
            <a:r>
              <a:rPr lang="en-US" sz="2400" dirty="0">
                <a:solidFill>
                  <a:schemeClr val="accent6">
                    <a:lumMod val="75000"/>
                  </a:schemeClr>
                </a:solidFill>
              </a:rPr>
              <a:t>Reproducibles</a:t>
            </a:r>
          </a:p>
          <a:p>
            <a:pPr>
              <a:lnSpc>
                <a:spcPct val="150000"/>
              </a:lnSpc>
            </a:pPr>
            <a:r>
              <a:rPr lang="en-US" sz="2400" dirty="0">
                <a:solidFill>
                  <a:srgbClr val="FF0000"/>
                </a:solidFill>
              </a:rPr>
              <a:t>Answer key</a:t>
            </a:r>
          </a:p>
          <a:p>
            <a:r>
              <a:rPr lang="en-US" sz="2400" dirty="0">
                <a:solidFill>
                  <a:srgbClr val="00B0F0"/>
                </a:solidFill>
              </a:rPr>
              <a:t>Lesson plans with </a:t>
            </a:r>
          </a:p>
          <a:p>
            <a:pPr marL="341313" indent="0">
              <a:buNone/>
            </a:pPr>
            <a:r>
              <a:rPr lang="en-US" sz="2400" dirty="0">
                <a:solidFill>
                  <a:srgbClr val="00B0F0"/>
                </a:solidFill>
              </a:rPr>
              <a:t>slide decks</a:t>
            </a:r>
          </a:p>
        </p:txBody>
      </p:sp>
    </p:spTree>
    <p:extLst>
      <p:ext uri="{BB962C8B-B14F-4D97-AF65-F5344CB8AC3E}">
        <p14:creationId xmlns:p14="http://schemas.microsoft.com/office/powerpoint/2010/main" val="7932851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824158" cy="685800"/>
          </a:xfrm>
        </p:spPr>
        <p:txBody>
          <a:bodyPr>
            <a:noAutofit/>
          </a:bodyPr>
          <a:lstStyle/>
          <a:p>
            <a:r>
              <a:rPr lang="en-US" sz="2700" dirty="0"/>
              <a:t>SKILLS PRACTICE WITH “SKILL BOOSTERS”</a:t>
            </a:r>
          </a:p>
        </p:txBody>
      </p:sp>
      <p:sp>
        <p:nvSpPr>
          <p:cNvPr id="10" name="Slide Number Placeholder 9"/>
          <p:cNvSpPr>
            <a:spLocks noGrp="1"/>
          </p:cNvSpPr>
          <p:nvPr>
            <p:ph type="sldNum" sz="quarter" idx="12"/>
          </p:nvPr>
        </p:nvSpPr>
        <p:spPr/>
        <p:txBody>
          <a:bodyPr/>
          <a:lstStyle/>
          <a:p>
            <a:endParaRPr lang="en-US" dirty="0"/>
          </a:p>
        </p:txBody>
      </p:sp>
      <p:pic>
        <p:nvPicPr>
          <p:cNvPr id="3" name="Picture 2">
            <a:extLst>
              <a:ext uri="{FF2B5EF4-FFF2-40B4-BE49-F238E27FC236}">
                <a16:creationId xmlns:a16="http://schemas.microsoft.com/office/drawing/2014/main" id="{B45AB3EF-B1C8-4BB4-B60C-BF67ACF959A6}"/>
              </a:ext>
            </a:extLst>
          </p:cNvPr>
          <p:cNvPicPr>
            <a:picLocks noChangeAspect="1"/>
          </p:cNvPicPr>
          <p:nvPr/>
        </p:nvPicPr>
        <p:blipFill>
          <a:blip r:embed="rId3"/>
          <a:stretch>
            <a:fillRect/>
          </a:stretch>
        </p:blipFill>
        <p:spPr>
          <a:xfrm>
            <a:off x="3981862" y="1174209"/>
            <a:ext cx="4243928" cy="4873053"/>
          </a:xfrm>
          <a:prstGeom prst="rect">
            <a:avLst/>
          </a:prstGeom>
          <a:ln w="28575">
            <a:solidFill>
              <a:schemeClr val="tx1"/>
            </a:solidFill>
          </a:ln>
        </p:spPr>
      </p:pic>
      <p:sp>
        <p:nvSpPr>
          <p:cNvPr id="4" name="TextBox 3">
            <a:extLst>
              <a:ext uri="{FF2B5EF4-FFF2-40B4-BE49-F238E27FC236}">
                <a16:creationId xmlns:a16="http://schemas.microsoft.com/office/drawing/2014/main" id="{34407205-A93E-42EF-962A-78EFC0746164}"/>
              </a:ext>
            </a:extLst>
          </p:cNvPr>
          <p:cNvSpPr txBox="1"/>
          <p:nvPr/>
        </p:nvSpPr>
        <p:spPr>
          <a:xfrm>
            <a:off x="375385" y="1006157"/>
            <a:ext cx="3493156" cy="3570208"/>
          </a:xfrm>
          <a:prstGeom prst="rect">
            <a:avLst/>
          </a:prstGeom>
          <a:noFill/>
        </p:spPr>
        <p:txBody>
          <a:bodyPr wrap="square" rtlCol="0">
            <a:spAutoFit/>
          </a:bodyPr>
          <a:lstStyle/>
          <a:p>
            <a:pPr algn="ctr"/>
            <a:r>
              <a:rPr lang="en-US" sz="2400" u="sng" dirty="0"/>
              <a:t>Example</a:t>
            </a:r>
          </a:p>
          <a:p>
            <a:pPr algn="ctr"/>
            <a:endParaRPr lang="en-US" sz="1000" dirty="0">
              <a:solidFill>
                <a:srgbClr val="7030A0"/>
              </a:solidFill>
            </a:endParaRPr>
          </a:p>
          <a:p>
            <a:pPr algn="ctr"/>
            <a:r>
              <a:rPr lang="en-US" sz="2400" dirty="0">
                <a:solidFill>
                  <a:srgbClr val="7030A0"/>
                </a:solidFill>
              </a:rPr>
              <a:t>You have 7</a:t>
            </a:r>
            <a:r>
              <a:rPr lang="en-US" sz="2400" baseline="30000" dirty="0">
                <a:solidFill>
                  <a:srgbClr val="7030A0"/>
                </a:solidFill>
              </a:rPr>
              <a:t>th</a:t>
            </a:r>
            <a:r>
              <a:rPr lang="en-US" sz="2400" dirty="0">
                <a:solidFill>
                  <a:srgbClr val="7030A0"/>
                </a:solidFill>
              </a:rPr>
              <a:t> or 8</a:t>
            </a:r>
            <a:r>
              <a:rPr lang="en-US" sz="2400" baseline="30000" dirty="0">
                <a:solidFill>
                  <a:srgbClr val="7030A0"/>
                </a:solidFill>
              </a:rPr>
              <a:t>th</a:t>
            </a:r>
            <a:r>
              <a:rPr lang="en-US" sz="2400" dirty="0">
                <a:solidFill>
                  <a:srgbClr val="7030A0"/>
                </a:solidFill>
              </a:rPr>
              <a:t> graders </a:t>
            </a:r>
          </a:p>
          <a:p>
            <a:pPr algn="ctr"/>
            <a:endParaRPr lang="en-US" sz="2400" dirty="0">
              <a:solidFill>
                <a:srgbClr val="7030A0"/>
              </a:solidFill>
            </a:endParaRPr>
          </a:p>
          <a:p>
            <a:pPr algn="ctr"/>
            <a:r>
              <a:rPr lang="en-US" sz="2400" dirty="0">
                <a:solidFill>
                  <a:srgbClr val="0070C0"/>
                </a:solidFill>
              </a:rPr>
              <a:t>in intervention </a:t>
            </a:r>
          </a:p>
          <a:p>
            <a:pPr algn="ctr"/>
            <a:r>
              <a:rPr lang="en-US" sz="2400" dirty="0">
                <a:solidFill>
                  <a:srgbClr val="0070C0"/>
                </a:solidFill>
              </a:rPr>
              <a:t>you’re concentrating on </a:t>
            </a:r>
          </a:p>
          <a:p>
            <a:pPr algn="ctr"/>
            <a:endParaRPr lang="en-US" sz="2400" dirty="0">
              <a:solidFill>
                <a:srgbClr val="7030A0"/>
              </a:solidFill>
            </a:endParaRPr>
          </a:p>
          <a:p>
            <a:pPr algn="ctr"/>
            <a:r>
              <a:rPr lang="en-US" sz="2400" dirty="0">
                <a:solidFill>
                  <a:schemeClr val="accent3">
                    <a:lumMod val="50000"/>
                  </a:schemeClr>
                </a:solidFill>
              </a:rPr>
              <a:t>integer operations, </a:t>
            </a:r>
          </a:p>
          <a:p>
            <a:pPr algn="ctr"/>
            <a:r>
              <a:rPr lang="en-US" sz="2400" dirty="0">
                <a:solidFill>
                  <a:schemeClr val="accent3">
                    <a:lumMod val="50000"/>
                  </a:schemeClr>
                </a:solidFill>
              </a:rPr>
              <a:t>solving equations, </a:t>
            </a:r>
          </a:p>
          <a:p>
            <a:pPr algn="ctr"/>
            <a:r>
              <a:rPr lang="en-US" sz="2400" dirty="0">
                <a:solidFill>
                  <a:schemeClr val="accent3">
                    <a:lumMod val="50000"/>
                  </a:schemeClr>
                </a:solidFill>
              </a:rPr>
              <a:t>etc. </a:t>
            </a:r>
          </a:p>
        </p:txBody>
      </p:sp>
    </p:spTree>
    <p:extLst>
      <p:ext uri="{BB962C8B-B14F-4D97-AF65-F5344CB8AC3E}">
        <p14:creationId xmlns:p14="http://schemas.microsoft.com/office/powerpoint/2010/main" val="168417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29600" cy="685800"/>
          </a:xfrm>
        </p:spPr>
        <p:txBody>
          <a:bodyPr>
            <a:noAutofit/>
          </a:bodyPr>
          <a:lstStyle/>
          <a:p>
            <a:pPr lvl="0">
              <a:defRPr/>
            </a:pPr>
            <a:r>
              <a:rPr lang="en-US" sz="2800" dirty="0"/>
              <a:t>SKILL BOOSTERS EXAMPLES </a:t>
            </a:r>
          </a:p>
        </p:txBody>
      </p:sp>
      <p:sp>
        <p:nvSpPr>
          <p:cNvPr id="9" name="Slide Number Placeholder 8"/>
          <p:cNvSpPr>
            <a:spLocks noGrp="1"/>
          </p:cNvSpPr>
          <p:nvPr>
            <p:ph type="sldNum" sz="quarter" idx="12"/>
          </p:nvPr>
        </p:nvSpPr>
        <p:spPr/>
        <p:txBody>
          <a:bodyPr/>
          <a:lstStyle/>
          <a:p>
            <a:endParaRPr lang="en-US" dirty="0"/>
          </a:p>
        </p:txBody>
      </p:sp>
      <p:pic>
        <p:nvPicPr>
          <p:cNvPr id="7" name="Picture 6">
            <a:extLst>
              <a:ext uri="{FF2B5EF4-FFF2-40B4-BE49-F238E27FC236}">
                <a16:creationId xmlns:a16="http://schemas.microsoft.com/office/drawing/2014/main" id="{70934538-D22F-4648-876E-83ABA3B7018A}"/>
              </a:ext>
            </a:extLst>
          </p:cNvPr>
          <p:cNvPicPr>
            <a:picLocks noChangeAspect="1"/>
          </p:cNvPicPr>
          <p:nvPr/>
        </p:nvPicPr>
        <p:blipFill>
          <a:blip r:embed="rId3"/>
          <a:stretch>
            <a:fillRect/>
          </a:stretch>
        </p:blipFill>
        <p:spPr>
          <a:xfrm>
            <a:off x="486074" y="1168617"/>
            <a:ext cx="3019425" cy="3038475"/>
          </a:xfrm>
          <a:prstGeom prst="rect">
            <a:avLst/>
          </a:prstGeom>
          <a:ln>
            <a:solidFill>
              <a:srgbClr val="C00000"/>
            </a:solidFill>
          </a:ln>
        </p:spPr>
      </p:pic>
      <p:pic>
        <p:nvPicPr>
          <p:cNvPr id="8" name="Picture 7">
            <a:extLst>
              <a:ext uri="{FF2B5EF4-FFF2-40B4-BE49-F238E27FC236}">
                <a16:creationId xmlns:a16="http://schemas.microsoft.com/office/drawing/2014/main" id="{D7E5F8E6-EAC6-46B3-8CF5-8E699B4E94C3}"/>
              </a:ext>
            </a:extLst>
          </p:cNvPr>
          <p:cNvPicPr>
            <a:picLocks noChangeAspect="1"/>
          </p:cNvPicPr>
          <p:nvPr/>
        </p:nvPicPr>
        <p:blipFill>
          <a:blip r:embed="rId4"/>
          <a:stretch>
            <a:fillRect/>
          </a:stretch>
        </p:blipFill>
        <p:spPr>
          <a:xfrm>
            <a:off x="3206667" y="2146983"/>
            <a:ext cx="2857500" cy="3019425"/>
          </a:xfrm>
          <a:prstGeom prst="rect">
            <a:avLst/>
          </a:prstGeom>
          <a:ln>
            <a:solidFill>
              <a:srgbClr val="FFC000"/>
            </a:solidFill>
          </a:ln>
        </p:spPr>
      </p:pic>
      <p:pic>
        <p:nvPicPr>
          <p:cNvPr id="10" name="Picture 9">
            <a:extLst>
              <a:ext uri="{FF2B5EF4-FFF2-40B4-BE49-F238E27FC236}">
                <a16:creationId xmlns:a16="http://schemas.microsoft.com/office/drawing/2014/main" id="{03F133AA-1895-43F6-AC2B-ACC7C6C94110}"/>
              </a:ext>
            </a:extLst>
          </p:cNvPr>
          <p:cNvPicPr>
            <a:picLocks noChangeAspect="1"/>
          </p:cNvPicPr>
          <p:nvPr/>
        </p:nvPicPr>
        <p:blipFill>
          <a:blip r:embed="rId5"/>
          <a:stretch>
            <a:fillRect/>
          </a:stretch>
        </p:blipFill>
        <p:spPr>
          <a:xfrm>
            <a:off x="5754003" y="2992555"/>
            <a:ext cx="2857500" cy="3028950"/>
          </a:xfrm>
          <a:prstGeom prst="rect">
            <a:avLst/>
          </a:prstGeom>
          <a:ln>
            <a:solidFill>
              <a:srgbClr val="92D050"/>
            </a:solidFill>
          </a:ln>
        </p:spPr>
      </p:pic>
    </p:spTree>
    <p:extLst>
      <p:ext uri="{BB962C8B-B14F-4D97-AF65-F5344CB8AC3E}">
        <p14:creationId xmlns:p14="http://schemas.microsoft.com/office/powerpoint/2010/main" val="237730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85800"/>
          </a:xfrm>
        </p:spPr>
        <p:txBody>
          <a:bodyPr>
            <a:noAutofit/>
          </a:bodyPr>
          <a:lstStyle/>
          <a:p>
            <a:pPr lvl="0"/>
            <a:r>
              <a:rPr lang="en-US" sz="2800" dirty="0"/>
              <a:t>ALSO AVAILABLE…</a:t>
            </a:r>
          </a:p>
        </p:txBody>
      </p:sp>
      <p:pic>
        <p:nvPicPr>
          <p:cNvPr id="3" name="Picture 2">
            <a:extLst>
              <a:ext uri="{FF2B5EF4-FFF2-40B4-BE49-F238E27FC236}">
                <a16:creationId xmlns:a16="http://schemas.microsoft.com/office/drawing/2014/main" id="{B1A03C52-62BF-457A-9B89-D254CE34B3F9}"/>
              </a:ext>
            </a:extLst>
          </p:cNvPr>
          <p:cNvPicPr>
            <a:picLocks noChangeAspect="1"/>
          </p:cNvPicPr>
          <p:nvPr/>
        </p:nvPicPr>
        <p:blipFill rotWithShape="1">
          <a:blip r:embed="rId3"/>
          <a:srcRect l="17059" t="67779" r="60469" b="15696"/>
          <a:stretch/>
        </p:blipFill>
        <p:spPr>
          <a:xfrm>
            <a:off x="2641188" y="960438"/>
            <a:ext cx="3861623" cy="1597308"/>
          </a:xfrm>
          <a:prstGeom prst="rect">
            <a:avLst/>
          </a:prstGeom>
        </p:spPr>
      </p:pic>
      <p:sp>
        <p:nvSpPr>
          <p:cNvPr id="4" name="TextBox 3">
            <a:extLst>
              <a:ext uri="{FF2B5EF4-FFF2-40B4-BE49-F238E27FC236}">
                <a16:creationId xmlns:a16="http://schemas.microsoft.com/office/drawing/2014/main" id="{67C4E630-09CF-4123-A827-57AE55D03346}"/>
              </a:ext>
            </a:extLst>
          </p:cNvPr>
          <p:cNvSpPr txBox="1"/>
          <p:nvPr/>
        </p:nvSpPr>
        <p:spPr>
          <a:xfrm>
            <a:off x="592469" y="2557746"/>
            <a:ext cx="4097438" cy="2862322"/>
          </a:xfrm>
          <a:prstGeom prst="rect">
            <a:avLst/>
          </a:prstGeom>
          <a:noFill/>
        </p:spPr>
        <p:txBody>
          <a:bodyPr wrap="square" rtlCol="0">
            <a:spAutoFit/>
          </a:bodyPr>
          <a:lstStyle/>
          <a:p>
            <a:pPr marL="285750" indent="-285750">
              <a:buFont typeface="Arial" panose="020B0604020202020204" pitchFamily="34" charset="0"/>
              <a:buChar char="•"/>
            </a:pPr>
            <a:r>
              <a:rPr lang="en-US" sz="2400" dirty="0"/>
              <a:t>Whole Numbers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2400" dirty="0"/>
              <a:t>Fraction Concepts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2400" dirty="0"/>
              <a:t>Fraction Addition and Subtraction</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2400" dirty="0"/>
              <a:t>Fraction Multiplication and Division</a:t>
            </a:r>
          </a:p>
        </p:txBody>
      </p:sp>
      <p:sp>
        <p:nvSpPr>
          <p:cNvPr id="7" name="TextBox 6">
            <a:extLst>
              <a:ext uri="{FF2B5EF4-FFF2-40B4-BE49-F238E27FC236}">
                <a16:creationId xmlns:a16="http://schemas.microsoft.com/office/drawing/2014/main" id="{C2EB2182-9222-4E9E-836A-577BB34CE326}"/>
              </a:ext>
            </a:extLst>
          </p:cNvPr>
          <p:cNvSpPr txBox="1"/>
          <p:nvPr/>
        </p:nvSpPr>
        <p:spPr>
          <a:xfrm>
            <a:off x="2714262" y="5272756"/>
            <a:ext cx="3788549" cy="830997"/>
          </a:xfrm>
          <a:prstGeom prst="rect">
            <a:avLst/>
          </a:prstGeom>
          <a:noFill/>
        </p:spPr>
        <p:txBody>
          <a:bodyPr wrap="square" rtlCol="0">
            <a:spAutoFit/>
          </a:bodyPr>
          <a:lstStyle/>
          <a:p>
            <a:pPr algn="ctr"/>
            <a:r>
              <a:rPr lang="en-US" sz="2400" b="1" dirty="0">
                <a:solidFill>
                  <a:srgbClr val="009999"/>
                </a:solidFill>
              </a:rPr>
              <a:t>A daily routine</a:t>
            </a:r>
          </a:p>
          <a:p>
            <a:pPr algn="ctr"/>
            <a:r>
              <a:rPr lang="en-US" sz="2400" b="1" dirty="0">
                <a:solidFill>
                  <a:srgbClr val="009999"/>
                </a:solidFill>
              </a:rPr>
              <a:t>About 5-10 minutes per day</a:t>
            </a:r>
          </a:p>
        </p:txBody>
      </p:sp>
      <p:sp>
        <p:nvSpPr>
          <p:cNvPr id="9" name="TextBox 8">
            <a:extLst>
              <a:ext uri="{FF2B5EF4-FFF2-40B4-BE49-F238E27FC236}">
                <a16:creationId xmlns:a16="http://schemas.microsoft.com/office/drawing/2014/main" id="{7B2D72C9-6C0A-4379-BA25-E5E2BB740352}"/>
              </a:ext>
            </a:extLst>
          </p:cNvPr>
          <p:cNvSpPr txBox="1"/>
          <p:nvPr/>
        </p:nvSpPr>
        <p:spPr>
          <a:xfrm>
            <a:off x="4689907" y="2569070"/>
            <a:ext cx="4097438"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Decimal and Percent Concepts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2400" dirty="0"/>
              <a:t>Integers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2400" dirty="0"/>
              <a:t>Equations</a:t>
            </a:r>
          </a:p>
        </p:txBody>
      </p:sp>
    </p:spTree>
    <p:extLst>
      <p:ext uri="{BB962C8B-B14F-4D97-AF65-F5344CB8AC3E}">
        <p14:creationId xmlns:p14="http://schemas.microsoft.com/office/powerpoint/2010/main" val="5702893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THE </a:t>
            </a:r>
            <a:r>
              <a:rPr lang="en-US" sz="2800" i="1" dirty="0" err="1"/>
              <a:t>MathLinks</a:t>
            </a:r>
            <a:r>
              <a:rPr lang="en-US" sz="2800" i="1" dirty="0"/>
              <a:t>:</a:t>
            </a:r>
            <a:r>
              <a:rPr lang="en-US" sz="2800" dirty="0"/>
              <a:t> ESSENTIALS PROGRAM</a:t>
            </a:r>
          </a:p>
        </p:txBody>
      </p:sp>
      <p:graphicFrame>
        <p:nvGraphicFramePr>
          <p:cNvPr id="4" name="Table 3"/>
          <p:cNvGraphicFramePr>
            <a:graphicFrameLocks noGrp="1"/>
          </p:cNvGraphicFramePr>
          <p:nvPr/>
        </p:nvGraphicFramePr>
        <p:xfrm>
          <a:off x="457199" y="1210263"/>
          <a:ext cx="6217920" cy="4961802"/>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20000"/>
                    </a:ext>
                  </a:extLst>
                </a:gridCol>
                <a:gridCol w="1005840">
                  <a:extLst>
                    <a:ext uri="{9D8B030D-6E8A-4147-A177-3AD203B41FA5}">
                      <a16:colId xmlns:a16="http://schemas.microsoft.com/office/drawing/2014/main" val="20001"/>
                    </a:ext>
                  </a:extLst>
                </a:gridCol>
                <a:gridCol w="1005840">
                  <a:extLst>
                    <a:ext uri="{9D8B030D-6E8A-4147-A177-3AD203B41FA5}">
                      <a16:colId xmlns:a16="http://schemas.microsoft.com/office/drawing/2014/main" val="20002"/>
                    </a:ext>
                  </a:extLst>
                </a:gridCol>
                <a:gridCol w="1005840">
                  <a:extLst>
                    <a:ext uri="{9D8B030D-6E8A-4147-A177-3AD203B41FA5}">
                      <a16:colId xmlns:a16="http://schemas.microsoft.com/office/drawing/2014/main" val="20003"/>
                    </a:ext>
                  </a:extLst>
                </a:gridCol>
              </a:tblGrid>
              <a:tr h="682187">
                <a:tc>
                  <a:txBody>
                    <a:bodyPr/>
                    <a:lstStyle/>
                    <a:p>
                      <a:pPr algn="ctr"/>
                      <a:r>
                        <a:rPr lang="en-US" sz="1700" i="0" dirty="0">
                          <a:latin typeface="Verdana" panose="020B0604030504040204" pitchFamily="34" charset="0"/>
                          <a:ea typeface="Verdana" panose="020B0604030504040204" pitchFamily="34" charset="0"/>
                          <a:cs typeface="Verdana" panose="020B0604030504040204" pitchFamily="34" charset="0"/>
                        </a:rPr>
                        <a:t>Modules</a:t>
                      </a:r>
                    </a:p>
                  </a:txBody>
                  <a:tcPr anchor="ctr"/>
                </a:tc>
                <a:tc>
                  <a:txBody>
                    <a:bodyPr/>
                    <a:lstStyle/>
                    <a:p>
                      <a:pPr algn="ctr"/>
                      <a:r>
                        <a:rPr lang="en-US" sz="1700" dirty="0">
                          <a:latin typeface="Verdana" panose="020B0604030504040204" pitchFamily="34" charset="0"/>
                          <a:ea typeface="Verdana" panose="020B0604030504040204" pitchFamily="34" charset="0"/>
                          <a:cs typeface="Verdana" panose="020B0604030504040204" pitchFamily="34" charset="0"/>
                        </a:rPr>
                        <a:t>Pkt 1</a:t>
                      </a:r>
                    </a:p>
                    <a:p>
                      <a:pPr algn="ctr"/>
                      <a:r>
                        <a:rPr lang="en-US" sz="1700" dirty="0">
                          <a:latin typeface="Verdana" panose="020B0604030504040204" pitchFamily="34" charset="0"/>
                          <a:ea typeface="Verdana" panose="020B0604030504040204" pitchFamily="34" charset="0"/>
                          <a:cs typeface="Verdana" panose="020B0604030504040204" pitchFamily="34" charset="0"/>
                        </a:rPr>
                        <a:t>Gr levels</a:t>
                      </a:r>
                    </a:p>
                  </a:txBody>
                  <a:tcPr anchor="ctr"/>
                </a:tc>
                <a:tc>
                  <a:txBody>
                    <a:bodyPr/>
                    <a:lstStyle/>
                    <a:p>
                      <a:pPr algn="ctr"/>
                      <a:r>
                        <a:rPr lang="en-US" sz="1700" dirty="0">
                          <a:latin typeface="Verdana" panose="020B0604030504040204" pitchFamily="34" charset="0"/>
                          <a:ea typeface="Verdana" panose="020B0604030504040204" pitchFamily="34" charset="0"/>
                          <a:cs typeface="Verdana" panose="020B0604030504040204" pitchFamily="34" charset="0"/>
                        </a:rPr>
                        <a:t>Pkt 2</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700" dirty="0">
                          <a:latin typeface="Verdana" panose="020B0604030504040204" pitchFamily="34" charset="0"/>
                          <a:ea typeface="Verdana" panose="020B0604030504040204" pitchFamily="34" charset="0"/>
                          <a:cs typeface="Verdana" panose="020B0604030504040204" pitchFamily="34" charset="0"/>
                        </a:rPr>
                        <a:t>Gr levels</a:t>
                      </a:r>
                    </a:p>
                  </a:txBody>
                  <a:tcPr anchor="ctr"/>
                </a:tc>
                <a:tc>
                  <a:txBody>
                    <a:bodyPr/>
                    <a:lstStyle/>
                    <a:p>
                      <a:pPr algn="ctr"/>
                      <a:r>
                        <a:rPr lang="en-US" sz="1700" dirty="0">
                          <a:latin typeface="Verdana" panose="020B0604030504040204" pitchFamily="34" charset="0"/>
                          <a:ea typeface="Verdana" panose="020B0604030504040204" pitchFamily="34" charset="0"/>
                          <a:cs typeface="Verdana" panose="020B0604030504040204" pitchFamily="34" charset="0"/>
                        </a:rPr>
                        <a:t>Pkt 3</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700" dirty="0">
                          <a:latin typeface="Verdana" panose="020B0604030504040204" pitchFamily="34" charset="0"/>
                          <a:ea typeface="Verdana" panose="020B0604030504040204" pitchFamily="34" charset="0"/>
                          <a:cs typeface="Verdana" panose="020B0604030504040204" pitchFamily="34" charset="0"/>
                        </a:rPr>
                        <a:t>Gr levels</a:t>
                      </a:r>
                    </a:p>
                  </a:txBody>
                  <a:tcPr anchor="ctr"/>
                </a:tc>
                <a:extLst>
                  <a:ext uri="{0D108BD9-81ED-4DB2-BD59-A6C34878D82A}">
                    <a16:rowId xmlns:a16="http://schemas.microsoft.com/office/drawing/2014/main" val="10000"/>
                  </a:ext>
                </a:extLst>
              </a:tr>
              <a:tr h="682187">
                <a:tc>
                  <a:txBody>
                    <a:bodyPr/>
                    <a:lstStyle/>
                    <a:p>
                      <a:r>
                        <a:rPr lang="en-US" sz="1700" b="1" dirty="0">
                          <a:latin typeface="Verdana" panose="020B0604030504040204" pitchFamily="34" charset="0"/>
                          <a:ea typeface="Verdana" panose="020B0604030504040204" pitchFamily="34" charset="0"/>
                          <a:cs typeface="Verdana" panose="020B0604030504040204" pitchFamily="34" charset="0"/>
                        </a:rPr>
                        <a:t>Number Base 10</a:t>
                      </a:r>
                    </a:p>
                  </a:txBody>
                  <a:tcPr anchor="ctr"/>
                </a:tc>
                <a:tc>
                  <a:txBody>
                    <a:bodyPr/>
                    <a:lstStyle/>
                    <a:p>
                      <a:pPr algn="ctr"/>
                      <a:r>
                        <a:rPr lang="en-US" sz="1700" b="1" dirty="0">
                          <a:solidFill>
                            <a:schemeClr val="tx1"/>
                          </a:solidFill>
                          <a:latin typeface="Verdana" panose="020B0604030504040204" pitchFamily="34" charset="0"/>
                          <a:ea typeface="Verdana" panose="020B0604030504040204" pitchFamily="34" charset="0"/>
                          <a:cs typeface="Verdana" panose="020B0604030504040204" pitchFamily="34" charset="0"/>
                        </a:rPr>
                        <a:t>4-6</a:t>
                      </a:r>
                    </a:p>
                  </a:txBody>
                  <a:tcPr anchor="ctr"/>
                </a:tc>
                <a:tc>
                  <a:txBody>
                    <a:bodyPr/>
                    <a:lstStyle/>
                    <a:p>
                      <a:pPr algn="ctr"/>
                      <a:r>
                        <a:rPr lang="en-US" sz="1700" b="1" dirty="0">
                          <a:solidFill>
                            <a:schemeClr val="tx1"/>
                          </a:solidFill>
                          <a:latin typeface="Verdana" panose="020B0604030504040204" pitchFamily="34" charset="0"/>
                          <a:ea typeface="Verdana" panose="020B0604030504040204" pitchFamily="34" charset="0"/>
                          <a:cs typeface="Verdana" panose="020B0604030504040204" pitchFamily="34" charset="0"/>
                        </a:rPr>
                        <a:t>4-5</a:t>
                      </a:r>
                    </a:p>
                  </a:txBody>
                  <a:tcPr anchor="ctr"/>
                </a:tc>
                <a:tc>
                  <a:txBody>
                    <a:bodyPr/>
                    <a:lstStyle/>
                    <a:p>
                      <a:pPr algn="ctr"/>
                      <a:r>
                        <a:rPr lang="en-US" sz="1700" b="1" dirty="0">
                          <a:solidFill>
                            <a:schemeClr val="tx1"/>
                          </a:solidFill>
                          <a:latin typeface="Verdana" panose="020B0604030504040204" pitchFamily="34" charset="0"/>
                          <a:ea typeface="Verdana" panose="020B0604030504040204" pitchFamily="34" charset="0"/>
                          <a:cs typeface="Verdana" panose="020B0604030504040204" pitchFamily="34" charset="0"/>
                        </a:rPr>
                        <a:t>5</a:t>
                      </a:r>
                      <a:r>
                        <a:rPr lang="en-US" sz="1700" b="1" baseline="0" dirty="0">
                          <a:solidFill>
                            <a:schemeClr val="tx1"/>
                          </a:solidFill>
                          <a:latin typeface="Verdana" panose="020B0604030504040204" pitchFamily="34" charset="0"/>
                          <a:ea typeface="Verdana" panose="020B0604030504040204" pitchFamily="34" charset="0"/>
                          <a:cs typeface="Verdana" panose="020B0604030504040204" pitchFamily="34" charset="0"/>
                        </a:rPr>
                        <a:t>-6</a:t>
                      </a:r>
                      <a:endParaRPr lang="en-US" sz="17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2126198990"/>
                  </a:ext>
                </a:extLst>
              </a:tr>
              <a:tr h="682187">
                <a:tc>
                  <a:txBody>
                    <a:bodyPr/>
                    <a:lstStyle/>
                    <a:p>
                      <a:r>
                        <a:rPr lang="en-US" sz="1700" b="1" dirty="0">
                          <a:solidFill>
                            <a:srgbClr val="FF0000"/>
                          </a:solidFill>
                          <a:latin typeface="Verdana" panose="020B0604030504040204" pitchFamily="34" charset="0"/>
                          <a:ea typeface="Verdana" panose="020B0604030504040204" pitchFamily="34" charset="0"/>
                          <a:cs typeface="Verdana" panose="020B0604030504040204" pitchFamily="34" charset="0"/>
                        </a:rPr>
                        <a:t>Fractions </a:t>
                      </a:r>
                      <a:endParaRPr lang="en-US" sz="17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700" b="1" dirty="0">
                          <a:solidFill>
                            <a:srgbClr val="FF0000"/>
                          </a:solidFill>
                          <a:latin typeface="Verdana" panose="020B0604030504040204" pitchFamily="34" charset="0"/>
                          <a:ea typeface="Verdana" panose="020B0604030504040204" pitchFamily="34" charset="0"/>
                          <a:cs typeface="Verdana" panose="020B0604030504040204" pitchFamily="34" charset="0"/>
                        </a:rPr>
                        <a:t>3-</a:t>
                      </a:r>
                      <a:r>
                        <a:rPr lang="en-US" sz="1700" b="1" baseline="0" dirty="0">
                          <a:solidFill>
                            <a:srgbClr val="FF0000"/>
                          </a:solidFill>
                          <a:latin typeface="Verdana" panose="020B0604030504040204" pitchFamily="34" charset="0"/>
                          <a:ea typeface="Verdana" panose="020B0604030504040204" pitchFamily="34" charset="0"/>
                          <a:cs typeface="Verdana" panose="020B0604030504040204" pitchFamily="34" charset="0"/>
                        </a:rPr>
                        <a:t>4</a:t>
                      </a:r>
                      <a:endParaRPr lang="en-US" sz="17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700" b="1" dirty="0">
                          <a:solidFill>
                            <a:srgbClr val="FF0000"/>
                          </a:solidFill>
                          <a:latin typeface="Verdana" panose="020B0604030504040204" pitchFamily="34" charset="0"/>
                          <a:ea typeface="Verdana" panose="020B0604030504040204" pitchFamily="34" charset="0"/>
                          <a:cs typeface="Verdana" panose="020B0604030504040204" pitchFamily="34" charset="0"/>
                        </a:rPr>
                        <a:t>4-5</a:t>
                      </a:r>
                    </a:p>
                  </a:txBody>
                  <a:tcPr anchor="ctr"/>
                </a:tc>
                <a:tc>
                  <a:txBody>
                    <a:bodyPr/>
                    <a:lstStyle/>
                    <a:p>
                      <a:pPr algn="ctr"/>
                      <a:r>
                        <a:rPr lang="en-US" sz="1700" b="1" dirty="0">
                          <a:solidFill>
                            <a:srgbClr val="FF0000"/>
                          </a:solidFill>
                          <a:latin typeface="Verdana" panose="020B0604030504040204" pitchFamily="34" charset="0"/>
                          <a:ea typeface="Verdana" panose="020B0604030504040204" pitchFamily="34" charset="0"/>
                          <a:cs typeface="Verdana" panose="020B0604030504040204" pitchFamily="34" charset="0"/>
                        </a:rPr>
                        <a:t>5</a:t>
                      </a:r>
                      <a:r>
                        <a:rPr lang="en-US" sz="1700" b="1" baseline="0" dirty="0">
                          <a:solidFill>
                            <a:srgbClr val="FF0000"/>
                          </a:solidFill>
                          <a:latin typeface="Verdana" panose="020B0604030504040204" pitchFamily="34" charset="0"/>
                          <a:ea typeface="Verdana" panose="020B0604030504040204" pitchFamily="34" charset="0"/>
                          <a:cs typeface="Verdana" panose="020B0604030504040204" pitchFamily="34" charset="0"/>
                        </a:rPr>
                        <a:t>-6</a:t>
                      </a:r>
                      <a:endParaRPr lang="en-US" sz="17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1"/>
                  </a:ext>
                </a:extLst>
              </a:tr>
              <a:tr h="682187">
                <a:tc>
                  <a:txBody>
                    <a:bodyPr/>
                    <a:lstStyle/>
                    <a:p>
                      <a:r>
                        <a:rPr lang="en-US" sz="1700" b="1" dirty="0">
                          <a:solidFill>
                            <a:srgbClr val="0099FF"/>
                          </a:solidFill>
                          <a:latin typeface="Verdana" panose="020B0604030504040204" pitchFamily="34" charset="0"/>
                          <a:ea typeface="Verdana" panose="020B0604030504040204" pitchFamily="34" charset="0"/>
                          <a:cs typeface="Verdana" panose="020B0604030504040204" pitchFamily="34" charset="0"/>
                        </a:rPr>
                        <a:t>Proportional Reasoning </a:t>
                      </a:r>
                      <a:endParaRPr lang="en-US" sz="17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700" b="1" dirty="0">
                          <a:solidFill>
                            <a:srgbClr val="0099FF"/>
                          </a:solidFill>
                          <a:latin typeface="Verdana" panose="020B0604030504040204" pitchFamily="34" charset="0"/>
                          <a:ea typeface="Verdana" panose="020B0604030504040204" pitchFamily="34" charset="0"/>
                          <a:cs typeface="Verdana" panose="020B0604030504040204" pitchFamily="34" charset="0"/>
                        </a:rPr>
                        <a:t>6</a:t>
                      </a:r>
                    </a:p>
                  </a:txBody>
                  <a:tcPr anchor="ctr"/>
                </a:tc>
                <a:tc>
                  <a:txBody>
                    <a:bodyPr/>
                    <a:lstStyle/>
                    <a:p>
                      <a:pPr algn="ctr"/>
                      <a:r>
                        <a:rPr lang="en-US" sz="1700" b="1" dirty="0">
                          <a:solidFill>
                            <a:srgbClr val="0099FF"/>
                          </a:solidFill>
                          <a:latin typeface="Verdana" panose="020B0604030504040204" pitchFamily="34" charset="0"/>
                          <a:ea typeface="Verdana" panose="020B0604030504040204" pitchFamily="34" charset="0"/>
                          <a:cs typeface="Verdana" panose="020B0604030504040204" pitchFamily="34" charset="0"/>
                        </a:rPr>
                        <a:t>6-7</a:t>
                      </a:r>
                    </a:p>
                  </a:txBody>
                  <a:tcPr anchor="ctr"/>
                </a:tc>
                <a:tc>
                  <a:txBody>
                    <a:bodyPr/>
                    <a:lstStyle/>
                    <a:p>
                      <a:pPr algn="ctr"/>
                      <a:r>
                        <a:rPr lang="en-US" sz="1700" b="1" dirty="0">
                          <a:solidFill>
                            <a:srgbClr val="0099FF"/>
                          </a:solidFill>
                          <a:latin typeface="Verdana" panose="020B0604030504040204" pitchFamily="34" charset="0"/>
                          <a:ea typeface="Verdana" panose="020B0604030504040204" pitchFamily="34" charset="0"/>
                          <a:cs typeface="Verdana" panose="020B0604030504040204" pitchFamily="34" charset="0"/>
                        </a:rPr>
                        <a:t>7</a:t>
                      </a:r>
                    </a:p>
                  </a:txBody>
                  <a:tcPr anchor="ctr"/>
                </a:tc>
                <a:extLst>
                  <a:ext uri="{0D108BD9-81ED-4DB2-BD59-A6C34878D82A}">
                    <a16:rowId xmlns:a16="http://schemas.microsoft.com/office/drawing/2014/main" val="10002"/>
                  </a:ext>
                </a:extLst>
              </a:tr>
              <a:tr h="682187">
                <a:tc>
                  <a:txBody>
                    <a:bodyPr/>
                    <a:lstStyle/>
                    <a:p>
                      <a:r>
                        <a:rPr lang="en-US" sz="17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Integers </a:t>
                      </a:r>
                      <a:endParaRPr lang="en-US" sz="17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7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6</a:t>
                      </a:r>
                    </a:p>
                  </a:txBody>
                  <a:tcPr anchor="ctr"/>
                </a:tc>
                <a:tc>
                  <a:txBody>
                    <a:bodyPr/>
                    <a:lstStyle/>
                    <a:p>
                      <a:pPr algn="ctr"/>
                      <a:r>
                        <a:rPr lang="en-US" sz="1700" b="1" baseline="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7</a:t>
                      </a:r>
                      <a:endParaRPr lang="en-US" sz="17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700" b="1" baseline="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7</a:t>
                      </a:r>
                      <a:endParaRPr lang="en-US" sz="17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3"/>
                  </a:ext>
                </a:extLst>
              </a:tr>
              <a:tr h="682187">
                <a:tc>
                  <a:txBody>
                    <a:bodyPr/>
                    <a:lstStyle/>
                    <a:p>
                      <a:r>
                        <a:rPr lang="en-US" sz="1700" b="1" dirty="0">
                          <a:solidFill>
                            <a:srgbClr val="00B050"/>
                          </a:solidFill>
                          <a:latin typeface="Verdana" panose="020B0604030504040204" pitchFamily="34" charset="0"/>
                          <a:ea typeface="Verdana" panose="020B0604030504040204" pitchFamily="34" charset="0"/>
                          <a:cs typeface="Verdana" panose="020B0604030504040204" pitchFamily="34" charset="0"/>
                        </a:rPr>
                        <a:t>Expressions &amp;</a:t>
                      </a:r>
                      <a:r>
                        <a:rPr lang="en-US" sz="1700" b="1" baseline="0" dirty="0">
                          <a:solidFill>
                            <a:srgbClr val="00B050"/>
                          </a:solidFill>
                          <a:latin typeface="Verdana" panose="020B0604030504040204" pitchFamily="34" charset="0"/>
                          <a:ea typeface="Verdana" panose="020B0604030504040204" pitchFamily="34" charset="0"/>
                          <a:cs typeface="Verdana" panose="020B0604030504040204" pitchFamily="34" charset="0"/>
                        </a:rPr>
                        <a:t> </a:t>
                      </a:r>
                      <a:r>
                        <a:rPr lang="en-US" sz="1700" b="1" dirty="0">
                          <a:solidFill>
                            <a:srgbClr val="00B050"/>
                          </a:solidFill>
                          <a:latin typeface="Verdana" panose="020B0604030504040204" pitchFamily="34" charset="0"/>
                          <a:ea typeface="Verdana" panose="020B0604030504040204" pitchFamily="34" charset="0"/>
                          <a:cs typeface="Verdana" panose="020B0604030504040204" pitchFamily="34" charset="0"/>
                        </a:rPr>
                        <a:t>Equations </a:t>
                      </a:r>
                      <a:endParaRPr lang="en-US" sz="17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700" b="1" dirty="0">
                          <a:solidFill>
                            <a:srgbClr val="00B050"/>
                          </a:solidFill>
                          <a:latin typeface="Verdana" panose="020B0604030504040204" pitchFamily="34" charset="0"/>
                          <a:ea typeface="Verdana" panose="020B0604030504040204" pitchFamily="34" charset="0"/>
                          <a:cs typeface="Verdana" panose="020B0604030504040204" pitchFamily="34" charset="0"/>
                        </a:rPr>
                        <a:t>6</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700" b="1" dirty="0">
                          <a:solidFill>
                            <a:srgbClr val="00B050"/>
                          </a:solidFill>
                          <a:latin typeface="Verdana" panose="020B0604030504040204" pitchFamily="34" charset="0"/>
                          <a:ea typeface="Verdana" panose="020B0604030504040204" pitchFamily="34" charset="0"/>
                          <a:cs typeface="Verdana" panose="020B0604030504040204" pitchFamily="34" charset="0"/>
                        </a:rPr>
                        <a:t>7</a:t>
                      </a:r>
                    </a:p>
                  </a:txBody>
                  <a:tcPr anchor="ctr"/>
                </a:tc>
                <a:tc>
                  <a:txBody>
                    <a:bodyPr/>
                    <a:lstStyle/>
                    <a:p>
                      <a:pPr algn="ctr"/>
                      <a:r>
                        <a:rPr lang="en-US" sz="1700" b="1" dirty="0">
                          <a:solidFill>
                            <a:srgbClr val="00B050"/>
                          </a:solidFill>
                          <a:latin typeface="Verdana" panose="020B0604030504040204" pitchFamily="34" charset="0"/>
                          <a:ea typeface="Verdana" panose="020B0604030504040204" pitchFamily="34" charset="0"/>
                          <a:cs typeface="Verdana" panose="020B0604030504040204" pitchFamily="34" charset="0"/>
                        </a:rPr>
                        <a:t>8</a:t>
                      </a:r>
                    </a:p>
                  </a:txBody>
                  <a:tcPr anchor="ctr"/>
                </a:tc>
                <a:extLst>
                  <a:ext uri="{0D108BD9-81ED-4DB2-BD59-A6C34878D82A}">
                    <a16:rowId xmlns:a16="http://schemas.microsoft.com/office/drawing/2014/main" val="10004"/>
                  </a:ext>
                </a:extLst>
              </a:tr>
              <a:tr h="682187">
                <a:tc>
                  <a:txBody>
                    <a:bodyPr/>
                    <a:lstStyle/>
                    <a:p>
                      <a:r>
                        <a:rPr lang="en-US" sz="1700" b="1" dirty="0">
                          <a:solidFill>
                            <a:srgbClr val="7030A0"/>
                          </a:solidFill>
                          <a:latin typeface="Verdana" panose="020B0604030504040204" pitchFamily="34" charset="0"/>
                          <a:ea typeface="Verdana" panose="020B0604030504040204" pitchFamily="34" charset="0"/>
                          <a:cs typeface="Verdana" panose="020B0604030504040204" pitchFamily="34" charset="0"/>
                        </a:rPr>
                        <a:t>Functions</a:t>
                      </a:r>
                      <a:endParaRPr lang="en-US" sz="17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700" b="1" dirty="0">
                          <a:solidFill>
                            <a:srgbClr val="7030A0"/>
                          </a:solidFill>
                          <a:latin typeface="Verdana" panose="020B0604030504040204" pitchFamily="34" charset="0"/>
                          <a:ea typeface="Verdana" panose="020B0604030504040204" pitchFamily="34" charset="0"/>
                          <a:cs typeface="Verdana" panose="020B0604030504040204" pitchFamily="34" charset="0"/>
                        </a:rPr>
                        <a:t>8</a:t>
                      </a:r>
                    </a:p>
                  </a:txBody>
                  <a:tcPr anchor="ctr"/>
                </a:tc>
                <a:tc>
                  <a:txBody>
                    <a:bodyPr/>
                    <a:lstStyle/>
                    <a:p>
                      <a:pPr algn="ctr"/>
                      <a:r>
                        <a:rPr lang="en-US" sz="1700" b="1" dirty="0">
                          <a:solidFill>
                            <a:srgbClr val="7030A0"/>
                          </a:solidFill>
                          <a:latin typeface="Verdana" panose="020B0604030504040204" pitchFamily="34" charset="0"/>
                          <a:ea typeface="Verdana" panose="020B0604030504040204" pitchFamily="34" charset="0"/>
                          <a:cs typeface="Verdana" panose="020B0604030504040204" pitchFamily="34" charset="0"/>
                        </a:rPr>
                        <a:t>8</a:t>
                      </a:r>
                    </a:p>
                  </a:txBody>
                  <a:tcPr anchor="ctr"/>
                </a:tc>
                <a:tc>
                  <a:txBody>
                    <a:bodyPr/>
                    <a:lstStyle/>
                    <a:p>
                      <a:pPr algn="ctr"/>
                      <a:r>
                        <a:rPr lang="en-US" sz="1700" b="1" dirty="0">
                          <a:solidFill>
                            <a:srgbClr val="7030A0"/>
                          </a:solidFill>
                          <a:latin typeface="Verdana" panose="020B0604030504040204" pitchFamily="34" charset="0"/>
                          <a:ea typeface="Verdana" panose="020B0604030504040204" pitchFamily="34" charset="0"/>
                          <a:cs typeface="Verdana" panose="020B0604030504040204" pitchFamily="34" charset="0"/>
                        </a:rPr>
                        <a:t>8</a:t>
                      </a:r>
                    </a:p>
                  </a:txBody>
                  <a:tcPr anchor="ctr"/>
                </a:tc>
                <a:extLst>
                  <a:ext uri="{0D108BD9-81ED-4DB2-BD59-A6C34878D82A}">
                    <a16:rowId xmlns:a16="http://schemas.microsoft.com/office/drawing/2014/main" val="10005"/>
                  </a:ext>
                </a:extLst>
              </a:tr>
            </a:tbl>
          </a:graphicData>
        </a:graphic>
      </p:graphicFrame>
      <p:grpSp>
        <p:nvGrpSpPr>
          <p:cNvPr id="7" name="Group 6">
            <a:extLst>
              <a:ext uri="{FF2B5EF4-FFF2-40B4-BE49-F238E27FC236}">
                <a16:creationId xmlns:a16="http://schemas.microsoft.com/office/drawing/2014/main" id="{501D5ABD-10D4-407F-88FE-6B84EBF6A367}"/>
              </a:ext>
            </a:extLst>
          </p:cNvPr>
          <p:cNvGrpSpPr/>
          <p:nvPr/>
        </p:nvGrpSpPr>
        <p:grpSpPr>
          <a:xfrm>
            <a:off x="6682612" y="2127182"/>
            <a:ext cx="2105305" cy="1325880"/>
            <a:chOff x="6682612" y="1925052"/>
            <a:chExt cx="2105305" cy="1325880"/>
          </a:xfrm>
        </p:grpSpPr>
        <p:sp>
          <p:nvSpPr>
            <p:cNvPr id="18" name="TextBox 17">
              <a:extLst>
                <a:ext uri="{FF2B5EF4-FFF2-40B4-BE49-F238E27FC236}">
                  <a16:creationId xmlns:a16="http://schemas.microsoft.com/office/drawing/2014/main" id="{8906FA49-617A-4122-90FF-817018DA2DF7}"/>
                </a:ext>
              </a:extLst>
            </p:cNvPr>
            <p:cNvSpPr txBox="1"/>
            <p:nvPr/>
          </p:nvSpPr>
          <p:spPr>
            <a:xfrm>
              <a:off x="6959117" y="2132990"/>
              <a:ext cx="1828800" cy="923330"/>
            </a:xfrm>
            <a:prstGeom prst="rect">
              <a:avLst/>
            </a:prstGeom>
            <a:solidFill>
              <a:srgbClr val="FFFF00"/>
            </a:solidFill>
            <a:ln>
              <a:solidFill>
                <a:schemeClr val="tx1"/>
              </a:solidFill>
            </a:ln>
          </p:spPr>
          <p:txBody>
            <a:bodyPr wrap="square" rtlCol="0">
              <a:spAutoFit/>
            </a:bodyPr>
            <a:lstStyle/>
            <a:p>
              <a:pPr algn="ctr"/>
              <a:r>
                <a:rPr lang="en-US" dirty="0">
                  <a:latin typeface="Verdana" panose="020B0604030504040204" pitchFamily="34" charset="0"/>
                  <a:ea typeface="Verdana" panose="020B0604030504040204" pitchFamily="34" charset="0"/>
                </a:rPr>
                <a:t>Grade 4-6  </a:t>
              </a:r>
            </a:p>
            <a:p>
              <a:pPr algn="ctr"/>
              <a:r>
                <a:rPr lang="en-US" dirty="0">
                  <a:latin typeface="Verdana" panose="020B0604030504040204" pitchFamily="34" charset="0"/>
                  <a:ea typeface="Verdana" panose="020B0604030504040204" pitchFamily="34" charset="0"/>
                </a:rPr>
                <a:t>Foundational work</a:t>
              </a:r>
            </a:p>
          </p:txBody>
        </p:sp>
        <p:sp>
          <p:nvSpPr>
            <p:cNvPr id="16" name="Right Brace 15">
              <a:extLst>
                <a:ext uri="{FF2B5EF4-FFF2-40B4-BE49-F238E27FC236}">
                  <a16:creationId xmlns:a16="http://schemas.microsoft.com/office/drawing/2014/main" id="{A73053F2-F631-4499-B89A-112A8B0D7CFA}"/>
                </a:ext>
              </a:extLst>
            </p:cNvPr>
            <p:cNvSpPr/>
            <p:nvPr/>
          </p:nvSpPr>
          <p:spPr>
            <a:xfrm>
              <a:off x="6682612" y="1925052"/>
              <a:ext cx="274320" cy="1325880"/>
            </a:xfrm>
            <a:prstGeom prst="rightBrace">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FA64E2FD-6B35-486A-A148-29E49F1388BA}"/>
              </a:ext>
            </a:extLst>
          </p:cNvPr>
          <p:cNvGrpSpPr/>
          <p:nvPr/>
        </p:nvGrpSpPr>
        <p:grpSpPr>
          <a:xfrm>
            <a:off x="6688227" y="3472645"/>
            <a:ext cx="2104998" cy="2697480"/>
            <a:chOff x="6688227" y="3270515"/>
            <a:chExt cx="2104998" cy="2697480"/>
          </a:xfrm>
        </p:grpSpPr>
        <p:sp>
          <p:nvSpPr>
            <p:cNvPr id="17" name="TextBox 16">
              <a:extLst>
                <a:ext uri="{FF2B5EF4-FFF2-40B4-BE49-F238E27FC236}">
                  <a16:creationId xmlns:a16="http://schemas.microsoft.com/office/drawing/2014/main" id="{3A0D696E-D921-4251-84D8-6A20C9972C5D}"/>
                </a:ext>
              </a:extLst>
            </p:cNvPr>
            <p:cNvSpPr txBox="1"/>
            <p:nvPr/>
          </p:nvSpPr>
          <p:spPr>
            <a:xfrm>
              <a:off x="6964425" y="4211353"/>
              <a:ext cx="1828800" cy="646331"/>
            </a:xfrm>
            <a:prstGeom prst="rect">
              <a:avLst/>
            </a:prstGeom>
            <a:solidFill>
              <a:srgbClr val="FFFF00"/>
            </a:solidFill>
            <a:ln>
              <a:solidFill>
                <a:schemeClr val="tx1"/>
              </a:solidFill>
            </a:ln>
          </p:spPr>
          <p:txBody>
            <a:bodyPr wrap="square" rtlCol="0">
              <a:spAutoFit/>
            </a:bodyPr>
            <a:lstStyle/>
            <a:p>
              <a:pPr algn="ctr"/>
              <a:r>
                <a:rPr lang="en-US" dirty="0">
                  <a:latin typeface="Verdana" panose="020B0604030504040204" pitchFamily="34" charset="0"/>
                  <a:ea typeface="Verdana" panose="020B0604030504040204" pitchFamily="34" charset="0"/>
                </a:rPr>
                <a:t>Grade 6-8  </a:t>
              </a:r>
            </a:p>
            <a:p>
              <a:pPr algn="ctr"/>
              <a:r>
                <a:rPr lang="en-US" dirty="0">
                  <a:latin typeface="Verdana" panose="020B0604030504040204" pitchFamily="34" charset="0"/>
                  <a:ea typeface="Verdana" panose="020B0604030504040204" pitchFamily="34" charset="0"/>
                </a:rPr>
                <a:t>Major work</a:t>
              </a:r>
            </a:p>
          </p:txBody>
        </p:sp>
        <p:sp>
          <p:nvSpPr>
            <p:cNvPr id="21" name="Right Brace 20">
              <a:extLst>
                <a:ext uri="{FF2B5EF4-FFF2-40B4-BE49-F238E27FC236}">
                  <a16:creationId xmlns:a16="http://schemas.microsoft.com/office/drawing/2014/main" id="{F0F71CB2-5136-46B5-B7E1-A6B651A7E34F}"/>
                </a:ext>
              </a:extLst>
            </p:cNvPr>
            <p:cNvSpPr/>
            <p:nvPr/>
          </p:nvSpPr>
          <p:spPr>
            <a:xfrm>
              <a:off x="6688227" y="3270515"/>
              <a:ext cx="274320" cy="2697480"/>
            </a:xfrm>
            <a:prstGeom prst="rightBrace">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2678264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35F910-1762-4257-83F2-10B2AEFCAF03}"/>
              </a:ext>
            </a:extLst>
          </p:cNvPr>
          <p:cNvPicPr>
            <a:picLocks noChangeAspect="1"/>
          </p:cNvPicPr>
          <p:nvPr/>
        </p:nvPicPr>
        <p:blipFill>
          <a:blip r:embed="rId3"/>
          <a:stretch>
            <a:fillRect/>
          </a:stretch>
        </p:blipFill>
        <p:spPr>
          <a:xfrm>
            <a:off x="269511" y="1519284"/>
            <a:ext cx="8575760" cy="594360"/>
          </a:xfrm>
          <a:prstGeom prst="rect">
            <a:avLst/>
          </a:prstGeom>
        </p:spPr>
      </p:pic>
      <p:pic>
        <p:nvPicPr>
          <p:cNvPr id="11" name="Picture 10">
            <a:extLst>
              <a:ext uri="{FF2B5EF4-FFF2-40B4-BE49-F238E27FC236}">
                <a16:creationId xmlns:a16="http://schemas.microsoft.com/office/drawing/2014/main" id="{20ACFAAF-D5E9-4095-9973-8929798FAED2}"/>
              </a:ext>
            </a:extLst>
          </p:cNvPr>
          <p:cNvPicPr>
            <a:picLocks noChangeAspect="1"/>
          </p:cNvPicPr>
          <p:nvPr/>
        </p:nvPicPr>
        <p:blipFill>
          <a:blip r:embed="rId4"/>
          <a:stretch>
            <a:fillRect/>
          </a:stretch>
        </p:blipFill>
        <p:spPr>
          <a:xfrm>
            <a:off x="777026" y="4405551"/>
            <a:ext cx="7419704" cy="822960"/>
          </a:xfrm>
          <a:prstGeom prst="rect">
            <a:avLst/>
          </a:prstGeom>
        </p:spPr>
      </p:pic>
      <p:pic>
        <p:nvPicPr>
          <p:cNvPr id="10" name="Picture 9">
            <a:extLst>
              <a:ext uri="{FF2B5EF4-FFF2-40B4-BE49-F238E27FC236}">
                <a16:creationId xmlns:a16="http://schemas.microsoft.com/office/drawing/2014/main" id="{724B2068-E62A-4EEE-AEE0-D3BD32DF5A80}"/>
              </a:ext>
            </a:extLst>
          </p:cNvPr>
          <p:cNvPicPr>
            <a:picLocks noChangeAspect="1"/>
          </p:cNvPicPr>
          <p:nvPr/>
        </p:nvPicPr>
        <p:blipFill>
          <a:blip r:embed="rId5"/>
          <a:stretch>
            <a:fillRect/>
          </a:stretch>
        </p:blipFill>
        <p:spPr>
          <a:xfrm>
            <a:off x="641655" y="2176733"/>
            <a:ext cx="8045145" cy="1645920"/>
          </a:xfrm>
          <a:prstGeom prst="rect">
            <a:avLst/>
          </a:prstGeom>
        </p:spPr>
      </p:pic>
      <p:sp>
        <p:nvSpPr>
          <p:cNvPr id="2" name="Title 1">
            <a:extLst>
              <a:ext uri="{FF2B5EF4-FFF2-40B4-BE49-F238E27FC236}">
                <a16:creationId xmlns:a16="http://schemas.microsoft.com/office/drawing/2014/main" id="{853F1018-C04A-49BA-BAAA-A240F04D4952}"/>
              </a:ext>
            </a:extLst>
          </p:cNvPr>
          <p:cNvSpPr>
            <a:spLocks noGrp="1"/>
          </p:cNvSpPr>
          <p:nvPr>
            <p:ph type="title"/>
          </p:nvPr>
        </p:nvSpPr>
        <p:spPr/>
        <p:txBody>
          <a:bodyPr>
            <a:normAutofit/>
          </a:bodyPr>
          <a:lstStyle/>
          <a:p>
            <a:r>
              <a:rPr lang="en-US" sz="2800" dirty="0"/>
              <a:t>CHECK OUT THE PROGRAM</a:t>
            </a:r>
          </a:p>
        </p:txBody>
      </p:sp>
      <p:sp>
        <p:nvSpPr>
          <p:cNvPr id="4" name="TextBox 3">
            <a:extLst>
              <a:ext uri="{FF2B5EF4-FFF2-40B4-BE49-F238E27FC236}">
                <a16:creationId xmlns:a16="http://schemas.microsoft.com/office/drawing/2014/main" id="{E9FF265C-1B21-4373-9BA7-25F26898A802}"/>
              </a:ext>
            </a:extLst>
          </p:cNvPr>
          <p:cNvSpPr txBox="1"/>
          <p:nvPr/>
        </p:nvSpPr>
        <p:spPr>
          <a:xfrm>
            <a:off x="2401746" y="1019729"/>
            <a:ext cx="4340507" cy="461665"/>
          </a:xfrm>
          <a:prstGeom prst="rect">
            <a:avLst/>
          </a:prstGeom>
          <a:noFill/>
        </p:spPr>
        <p:txBody>
          <a:bodyPr wrap="square" rtlCol="0">
            <a:spAutoFit/>
          </a:bodyPr>
          <a:lstStyle/>
          <a:p>
            <a:r>
              <a:rPr lang="en-US" sz="2400" dirty="0">
                <a:latin typeface="Verdana" panose="020B0604030504040204" pitchFamily="34" charset="0"/>
                <a:ea typeface="Verdana" panose="020B0604030504040204" pitchFamily="34" charset="0"/>
                <a:hlinkClick r:id="rId6"/>
              </a:rPr>
              <a:t>www.mathandteaching.org</a:t>
            </a:r>
            <a:endParaRPr lang="en-US" sz="2400" dirty="0">
              <a:latin typeface="Verdana" panose="020B0604030504040204" pitchFamily="34" charset="0"/>
              <a:ea typeface="Verdana" panose="020B0604030504040204" pitchFamily="34" charset="0"/>
            </a:endParaRPr>
          </a:p>
        </p:txBody>
      </p:sp>
      <p:grpSp>
        <p:nvGrpSpPr>
          <p:cNvPr id="15" name="Group 14">
            <a:extLst>
              <a:ext uri="{FF2B5EF4-FFF2-40B4-BE49-F238E27FC236}">
                <a16:creationId xmlns:a16="http://schemas.microsoft.com/office/drawing/2014/main" id="{AB22DCBC-0566-4299-B223-3570FE5B9D87}"/>
              </a:ext>
            </a:extLst>
          </p:cNvPr>
          <p:cNvGrpSpPr/>
          <p:nvPr/>
        </p:nvGrpSpPr>
        <p:grpSpPr>
          <a:xfrm>
            <a:off x="2750183" y="1660133"/>
            <a:ext cx="2570771" cy="2356296"/>
            <a:chOff x="2750183" y="1660133"/>
            <a:chExt cx="2570771" cy="2356296"/>
          </a:xfrm>
        </p:grpSpPr>
        <p:sp>
          <p:nvSpPr>
            <p:cNvPr id="7" name="Oval 6">
              <a:extLst>
                <a:ext uri="{FF2B5EF4-FFF2-40B4-BE49-F238E27FC236}">
                  <a16:creationId xmlns:a16="http://schemas.microsoft.com/office/drawing/2014/main" id="{8B711AEB-BCF6-4AEF-8E52-FDD9684FB2EB}"/>
                </a:ext>
              </a:extLst>
            </p:cNvPr>
            <p:cNvSpPr/>
            <p:nvPr/>
          </p:nvSpPr>
          <p:spPr>
            <a:xfrm>
              <a:off x="3752506" y="1660133"/>
              <a:ext cx="954248" cy="45228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91B8AC25-04B3-4449-B431-4AABAF778DCD}"/>
                </a:ext>
              </a:extLst>
            </p:cNvPr>
            <p:cNvPicPr>
              <a:picLocks noChangeAspect="1"/>
            </p:cNvPicPr>
            <p:nvPr/>
          </p:nvPicPr>
          <p:blipFill>
            <a:blip r:embed="rId7"/>
            <a:stretch>
              <a:fillRect/>
            </a:stretch>
          </p:blipFill>
          <p:spPr>
            <a:xfrm>
              <a:off x="2750183" y="2141909"/>
              <a:ext cx="2570771" cy="1874520"/>
            </a:xfrm>
            <a:prstGeom prst="rect">
              <a:avLst/>
            </a:prstGeom>
          </p:spPr>
        </p:pic>
      </p:grpSp>
      <p:grpSp>
        <p:nvGrpSpPr>
          <p:cNvPr id="16" name="Group 15">
            <a:extLst>
              <a:ext uri="{FF2B5EF4-FFF2-40B4-BE49-F238E27FC236}">
                <a16:creationId xmlns:a16="http://schemas.microsoft.com/office/drawing/2014/main" id="{7DA8F693-6ACA-4B17-BEF2-A7C991637FBF}"/>
              </a:ext>
            </a:extLst>
          </p:cNvPr>
          <p:cNvGrpSpPr/>
          <p:nvPr/>
        </p:nvGrpSpPr>
        <p:grpSpPr>
          <a:xfrm>
            <a:off x="2775265" y="2064292"/>
            <a:ext cx="4550335" cy="2606040"/>
            <a:chOff x="2775265" y="2064292"/>
            <a:chExt cx="4550335" cy="2606040"/>
          </a:xfrm>
        </p:grpSpPr>
        <p:pic>
          <p:nvPicPr>
            <p:cNvPr id="13" name="Picture 12">
              <a:extLst>
                <a:ext uri="{FF2B5EF4-FFF2-40B4-BE49-F238E27FC236}">
                  <a16:creationId xmlns:a16="http://schemas.microsoft.com/office/drawing/2014/main" id="{79B6B671-55E2-4189-A969-7F6B319F4D4B}"/>
                </a:ext>
              </a:extLst>
            </p:cNvPr>
            <p:cNvPicPr>
              <a:picLocks noChangeAspect="1"/>
            </p:cNvPicPr>
            <p:nvPr/>
          </p:nvPicPr>
          <p:blipFill>
            <a:blip r:embed="rId8"/>
            <a:stretch>
              <a:fillRect/>
            </a:stretch>
          </p:blipFill>
          <p:spPr>
            <a:xfrm>
              <a:off x="5320954" y="2064292"/>
              <a:ext cx="2004646" cy="2606040"/>
            </a:xfrm>
            <a:prstGeom prst="rect">
              <a:avLst/>
            </a:prstGeom>
          </p:spPr>
        </p:pic>
        <p:sp>
          <p:nvSpPr>
            <p:cNvPr id="8" name="Oval 7">
              <a:extLst>
                <a:ext uri="{FF2B5EF4-FFF2-40B4-BE49-F238E27FC236}">
                  <a16:creationId xmlns:a16="http://schemas.microsoft.com/office/drawing/2014/main" id="{FC11DA11-80B2-4927-84EA-9C9421DD2BA4}"/>
                </a:ext>
              </a:extLst>
            </p:cNvPr>
            <p:cNvSpPr/>
            <p:nvPr/>
          </p:nvSpPr>
          <p:spPr>
            <a:xfrm>
              <a:off x="2775265" y="2442574"/>
              <a:ext cx="1790700" cy="4572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3C40592A-66E5-4BB3-BECB-9728C5946EC1}"/>
              </a:ext>
            </a:extLst>
          </p:cNvPr>
          <p:cNvSpPr/>
          <p:nvPr/>
        </p:nvSpPr>
        <p:spPr>
          <a:xfrm>
            <a:off x="5274854" y="1968649"/>
            <a:ext cx="2012295" cy="9144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12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FB57C-3B04-42D4-B43C-1FCBA245D428}"/>
              </a:ext>
            </a:extLst>
          </p:cNvPr>
          <p:cNvSpPr>
            <a:spLocks noGrp="1"/>
          </p:cNvSpPr>
          <p:nvPr>
            <p:ph type="title"/>
          </p:nvPr>
        </p:nvSpPr>
        <p:spPr/>
        <p:txBody>
          <a:bodyPr>
            <a:normAutofit/>
          </a:bodyPr>
          <a:lstStyle/>
          <a:p>
            <a:r>
              <a:rPr lang="en-US" sz="2800" dirty="0"/>
              <a:t>THE TEACHER PORTAL</a:t>
            </a:r>
          </a:p>
        </p:txBody>
      </p:sp>
      <p:pic>
        <p:nvPicPr>
          <p:cNvPr id="11" name="Picture 10">
            <a:extLst>
              <a:ext uri="{FF2B5EF4-FFF2-40B4-BE49-F238E27FC236}">
                <a16:creationId xmlns:a16="http://schemas.microsoft.com/office/drawing/2014/main" id="{160DA473-D866-48E8-B700-B46CB6476EAA}"/>
              </a:ext>
            </a:extLst>
          </p:cNvPr>
          <p:cNvPicPr>
            <a:picLocks noChangeAspect="1"/>
          </p:cNvPicPr>
          <p:nvPr/>
        </p:nvPicPr>
        <p:blipFill>
          <a:blip r:embed="rId3"/>
          <a:stretch>
            <a:fillRect/>
          </a:stretch>
        </p:blipFill>
        <p:spPr>
          <a:xfrm>
            <a:off x="2628446" y="1190027"/>
            <a:ext cx="3765906" cy="1280160"/>
          </a:xfrm>
          <a:prstGeom prst="rect">
            <a:avLst/>
          </a:prstGeom>
        </p:spPr>
      </p:pic>
      <p:grpSp>
        <p:nvGrpSpPr>
          <p:cNvPr id="13" name="Group 12">
            <a:extLst>
              <a:ext uri="{FF2B5EF4-FFF2-40B4-BE49-F238E27FC236}">
                <a16:creationId xmlns:a16="http://schemas.microsoft.com/office/drawing/2014/main" id="{D0CA2A11-3C90-406B-B045-1FD66ABE5F0B}"/>
              </a:ext>
            </a:extLst>
          </p:cNvPr>
          <p:cNvGrpSpPr/>
          <p:nvPr/>
        </p:nvGrpSpPr>
        <p:grpSpPr>
          <a:xfrm>
            <a:off x="1723122" y="4954526"/>
            <a:ext cx="5457324" cy="1542393"/>
            <a:chOff x="1569118" y="4896776"/>
            <a:chExt cx="5457324" cy="1542393"/>
          </a:xfrm>
        </p:grpSpPr>
        <p:pic>
          <p:nvPicPr>
            <p:cNvPr id="6" name="Picture 5">
              <a:extLst>
                <a:ext uri="{FF2B5EF4-FFF2-40B4-BE49-F238E27FC236}">
                  <a16:creationId xmlns:a16="http://schemas.microsoft.com/office/drawing/2014/main" id="{C611A0C8-85D7-472A-ADB7-EF78F1F18B47}"/>
                </a:ext>
              </a:extLst>
            </p:cNvPr>
            <p:cNvPicPr>
              <a:picLocks noChangeAspect="1"/>
            </p:cNvPicPr>
            <p:nvPr/>
          </p:nvPicPr>
          <p:blipFill>
            <a:blip r:embed="rId4"/>
            <a:stretch>
              <a:fillRect/>
            </a:stretch>
          </p:blipFill>
          <p:spPr>
            <a:xfrm>
              <a:off x="5082888" y="4896776"/>
              <a:ext cx="1943554" cy="1542393"/>
            </a:xfrm>
            <a:prstGeom prst="rect">
              <a:avLst/>
            </a:prstGeom>
          </p:spPr>
        </p:pic>
        <p:sp>
          <p:nvSpPr>
            <p:cNvPr id="12" name="TextBox 11">
              <a:extLst>
                <a:ext uri="{FF2B5EF4-FFF2-40B4-BE49-F238E27FC236}">
                  <a16:creationId xmlns:a16="http://schemas.microsoft.com/office/drawing/2014/main" id="{4BAAA6AB-51E5-4C09-A70E-042442DDF456}"/>
                </a:ext>
              </a:extLst>
            </p:cNvPr>
            <p:cNvSpPr txBox="1"/>
            <p:nvPr/>
          </p:nvSpPr>
          <p:spPr>
            <a:xfrm>
              <a:off x="1569118" y="5206307"/>
              <a:ext cx="2608247" cy="923330"/>
            </a:xfrm>
            <a:prstGeom prst="rect">
              <a:avLst/>
            </a:prstGeom>
            <a:solidFill>
              <a:schemeClr val="accent4">
                <a:lumMod val="40000"/>
                <a:lumOff val="60000"/>
              </a:schemeClr>
            </a:solidFill>
          </p:spPr>
          <p:txBody>
            <a:bodyPr wrap="square" rtlCol="0">
              <a:spAutoFit/>
            </a:bodyPr>
            <a:lstStyle/>
            <a:p>
              <a:pPr algn="ctr"/>
              <a:r>
                <a:rPr lang="en-US" dirty="0">
                  <a:latin typeface="Verdana" panose="020B0604030504040204" pitchFamily="34" charset="0"/>
                  <a:ea typeface="Verdana" panose="020B0604030504040204" pitchFamily="34" charset="0"/>
                </a:rPr>
                <a:t>Secure </a:t>
              </a:r>
            </a:p>
            <a:p>
              <a:pPr algn="ctr"/>
              <a:r>
                <a:rPr lang="en-US" dirty="0">
                  <a:latin typeface="Verdana" panose="020B0604030504040204" pitchFamily="34" charset="0"/>
                  <a:ea typeface="Verdana" panose="020B0604030504040204" pitchFamily="34" charset="0"/>
                </a:rPr>
                <a:t>password-protected </a:t>
              </a:r>
            </a:p>
            <a:p>
              <a:pPr algn="ctr"/>
              <a:r>
                <a:rPr lang="en-US" dirty="0">
                  <a:latin typeface="Verdana" panose="020B0604030504040204" pitchFamily="34" charset="0"/>
                  <a:ea typeface="Verdana" panose="020B0604030504040204" pitchFamily="34" charset="0"/>
                </a:rPr>
                <a:t>access for teachers</a:t>
              </a:r>
            </a:p>
          </p:txBody>
        </p:sp>
      </p:grpSp>
      <p:pic>
        <p:nvPicPr>
          <p:cNvPr id="3" name="Picture 2">
            <a:extLst>
              <a:ext uri="{FF2B5EF4-FFF2-40B4-BE49-F238E27FC236}">
                <a16:creationId xmlns:a16="http://schemas.microsoft.com/office/drawing/2014/main" id="{7128AC9C-81DE-44E0-8698-16576657E3D0}"/>
              </a:ext>
            </a:extLst>
          </p:cNvPr>
          <p:cNvPicPr>
            <a:picLocks noChangeAspect="1"/>
          </p:cNvPicPr>
          <p:nvPr/>
        </p:nvPicPr>
        <p:blipFill>
          <a:blip r:embed="rId5"/>
          <a:stretch>
            <a:fillRect/>
          </a:stretch>
        </p:blipFill>
        <p:spPr>
          <a:xfrm>
            <a:off x="588588" y="2323134"/>
            <a:ext cx="7966824" cy="2131418"/>
          </a:xfrm>
          <a:prstGeom prst="rect">
            <a:avLst/>
          </a:prstGeom>
        </p:spPr>
      </p:pic>
      <p:grpSp>
        <p:nvGrpSpPr>
          <p:cNvPr id="8" name="Group 7">
            <a:extLst>
              <a:ext uri="{FF2B5EF4-FFF2-40B4-BE49-F238E27FC236}">
                <a16:creationId xmlns:a16="http://schemas.microsoft.com/office/drawing/2014/main" id="{88ABCC4D-822D-49BB-8E13-8EEDE00A89DB}"/>
              </a:ext>
            </a:extLst>
          </p:cNvPr>
          <p:cNvGrpSpPr/>
          <p:nvPr/>
        </p:nvGrpSpPr>
        <p:grpSpPr>
          <a:xfrm>
            <a:off x="1723122" y="4146775"/>
            <a:ext cx="1020079" cy="307777"/>
            <a:chOff x="1723122" y="4146775"/>
            <a:chExt cx="1020079" cy="307777"/>
          </a:xfrm>
        </p:grpSpPr>
        <p:sp>
          <p:nvSpPr>
            <p:cNvPr id="4" name="TextBox 3">
              <a:extLst>
                <a:ext uri="{FF2B5EF4-FFF2-40B4-BE49-F238E27FC236}">
                  <a16:creationId xmlns:a16="http://schemas.microsoft.com/office/drawing/2014/main" id="{8DE117D8-C36F-4A5B-9DD0-5B35201516DA}"/>
                </a:ext>
              </a:extLst>
            </p:cNvPr>
            <p:cNvSpPr txBox="1"/>
            <p:nvPr/>
          </p:nvSpPr>
          <p:spPr>
            <a:xfrm>
              <a:off x="1723122" y="4146775"/>
              <a:ext cx="779446" cy="307777"/>
            </a:xfrm>
            <a:prstGeom prst="rect">
              <a:avLst/>
            </a:prstGeom>
            <a:noFill/>
          </p:spPr>
          <p:txBody>
            <a:bodyPr wrap="square" rtlCol="0">
              <a:spAutoFit/>
            </a:bodyPr>
            <a:lstStyle/>
            <a:p>
              <a:r>
                <a:rPr lang="en-US" sz="1400" b="1" dirty="0">
                  <a:solidFill>
                    <a:srgbClr val="FF0000"/>
                  </a:solidFill>
                </a:rPr>
                <a:t>BONUS</a:t>
              </a:r>
            </a:p>
          </p:txBody>
        </p:sp>
        <p:cxnSp>
          <p:nvCxnSpPr>
            <p:cNvPr id="7" name="Straight Arrow Connector 6">
              <a:extLst>
                <a:ext uri="{FF2B5EF4-FFF2-40B4-BE49-F238E27FC236}">
                  <a16:creationId xmlns:a16="http://schemas.microsoft.com/office/drawing/2014/main" id="{8D6A749F-1F54-4A63-A0D9-46B583B60BCA}"/>
                </a:ext>
              </a:extLst>
            </p:cNvPr>
            <p:cNvCxnSpPr>
              <a:cxnSpLocks/>
            </p:cNvCxnSpPr>
            <p:nvPr/>
          </p:nvCxnSpPr>
          <p:spPr>
            <a:xfrm flipV="1">
              <a:off x="2396691" y="4300663"/>
              <a:ext cx="346510" cy="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6688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800"/>
          </a:xfrm>
        </p:spPr>
        <p:txBody>
          <a:bodyPr>
            <a:normAutofit/>
          </a:bodyPr>
          <a:lstStyle/>
          <a:p>
            <a:r>
              <a:rPr lang="en-US" sz="2800" dirty="0"/>
              <a:t>CONTACT US</a:t>
            </a:r>
          </a:p>
        </p:txBody>
      </p:sp>
      <p:grpSp>
        <p:nvGrpSpPr>
          <p:cNvPr id="9" name="Group 8">
            <a:extLst>
              <a:ext uri="{FF2B5EF4-FFF2-40B4-BE49-F238E27FC236}">
                <a16:creationId xmlns:a16="http://schemas.microsoft.com/office/drawing/2014/main" id="{B1EF47E3-42ED-4F66-A777-962B79C18D10}"/>
              </a:ext>
            </a:extLst>
          </p:cNvPr>
          <p:cNvGrpSpPr/>
          <p:nvPr/>
        </p:nvGrpSpPr>
        <p:grpSpPr>
          <a:xfrm>
            <a:off x="882589" y="1121079"/>
            <a:ext cx="7576136" cy="1538883"/>
            <a:chOff x="2498029" y="4543296"/>
            <a:chExt cx="4139921" cy="1538883"/>
          </a:xfrm>
        </p:grpSpPr>
        <p:sp>
          <p:nvSpPr>
            <p:cNvPr id="10" name="TextBox 9">
              <a:extLst>
                <a:ext uri="{FF2B5EF4-FFF2-40B4-BE49-F238E27FC236}">
                  <a16:creationId xmlns:a16="http://schemas.microsoft.com/office/drawing/2014/main" id="{04632D4A-37A1-449E-A315-E4EF98D7F39D}"/>
                </a:ext>
              </a:extLst>
            </p:cNvPr>
            <p:cNvSpPr txBox="1"/>
            <p:nvPr/>
          </p:nvSpPr>
          <p:spPr>
            <a:xfrm>
              <a:off x="2498029" y="4543296"/>
              <a:ext cx="4139921" cy="861774"/>
            </a:xfrm>
            <a:prstGeom prst="rect">
              <a:avLst/>
            </a:prstGeom>
            <a:noFill/>
          </p:spPr>
          <p:txBody>
            <a:bodyPr wrap="square" rtlCol="0">
              <a:spAutoFit/>
            </a:bodyPr>
            <a:lstStyle/>
            <a:p>
              <a:r>
                <a:rPr lang="en-US" sz="3200" dirty="0"/>
                <a:t>The Center for Mathematics and Teaching</a:t>
              </a:r>
            </a:p>
            <a:p>
              <a:pPr algn="ctr"/>
              <a:r>
                <a:rPr lang="en-US" dirty="0"/>
                <a:t>Non-profit 501(c)(3)</a:t>
              </a:r>
            </a:p>
          </p:txBody>
        </p:sp>
        <p:sp>
          <p:nvSpPr>
            <p:cNvPr id="12" name="Rectangle 11">
              <a:extLst>
                <a:ext uri="{FF2B5EF4-FFF2-40B4-BE49-F238E27FC236}">
                  <a16:creationId xmlns:a16="http://schemas.microsoft.com/office/drawing/2014/main" id="{562AA24A-0628-4832-8075-55527610E60B}"/>
                </a:ext>
              </a:extLst>
            </p:cNvPr>
            <p:cNvSpPr/>
            <p:nvPr/>
          </p:nvSpPr>
          <p:spPr>
            <a:xfrm>
              <a:off x="2498029" y="5558959"/>
              <a:ext cx="4139921" cy="523220"/>
            </a:xfrm>
            <a:prstGeom prst="rect">
              <a:avLst/>
            </a:prstGeom>
            <a:noFill/>
          </p:spPr>
          <p:txBody>
            <a:bodyPr wrap="square">
              <a:spAutoFit/>
            </a:bodyPr>
            <a:lstStyle/>
            <a:p>
              <a:pPr algn="ctr"/>
              <a:r>
                <a:rPr lang="en-US" sz="2800" dirty="0">
                  <a:solidFill>
                    <a:srgbClr val="C00000"/>
                  </a:solidFill>
                  <a:hlinkClick r:id="rId3"/>
                </a:rPr>
                <a:t>www.mathandteaching.org/essentials</a:t>
              </a:r>
              <a:r>
                <a:rPr lang="en-US" sz="2800" dirty="0">
                  <a:solidFill>
                    <a:srgbClr val="C00000"/>
                  </a:solidFill>
                  <a:hlinkClick r:id="rId4"/>
                </a:rPr>
                <a:t>/</a:t>
              </a:r>
              <a:endParaRPr lang="en-US" sz="2800" dirty="0">
                <a:solidFill>
                  <a:srgbClr val="2762AD"/>
                </a:solidFill>
              </a:endParaRPr>
            </a:p>
          </p:txBody>
        </p:sp>
      </p:grpSp>
      <p:sp>
        <p:nvSpPr>
          <p:cNvPr id="13" name="Subtitle 2">
            <a:extLst>
              <a:ext uri="{FF2B5EF4-FFF2-40B4-BE49-F238E27FC236}">
                <a16:creationId xmlns:a16="http://schemas.microsoft.com/office/drawing/2014/main" id="{039DE1E0-AADD-441C-976B-BAA38B07C723}"/>
              </a:ext>
            </a:extLst>
          </p:cNvPr>
          <p:cNvSpPr txBox="1">
            <a:spLocks/>
          </p:cNvSpPr>
          <p:nvPr/>
        </p:nvSpPr>
        <p:spPr>
          <a:xfrm>
            <a:off x="2364459" y="3235538"/>
            <a:ext cx="4415082" cy="8617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2000" dirty="0">
                <a:solidFill>
                  <a:schemeClr val="accent6">
                    <a:lumMod val="75000"/>
                  </a:schemeClr>
                </a:solidFill>
              </a:rPr>
              <a:t>Cynthia Raff</a:t>
            </a:r>
          </a:p>
          <a:p>
            <a:pPr marL="0" indent="0" algn="ctr">
              <a:buNone/>
            </a:pPr>
            <a:r>
              <a:rPr lang="en-US" sz="2000" dirty="0">
                <a:solidFill>
                  <a:srgbClr val="C00000"/>
                </a:solidFill>
                <a:hlinkClick r:id="rId5"/>
              </a:rPr>
              <a:t>cynthia@mathandteaching.org</a:t>
            </a:r>
            <a:endParaRPr lang="en-US" sz="2000" dirty="0">
              <a:solidFill>
                <a:srgbClr val="C00000"/>
              </a:solidFill>
            </a:endParaRPr>
          </a:p>
          <a:p>
            <a:pPr marL="0" indent="0" algn="ctr">
              <a:buNone/>
            </a:pPr>
            <a:endParaRPr lang="en-US" sz="2000" dirty="0">
              <a:solidFill>
                <a:srgbClr val="C00000"/>
              </a:solidFill>
            </a:endParaRPr>
          </a:p>
          <a:p>
            <a:pPr marL="0" indent="0" algn="ctr">
              <a:buNone/>
            </a:pPr>
            <a:endParaRPr lang="en-US" sz="2000" dirty="0">
              <a:solidFill>
                <a:srgbClr val="C00000"/>
              </a:solidFill>
            </a:endParaRPr>
          </a:p>
        </p:txBody>
      </p:sp>
      <p:sp>
        <p:nvSpPr>
          <p:cNvPr id="8" name="Rectangle 7">
            <a:extLst>
              <a:ext uri="{FF2B5EF4-FFF2-40B4-BE49-F238E27FC236}">
                <a16:creationId xmlns:a16="http://schemas.microsoft.com/office/drawing/2014/main" id="{7F293C4C-45FF-4807-A130-4B901F4B464D}"/>
              </a:ext>
            </a:extLst>
          </p:cNvPr>
          <p:cNvSpPr/>
          <p:nvPr/>
        </p:nvSpPr>
        <p:spPr>
          <a:xfrm>
            <a:off x="2316077" y="4683486"/>
            <a:ext cx="4709159" cy="954107"/>
          </a:xfrm>
          <a:prstGeom prst="rect">
            <a:avLst/>
          </a:prstGeom>
          <a:noFill/>
          <a:ln w="28575">
            <a:solidFill>
              <a:schemeClr val="accent6"/>
            </a:solidFill>
          </a:ln>
        </p:spPr>
        <p:txBody>
          <a:bodyPr wrap="square">
            <a:spAutoFit/>
          </a:bodyPr>
          <a:lstStyle/>
          <a:p>
            <a:pPr algn="ctr"/>
            <a:r>
              <a:rPr lang="en-US" sz="2800" dirty="0">
                <a:solidFill>
                  <a:schemeClr val="accent3">
                    <a:lumMod val="75000"/>
                  </a:schemeClr>
                </a:solidFill>
              </a:rPr>
              <a:t>THANK YOU FOR VIEWING THIS PRESENTATION!!</a:t>
            </a:r>
          </a:p>
        </p:txBody>
      </p:sp>
    </p:spTree>
    <p:extLst>
      <p:ext uri="{BB962C8B-B14F-4D97-AF65-F5344CB8AC3E}">
        <p14:creationId xmlns:p14="http://schemas.microsoft.com/office/powerpoint/2010/main" val="1845987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THE </a:t>
            </a:r>
            <a:r>
              <a:rPr lang="en-US" sz="2800" i="1" dirty="0" err="1"/>
              <a:t>MathLinks</a:t>
            </a:r>
            <a:r>
              <a:rPr lang="en-US" sz="2800" i="1" dirty="0"/>
              <a:t>:</a:t>
            </a:r>
            <a:r>
              <a:rPr lang="en-US" sz="2800" dirty="0"/>
              <a:t> ESSENTIALS PROGRAM</a:t>
            </a:r>
          </a:p>
        </p:txBody>
      </p:sp>
      <p:graphicFrame>
        <p:nvGraphicFramePr>
          <p:cNvPr id="4" name="Table 3"/>
          <p:cNvGraphicFramePr>
            <a:graphicFrameLocks noGrp="1"/>
          </p:cNvGraphicFramePr>
          <p:nvPr/>
        </p:nvGraphicFramePr>
        <p:xfrm>
          <a:off x="457199" y="1210263"/>
          <a:ext cx="6217920" cy="4961802"/>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20000"/>
                    </a:ext>
                  </a:extLst>
                </a:gridCol>
                <a:gridCol w="1005840">
                  <a:extLst>
                    <a:ext uri="{9D8B030D-6E8A-4147-A177-3AD203B41FA5}">
                      <a16:colId xmlns:a16="http://schemas.microsoft.com/office/drawing/2014/main" val="20001"/>
                    </a:ext>
                  </a:extLst>
                </a:gridCol>
                <a:gridCol w="1005840">
                  <a:extLst>
                    <a:ext uri="{9D8B030D-6E8A-4147-A177-3AD203B41FA5}">
                      <a16:colId xmlns:a16="http://schemas.microsoft.com/office/drawing/2014/main" val="20002"/>
                    </a:ext>
                  </a:extLst>
                </a:gridCol>
                <a:gridCol w="1005840">
                  <a:extLst>
                    <a:ext uri="{9D8B030D-6E8A-4147-A177-3AD203B41FA5}">
                      <a16:colId xmlns:a16="http://schemas.microsoft.com/office/drawing/2014/main" val="20003"/>
                    </a:ext>
                  </a:extLst>
                </a:gridCol>
              </a:tblGrid>
              <a:tr h="682187">
                <a:tc>
                  <a:txBody>
                    <a:bodyPr/>
                    <a:lstStyle/>
                    <a:p>
                      <a:pPr algn="ctr"/>
                      <a:r>
                        <a:rPr lang="en-US" sz="1700" i="0" dirty="0">
                          <a:latin typeface="Verdana" panose="020B0604030504040204" pitchFamily="34" charset="0"/>
                          <a:ea typeface="Verdana" panose="020B0604030504040204" pitchFamily="34" charset="0"/>
                          <a:cs typeface="Verdana" panose="020B0604030504040204" pitchFamily="34" charset="0"/>
                        </a:rPr>
                        <a:t>Modules</a:t>
                      </a:r>
                    </a:p>
                  </a:txBody>
                  <a:tcPr anchor="ctr"/>
                </a:tc>
                <a:tc>
                  <a:txBody>
                    <a:bodyPr/>
                    <a:lstStyle/>
                    <a:p>
                      <a:pPr algn="ctr"/>
                      <a:r>
                        <a:rPr lang="en-US" sz="1700" dirty="0">
                          <a:latin typeface="Verdana" panose="020B0604030504040204" pitchFamily="34" charset="0"/>
                          <a:ea typeface="Verdana" panose="020B0604030504040204" pitchFamily="34" charset="0"/>
                          <a:cs typeface="Verdana" panose="020B0604030504040204" pitchFamily="34" charset="0"/>
                        </a:rPr>
                        <a:t>Pkt 1</a:t>
                      </a:r>
                    </a:p>
                    <a:p>
                      <a:pPr algn="ctr"/>
                      <a:r>
                        <a:rPr lang="en-US" sz="1700" dirty="0">
                          <a:latin typeface="Verdana" panose="020B0604030504040204" pitchFamily="34" charset="0"/>
                          <a:ea typeface="Verdana" panose="020B0604030504040204" pitchFamily="34" charset="0"/>
                          <a:cs typeface="Verdana" panose="020B0604030504040204" pitchFamily="34" charset="0"/>
                        </a:rPr>
                        <a:t>Gr levels</a:t>
                      </a:r>
                    </a:p>
                  </a:txBody>
                  <a:tcPr anchor="ctr"/>
                </a:tc>
                <a:tc>
                  <a:txBody>
                    <a:bodyPr/>
                    <a:lstStyle/>
                    <a:p>
                      <a:pPr algn="ctr"/>
                      <a:r>
                        <a:rPr lang="en-US" sz="1700" dirty="0">
                          <a:latin typeface="Verdana" panose="020B0604030504040204" pitchFamily="34" charset="0"/>
                          <a:ea typeface="Verdana" panose="020B0604030504040204" pitchFamily="34" charset="0"/>
                          <a:cs typeface="Verdana" panose="020B0604030504040204" pitchFamily="34" charset="0"/>
                        </a:rPr>
                        <a:t>Pkt 2</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700" dirty="0">
                          <a:latin typeface="Verdana" panose="020B0604030504040204" pitchFamily="34" charset="0"/>
                          <a:ea typeface="Verdana" panose="020B0604030504040204" pitchFamily="34" charset="0"/>
                          <a:cs typeface="Verdana" panose="020B0604030504040204" pitchFamily="34" charset="0"/>
                        </a:rPr>
                        <a:t>Gr levels</a:t>
                      </a:r>
                    </a:p>
                  </a:txBody>
                  <a:tcPr anchor="ctr"/>
                </a:tc>
                <a:tc>
                  <a:txBody>
                    <a:bodyPr/>
                    <a:lstStyle/>
                    <a:p>
                      <a:pPr algn="ctr"/>
                      <a:r>
                        <a:rPr lang="en-US" sz="1700" dirty="0">
                          <a:latin typeface="Verdana" panose="020B0604030504040204" pitchFamily="34" charset="0"/>
                          <a:ea typeface="Verdana" panose="020B0604030504040204" pitchFamily="34" charset="0"/>
                          <a:cs typeface="Verdana" panose="020B0604030504040204" pitchFamily="34" charset="0"/>
                        </a:rPr>
                        <a:t>Pkt 3</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700" dirty="0">
                          <a:latin typeface="Verdana" panose="020B0604030504040204" pitchFamily="34" charset="0"/>
                          <a:ea typeface="Verdana" panose="020B0604030504040204" pitchFamily="34" charset="0"/>
                          <a:cs typeface="Verdana" panose="020B0604030504040204" pitchFamily="34" charset="0"/>
                        </a:rPr>
                        <a:t>Gr levels</a:t>
                      </a:r>
                    </a:p>
                  </a:txBody>
                  <a:tcPr anchor="ctr"/>
                </a:tc>
                <a:extLst>
                  <a:ext uri="{0D108BD9-81ED-4DB2-BD59-A6C34878D82A}">
                    <a16:rowId xmlns:a16="http://schemas.microsoft.com/office/drawing/2014/main" val="10000"/>
                  </a:ext>
                </a:extLst>
              </a:tr>
              <a:tr h="682187">
                <a:tc>
                  <a:txBody>
                    <a:bodyPr/>
                    <a:lstStyle/>
                    <a:p>
                      <a:r>
                        <a:rPr lang="en-US" sz="1700" b="1" dirty="0">
                          <a:latin typeface="Verdana" panose="020B0604030504040204" pitchFamily="34" charset="0"/>
                          <a:ea typeface="Verdana" panose="020B0604030504040204" pitchFamily="34" charset="0"/>
                          <a:cs typeface="Verdana" panose="020B0604030504040204" pitchFamily="34" charset="0"/>
                        </a:rPr>
                        <a:t>Number Base 10</a:t>
                      </a:r>
                    </a:p>
                  </a:txBody>
                  <a:tcPr anchor="ctr"/>
                </a:tc>
                <a:tc>
                  <a:txBody>
                    <a:bodyPr/>
                    <a:lstStyle/>
                    <a:p>
                      <a:pPr algn="ctr"/>
                      <a:r>
                        <a:rPr lang="en-US" sz="1700" b="1" dirty="0">
                          <a:solidFill>
                            <a:schemeClr val="tx1"/>
                          </a:solidFill>
                          <a:latin typeface="Verdana" panose="020B0604030504040204" pitchFamily="34" charset="0"/>
                          <a:ea typeface="Verdana" panose="020B0604030504040204" pitchFamily="34" charset="0"/>
                          <a:cs typeface="Verdana" panose="020B0604030504040204" pitchFamily="34" charset="0"/>
                        </a:rPr>
                        <a:t>4-6</a:t>
                      </a:r>
                    </a:p>
                  </a:txBody>
                  <a:tcPr anchor="ctr"/>
                </a:tc>
                <a:tc>
                  <a:txBody>
                    <a:bodyPr/>
                    <a:lstStyle/>
                    <a:p>
                      <a:pPr algn="ctr"/>
                      <a:r>
                        <a:rPr lang="en-US" sz="1700" b="1" dirty="0">
                          <a:solidFill>
                            <a:schemeClr val="tx1"/>
                          </a:solidFill>
                          <a:latin typeface="Verdana" panose="020B0604030504040204" pitchFamily="34" charset="0"/>
                          <a:ea typeface="Verdana" panose="020B0604030504040204" pitchFamily="34" charset="0"/>
                          <a:cs typeface="Verdana" panose="020B0604030504040204" pitchFamily="34" charset="0"/>
                        </a:rPr>
                        <a:t>4-5</a:t>
                      </a:r>
                    </a:p>
                  </a:txBody>
                  <a:tcPr anchor="ctr"/>
                </a:tc>
                <a:tc>
                  <a:txBody>
                    <a:bodyPr/>
                    <a:lstStyle/>
                    <a:p>
                      <a:pPr algn="ctr"/>
                      <a:r>
                        <a:rPr lang="en-US" sz="1700" b="1" dirty="0">
                          <a:solidFill>
                            <a:schemeClr val="tx1"/>
                          </a:solidFill>
                          <a:latin typeface="Verdana" panose="020B0604030504040204" pitchFamily="34" charset="0"/>
                          <a:ea typeface="Verdana" panose="020B0604030504040204" pitchFamily="34" charset="0"/>
                          <a:cs typeface="Verdana" panose="020B0604030504040204" pitchFamily="34" charset="0"/>
                        </a:rPr>
                        <a:t>5</a:t>
                      </a:r>
                      <a:r>
                        <a:rPr lang="en-US" sz="1700" b="1" baseline="0" dirty="0">
                          <a:solidFill>
                            <a:schemeClr val="tx1"/>
                          </a:solidFill>
                          <a:latin typeface="Verdana" panose="020B0604030504040204" pitchFamily="34" charset="0"/>
                          <a:ea typeface="Verdana" panose="020B0604030504040204" pitchFamily="34" charset="0"/>
                          <a:cs typeface="Verdana" panose="020B0604030504040204" pitchFamily="34" charset="0"/>
                        </a:rPr>
                        <a:t>-6</a:t>
                      </a:r>
                      <a:endParaRPr lang="en-US" sz="17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2126198990"/>
                  </a:ext>
                </a:extLst>
              </a:tr>
              <a:tr h="682187">
                <a:tc>
                  <a:txBody>
                    <a:bodyPr/>
                    <a:lstStyle/>
                    <a:p>
                      <a:r>
                        <a:rPr lang="en-US" sz="1700" b="1" dirty="0">
                          <a:solidFill>
                            <a:srgbClr val="FF0000"/>
                          </a:solidFill>
                          <a:latin typeface="Verdana" panose="020B0604030504040204" pitchFamily="34" charset="0"/>
                          <a:ea typeface="Verdana" panose="020B0604030504040204" pitchFamily="34" charset="0"/>
                          <a:cs typeface="Verdana" panose="020B0604030504040204" pitchFamily="34" charset="0"/>
                        </a:rPr>
                        <a:t>Fractions </a:t>
                      </a:r>
                      <a:endParaRPr lang="en-US" sz="17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700" b="1" dirty="0">
                          <a:solidFill>
                            <a:srgbClr val="FF0000"/>
                          </a:solidFill>
                          <a:latin typeface="Verdana" panose="020B0604030504040204" pitchFamily="34" charset="0"/>
                          <a:ea typeface="Verdana" panose="020B0604030504040204" pitchFamily="34" charset="0"/>
                          <a:cs typeface="Verdana" panose="020B0604030504040204" pitchFamily="34" charset="0"/>
                        </a:rPr>
                        <a:t>3-</a:t>
                      </a:r>
                      <a:r>
                        <a:rPr lang="en-US" sz="1700" b="1" baseline="0" dirty="0">
                          <a:solidFill>
                            <a:srgbClr val="FF0000"/>
                          </a:solidFill>
                          <a:latin typeface="Verdana" panose="020B0604030504040204" pitchFamily="34" charset="0"/>
                          <a:ea typeface="Verdana" panose="020B0604030504040204" pitchFamily="34" charset="0"/>
                          <a:cs typeface="Verdana" panose="020B0604030504040204" pitchFamily="34" charset="0"/>
                        </a:rPr>
                        <a:t>4</a:t>
                      </a:r>
                      <a:endParaRPr lang="en-US" sz="17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700" b="1" dirty="0">
                          <a:solidFill>
                            <a:srgbClr val="FF0000"/>
                          </a:solidFill>
                          <a:latin typeface="Verdana" panose="020B0604030504040204" pitchFamily="34" charset="0"/>
                          <a:ea typeface="Verdana" panose="020B0604030504040204" pitchFamily="34" charset="0"/>
                          <a:cs typeface="Verdana" panose="020B0604030504040204" pitchFamily="34" charset="0"/>
                        </a:rPr>
                        <a:t>4-5</a:t>
                      </a:r>
                    </a:p>
                  </a:txBody>
                  <a:tcPr anchor="ctr"/>
                </a:tc>
                <a:tc>
                  <a:txBody>
                    <a:bodyPr/>
                    <a:lstStyle/>
                    <a:p>
                      <a:pPr algn="ctr"/>
                      <a:r>
                        <a:rPr lang="en-US" sz="1700" b="1" dirty="0">
                          <a:solidFill>
                            <a:srgbClr val="FF0000"/>
                          </a:solidFill>
                          <a:latin typeface="Verdana" panose="020B0604030504040204" pitchFamily="34" charset="0"/>
                          <a:ea typeface="Verdana" panose="020B0604030504040204" pitchFamily="34" charset="0"/>
                          <a:cs typeface="Verdana" panose="020B0604030504040204" pitchFamily="34" charset="0"/>
                        </a:rPr>
                        <a:t>5</a:t>
                      </a:r>
                      <a:r>
                        <a:rPr lang="en-US" sz="1700" b="1" baseline="0" dirty="0">
                          <a:solidFill>
                            <a:srgbClr val="FF0000"/>
                          </a:solidFill>
                          <a:latin typeface="Verdana" panose="020B0604030504040204" pitchFamily="34" charset="0"/>
                          <a:ea typeface="Verdana" panose="020B0604030504040204" pitchFamily="34" charset="0"/>
                          <a:cs typeface="Verdana" panose="020B0604030504040204" pitchFamily="34" charset="0"/>
                        </a:rPr>
                        <a:t>-6</a:t>
                      </a:r>
                      <a:endParaRPr lang="en-US" sz="17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1"/>
                  </a:ext>
                </a:extLst>
              </a:tr>
              <a:tr h="682187">
                <a:tc>
                  <a:txBody>
                    <a:bodyPr/>
                    <a:lstStyle/>
                    <a:p>
                      <a:r>
                        <a:rPr lang="en-US" sz="1700" b="1" dirty="0">
                          <a:solidFill>
                            <a:srgbClr val="0099FF"/>
                          </a:solidFill>
                          <a:latin typeface="Verdana" panose="020B0604030504040204" pitchFamily="34" charset="0"/>
                          <a:ea typeface="Verdana" panose="020B0604030504040204" pitchFamily="34" charset="0"/>
                          <a:cs typeface="Verdana" panose="020B0604030504040204" pitchFamily="34" charset="0"/>
                        </a:rPr>
                        <a:t>Proportional Reasoning </a:t>
                      </a:r>
                      <a:endParaRPr lang="en-US" sz="17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700" b="1" dirty="0">
                          <a:solidFill>
                            <a:srgbClr val="0099FF"/>
                          </a:solidFill>
                          <a:latin typeface="Verdana" panose="020B0604030504040204" pitchFamily="34" charset="0"/>
                          <a:ea typeface="Verdana" panose="020B0604030504040204" pitchFamily="34" charset="0"/>
                          <a:cs typeface="Verdana" panose="020B0604030504040204" pitchFamily="34" charset="0"/>
                        </a:rPr>
                        <a:t>6</a:t>
                      </a:r>
                    </a:p>
                  </a:txBody>
                  <a:tcPr anchor="ctr"/>
                </a:tc>
                <a:tc>
                  <a:txBody>
                    <a:bodyPr/>
                    <a:lstStyle/>
                    <a:p>
                      <a:pPr algn="ctr"/>
                      <a:r>
                        <a:rPr lang="en-US" sz="1700" b="1" dirty="0">
                          <a:solidFill>
                            <a:srgbClr val="0099FF"/>
                          </a:solidFill>
                          <a:latin typeface="Verdana" panose="020B0604030504040204" pitchFamily="34" charset="0"/>
                          <a:ea typeface="Verdana" panose="020B0604030504040204" pitchFamily="34" charset="0"/>
                          <a:cs typeface="Verdana" panose="020B0604030504040204" pitchFamily="34" charset="0"/>
                        </a:rPr>
                        <a:t>6-7</a:t>
                      </a:r>
                    </a:p>
                  </a:txBody>
                  <a:tcPr anchor="ctr"/>
                </a:tc>
                <a:tc>
                  <a:txBody>
                    <a:bodyPr/>
                    <a:lstStyle/>
                    <a:p>
                      <a:pPr algn="ctr"/>
                      <a:r>
                        <a:rPr lang="en-US" sz="1700" b="1" dirty="0">
                          <a:solidFill>
                            <a:srgbClr val="0099FF"/>
                          </a:solidFill>
                          <a:latin typeface="Verdana" panose="020B0604030504040204" pitchFamily="34" charset="0"/>
                          <a:ea typeface="Verdana" panose="020B0604030504040204" pitchFamily="34" charset="0"/>
                          <a:cs typeface="Verdana" panose="020B0604030504040204" pitchFamily="34" charset="0"/>
                        </a:rPr>
                        <a:t>7</a:t>
                      </a:r>
                    </a:p>
                  </a:txBody>
                  <a:tcPr anchor="ctr"/>
                </a:tc>
                <a:extLst>
                  <a:ext uri="{0D108BD9-81ED-4DB2-BD59-A6C34878D82A}">
                    <a16:rowId xmlns:a16="http://schemas.microsoft.com/office/drawing/2014/main" val="10002"/>
                  </a:ext>
                </a:extLst>
              </a:tr>
              <a:tr h="682187">
                <a:tc>
                  <a:txBody>
                    <a:bodyPr/>
                    <a:lstStyle/>
                    <a:p>
                      <a:r>
                        <a:rPr lang="en-US" sz="17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Integers </a:t>
                      </a:r>
                      <a:endParaRPr lang="en-US" sz="17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7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6</a:t>
                      </a:r>
                    </a:p>
                  </a:txBody>
                  <a:tcPr anchor="ctr"/>
                </a:tc>
                <a:tc>
                  <a:txBody>
                    <a:bodyPr/>
                    <a:lstStyle/>
                    <a:p>
                      <a:pPr algn="ctr"/>
                      <a:r>
                        <a:rPr lang="en-US" sz="1700" b="1" baseline="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7</a:t>
                      </a:r>
                      <a:endParaRPr lang="en-US" sz="17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700" b="1" baseline="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7</a:t>
                      </a:r>
                      <a:endParaRPr lang="en-US" sz="17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3"/>
                  </a:ext>
                </a:extLst>
              </a:tr>
              <a:tr h="682187">
                <a:tc>
                  <a:txBody>
                    <a:bodyPr/>
                    <a:lstStyle/>
                    <a:p>
                      <a:r>
                        <a:rPr lang="en-US" sz="1700" b="1" dirty="0">
                          <a:solidFill>
                            <a:srgbClr val="00B050"/>
                          </a:solidFill>
                          <a:latin typeface="Verdana" panose="020B0604030504040204" pitchFamily="34" charset="0"/>
                          <a:ea typeface="Verdana" panose="020B0604030504040204" pitchFamily="34" charset="0"/>
                          <a:cs typeface="Verdana" panose="020B0604030504040204" pitchFamily="34" charset="0"/>
                        </a:rPr>
                        <a:t>Expressions &amp;</a:t>
                      </a:r>
                      <a:r>
                        <a:rPr lang="en-US" sz="1700" b="1" baseline="0" dirty="0">
                          <a:solidFill>
                            <a:srgbClr val="00B050"/>
                          </a:solidFill>
                          <a:latin typeface="Verdana" panose="020B0604030504040204" pitchFamily="34" charset="0"/>
                          <a:ea typeface="Verdana" panose="020B0604030504040204" pitchFamily="34" charset="0"/>
                          <a:cs typeface="Verdana" panose="020B0604030504040204" pitchFamily="34" charset="0"/>
                        </a:rPr>
                        <a:t> </a:t>
                      </a:r>
                      <a:r>
                        <a:rPr lang="en-US" sz="1700" b="1" dirty="0">
                          <a:solidFill>
                            <a:srgbClr val="00B050"/>
                          </a:solidFill>
                          <a:latin typeface="Verdana" panose="020B0604030504040204" pitchFamily="34" charset="0"/>
                          <a:ea typeface="Verdana" panose="020B0604030504040204" pitchFamily="34" charset="0"/>
                          <a:cs typeface="Verdana" panose="020B0604030504040204" pitchFamily="34" charset="0"/>
                        </a:rPr>
                        <a:t>Equations </a:t>
                      </a:r>
                      <a:endParaRPr lang="en-US" sz="17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700" b="1" dirty="0">
                          <a:solidFill>
                            <a:srgbClr val="00B050"/>
                          </a:solidFill>
                          <a:latin typeface="Verdana" panose="020B0604030504040204" pitchFamily="34" charset="0"/>
                          <a:ea typeface="Verdana" panose="020B0604030504040204" pitchFamily="34" charset="0"/>
                          <a:cs typeface="Verdana" panose="020B0604030504040204" pitchFamily="34" charset="0"/>
                        </a:rPr>
                        <a:t>6</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700" b="1" dirty="0">
                          <a:solidFill>
                            <a:srgbClr val="00B050"/>
                          </a:solidFill>
                          <a:latin typeface="Verdana" panose="020B0604030504040204" pitchFamily="34" charset="0"/>
                          <a:ea typeface="Verdana" panose="020B0604030504040204" pitchFamily="34" charset="0"/>
                          <a:cs typeface="Verdana" panose="020B0604030504040204" pitchFamily="34" charset="0"/>
                        </a:rPr>
                        <a:t>7</a:t>
                      </a:r>
                    </a:p>
                  </a:txBody>
                  <a:tcPr anchor="ctr"/>
                </a:tc>
                <a:tc>
                  <a:txBody>
                    <a:bodyPr/>
                    <a:lstStyle/>
                    <a:p>
                      <a:pPr algn="ctr"/>
                      <a:r>
                        <a:rPr lang="en-US" sz="1700" b="1" dirty="0">
                          <a:solidFill>
                            <a:srgbClr val="00B050"/>
                          </a:solidFill>
                          <a:latin typeface="Verdana" panose="020B0604030504040204" pitchFamily="34" charset="0"/>
                          <a:ea typeface="Verdana" panose="020B0604030504040204" pitchFamily="34" charset="0"/>
                          <a:cs typeface="Verdana" panose="020B0604030504040204" pitchFamily="34" charset="0"/>
                        </a:rPr>
                        <a:t>8</a:t>
                      </a:r>
                    </a:p>
                  </a:txBody>
                  <a:tcPr anchor="ctr"/>
                </a:tc>
                <a:extLst>
                  <a:ext uri="{0D108BD9-81ED-4DB2-BD59-A6C34878D82A}">
                    <a16:rowId xmlns:a16="http://schemas.microsoft.com/office/drawing/2014/main" val="10004"/>
                  </a:ext>
                </a:extLst>
              </a:tr>
              <a:tr h="682187">
                <a:tc>
                  <a:txBody>
                    <a:bodyPr/>
                    <a:lstStyle/>
                    <a:p>
                      <a:r>
                        <a:rPr lang="en-US" sz="1700" b="1" dirty="0">
                          <a:solidFill>
                            <a:srgbClr val="7030A0"/>
                          </a:solidFill>
                          <a:latin typeface="Verdana" panose="020B0604030504040204" pitchFamily="34" charset="0"/>
                          <a:ea typeface="Verdana" panose="020B0604030504040204" pitchFamily="34" charset="0"/>
                          <a:cs typeface="Verdana" panose="020B0604030504040204" pitchFamily="34" charset="0"/>
                        </a:rPr>
                        <a:t>Functions</a:t>
                      </a:r>
                      <a:endParaRPr lang="en-US" sz="17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700" b="1" dirty="0">
                          <a:solidFill>
                            <a:srgbClr val="7030A0"/>
                          </a:solidFill>
                          <a:latin typeface="Verdana" panose="020B0604030504040204" pitchFamily="34" charset="0"/>
                          <a:ea typeface="Verdana" panose="020B0604030504040204" pitchFamily="34" charset="0"/>
                          <a:cs typeface="Verdana" panose="020B0604030504040204" pitchFamily="34" charset="0"/>
                        </a:rPr>
                        <a:t>8</a:t>
                      </a:r>
                    </a:p>
                  </a:txBody>
                  <a:tcPr anchor="ctr"/>
                </a:tc>
                <a:tc>
                  <a:txBody>
                    <a:bodyPr/>
                    <a:lstStyle/>
                    <a:p>
                      <a:pPr algn="ctr"/>
                      <a:r>
                        <a:rPr lang="en-US" sz="1700" b="1" dirty="0">
                          <a:solidFill>
                            <a:srgbClr val="7030A0"/>
                          </a:solidFill>
                          <a:latin typeface="Verdana" panose="020B0604030504040204" pitchFamily="34" charset="0"/>
                          <a:ea typeface="Verdana" panose="020B0604030504040204" pitchFamily="34" charset="0"/>
                          <a:cs typeface="Verdana" panose="020B0604030504040204" pitchFamily="34" charset="0"/>
                        </a:rPr>
                        <a:t>8</a:t>
                      </a:r>
                    </a:p>
                  </a:txBody>
                  <a:tcPr anchor="ctr"/>
                </a:tc>
                <a:tc>
                  <a:txBody>
                    <a:bodyPr/>
                    <a:lstStyle/>
                    <a:p>
                      <a:pPr algn="ctr"/>
                      <a:r>
                        <a:rPr lang="en-US" sz="1700" b="1" dirty="0">
                          <a:solidFill>
                            <a:srgbClr val="7030A0"/>
                          </a:solidFill>
                          <a:latin typeface="Verdana" panose="020B0604030504040204" pitchFamily="34" charset="0"/>
                          <a:ea typeface="Verdana" panose="020B0604030504040204" pitchFamily="34" charset="0"/>
                          <a:cs typeface="Verdana" panose="020B0604030504040204" pitchFamily="34" charset="0"/>
                        </a:rPr>
                        <a:t>8</a:t>
                      </a:r>
                    </a:p>
                  </a:txBody>
                  <a:tcPr anchor="ctr"/>
                </a:tc>
                <a:extLst>
                  <a:ext uri="{0D108BD9-81ED-4DB2-BD59-A6C34878D82A}">
                    <a16:rowId xmlns:a16="http://schemas.microsoft.com/office/drawing/2014/main" val="10005"/>
                  </a:ext>
                </a:extLst>
              </a:tr>
            </a:tbl>
          </a:graphicData>
        </a:graphic>
      </p:graphicFrame>
      <p:grpSp>
        <p:nvGrpSpPr>
          <p:cNvPr id="7" name="Group 6">
            <a:extLst>
              <a:ext uri="{FF2B5EF4-FFF2-40B4-BE49-F238E27FC236}">
                <a16:creationId xmlns:a16="http://schemas.microsoft.com/office/drawing/2014/main" id="{501D5ABD-10D4-407F-88FE-6B84EBF6A367}"/>
              </a:ext>
            </a:extLst>
          </p:cNvPr>
          <p:cNvGrpSpPr/>
          <p:nvPr/>
        </p:nvGrpSpPr>
        <p:grpSpPr>
          <a:xfrm>
            <a:off x="6682612" y="2127182"/>
            <a:ext cx="2105305" cy="1325880"/>
            <a:chOff x="6682612" y="1925052"/>
            <a:chExt cx="2105305" cy="1325880"/>
          </a:xfrm>
        </p:grpSpPr>
        <p:sp>
          <p:nvSpPr>
            <p:cNvPr id="18" name="TextBox 17">
              <a:extLst>
                <a:ext uri="{FF2B5EF4-FFF2-40B4-BE49-F238E27FC236}">
                  <a16:creationId xmlns:a16="http://schemas.microsoft.com/office/drawing/2014/main" id="{8906FA49-617A-4122-90FF-817018DA2DF7}"/>
                </a:ext>
              </a:extLst>
            </p:cNvPr>
            <p:cNvSpPr txBox="1"/>
            <p:nvPr/>
          </p:nvSpPr>
          <p:spPr>
            <a:xfrm>
              <a:off x="6959117" y="2132990"/>
              <a:ext cx="1828800" cy="923330"/>
            </a:xfrm>
            <a:prstGeom prst="rect">
              <a:avLst/>
            </a:prstGeom>
            <a:solidFill>
              <a:srgbClr val="FFFF00"/>
            </a:solidFill>
            <a:ln>
              <a:solidFill>
                <a:schemeClr val="tx1"/>
              </a:solidFill>
            </a:ln>
          </p:spPr>
          <p:txBody>
            <a:bodyPr wrap="square" rtlCol="0">
              <a:spAutoFit/>
            </a:bodyPr>
            <a:lstStyle/>
            <a:p>
              <a:pPr algn="ctr"/>
              <a:r>
                <a:rPr lang="en-US" dirty="0">
                  <a:latin typeface="Verdana" panose="020B0604030504040204" pitchFamily="34" charset="0"/>
                  <a:ea typeface="Verdana" panose="020B0604030504040204" pitchFamily="34" charset="0"/>
                </a:rPr>
                <a:t>Grade 4-6  </a:t>
              </a:r>
            </a:p>
            <a:p>
              <a:pPr algn="ctr"/>
              <a:r>
                <a:rPr lang="en-US" dirty="0">
                  <a:latin typeface="Verdana" panose="020B0604030504040204" pitchFamily="34" charset="0"/>
                  <a:ea typeface="Verdana" panose="020B0604030504040204" pitchFamily="34" charset="0"/>
                </a:rPr>
                <a:t>Foundational work</a:t>
              </a:r>
            </a:p>
          </p:txBody>
        </p:sp>
        <p:sp>
          <p:nvSpPr>
            <p:cNvPr id="16" name="Right Brace 15">
              <a:extLst>
                <a:ext uri="{FF2B5EF4-FFF2-40B4-BE49-F238E27FC236}">
                  <a16:creationId xmlns:a16="http://schemas.microsoft.com/office/drawing/2014/main" id="{A73053F2-F631-4499-B89A-112A8B0D7CFA}"/>
                </a:ext>
              </a:extLst>
            </p:cNvPr>
            <p:cNvSpPr/>
            <p:nvPr/>
          </p:nvSpPr>
          <p:spPr>
            <a:xfrm>
              <a:off x="6682612" y="1925052"/>
              <a:ext cx="274320" cy="1325880"/>
            </a:xfrm>
            <a:prstGeom prst="rightBrace">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FA64E2FD-6B35-486A-A148-29E49F1388BA}"/>
              </a:ext>
            </a:extLst>
          </p:cNvPr>
          <p:cNvGrpSpPr/>
          <p:nvPr/>
        </p:nvGrpSpPr>
        <p:grpSpPr>
          <a:xfrm>
            <a:off x="6688227" y="3472645"/>
            <a:ext cx="2104998" cy="2697480"/>
            <a:chOff x="6688227" y="3270515"/>
            <a:chExt cx="2104998" cy="2697480"/>
          </a:xfrm>
        </p:grpSpPr>
        <p:sp>
          <p:nvSpPr>
            <p:cNvPr id="17" name="TextBox 16">
              <a:extLst>
                <a:ext uri="{FF2B5EF4-FFF2-40B4-BE49-F238E27FC236}">
                  <a16:creationId xmlns:a16="http://schemas.microsoft.com/office/drawing/2014/main" id="{3A0D696E-D921-4251-84D8-6A20C9972C5D}"/>
                </a:ext>
              </a:extLst>
            </p:cNvPr>
            <p:cNvSpPr txBox="1"/>
            <p:nvPr/>
          </p:nvSpPr>
          <p:spPr>
            <a:xfrm>
              <a:off x="6964425" y="4211353"/>
              <a:ext cx="1828800" cy="646331"/>
            </a:xfrm>
            <a:prstGeom prst="rect">
              <a:avLst/>
            </a:prstGeom>
            <a:solidFill>
              <a:srgbClr val="FFFF00"/>
            </a:solidFill>
            <a:ln>
              <a:solidFill>
                <a:schemeClr val="tx1"/>
              </a:solidFill>
            </a:ln>
          </p:spPr>
          <p:txBody>
            <a:bodyPr wrap="square" rtlCol="0">
              <a:spAutoFit/>
            </a:bodyPr>
            <a:lstStyle/>
            <a:p>
              <a:pPr algn="ctr"/>
              <a:r>
                <a:rPr lang="en-US" dirty="0">
                  <a:latin typeface="Verdana" panose="020B0604030504040204" pitchFamily="34" charset="0"/>
                  <a:ea typeface="Verdana" panose="020B0604030504040204" pitchFamily="34" charset="0"/>
                </a:rPr>
                <a:t>Grade 6-8  </a:t>
              </a:r>
            </a:p>
            <a:p>
              <a:pPr algn="ctr"/>
              <a:r>
                <a:rPr lang="en-US" dirty="0">
                  <a:latin typeface="Verdana" panose="020B0604030504040204" pitchFamily="34" charset="0"/>
                  <a:ea typeface="Verdana" panose="020B0604030504040204" pitchFamily="34" charset="0"/>
                </a:rPr>
                <a:t>Major work</a:t>
              </a:r>
            </a:p>
          </p:txBody>
        </p:sp>
        <p:sp>
          <p:nvSpPr>
            <p:cNvPr id="21" name="Right Brace 20">
              <a:extLst>
                <a:ext uri="{FF2B5EF4-FFF2-40B4-BE49-F238E27FC236}">
                  <a16:creationId xmlns:a16="http://schemas.microsoft.com/office/drawing/2014/main" id="{F0F71CB2-5136-46B5-B7E1-A6B651A7E34F}"/>
                </a:ext>
              </a:extLst>
            </p:cNvPr>
            <p:cNvSpPr/>
            <p:nvPr/>
          </p:nvSpPr>
          <p:spPr>
            <a:xfrm>
              <a:off x="6688227" y="3270515"/>
              <a:ext cx="274320" cy="2697480"/>
            </a:xfrm>
            <a:prstGeom prst="rightBrace">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1" name="Oval 10">
            <a:extLst>
              <a:ext uri="{FF2B5EF4-FFF2-40B4-BE49-F238E27FC236}">
                <a16:creationId xmlns:a16="http://schemas.microsoft.com/office/drawing/2014/main" id="{CA892537-FD64-4622-A152-7B99025A4B7C}"/>
              </a:ext>
            </a:extLst>
          </p:cNvPr>
          <p:cNvSpPr/>
          <p:nvPr/>
        </p:nvSpPr>
        <p:spPr>
          <a:xfrm>
            <a:off x="350775" y="4668263"/>
            <a:ext cx="3474722" cy="88552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50287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48"/>
          </a:xfrm>
        </p:spPr>
        <p:txBody>
          <a:bodyPr>
            <a:normAutofit/>
          </a:bodyPr>
          <a:lstStyle/>
          <a:p>
            <a:r>
              <a:rPr lang="en-US" sz="2800" cap="all" dirty="0"/>
              <a:t>Another One</a:t>
            </a:r>
          </a:p>
        </p:txBody>
      </p:sp>
      <p:sp>
        <p:nvSpPr>
          <p:cNvPr id="26" name="Rectangle 25"/>
          <p:cNvSpPr/>
          <p:nvPr/>
        </p:nvSpPr>
        <p:spPr>
          <a:xfrm>
            <a:off x="663211" y="4257488"/>
            <a:ext cx="7839022" cy="1338828"/>
          </a:xfrm>
          <a:prstGeom prst="rect">
            <a:avLst/>
          </a:prstGeom>
        </p:spPr>
        <p:txBody>
          <a:bodyPr wrap="square">
            <a:spAutoFit/>
          </a:bodyPr>
          <a:lstStyle/>
          <a:p>
            <a:pPr marL="457200" indent="-457200">
              <a:lnSpc>
                <a:spcPct val="150000"/>
              </a:lnSpc>
              <a:buFont typeface="Arial" pitchFamily="34" charset="0"/>
              <a:buChar char="•"/>
            </a:pPr>
            <a:r>
              <a:rPr lang="en-US" dirty="0">
                <a:solidFill>
                  <a:srgbClr val="0000FF"/>
                </a:solidFill>
                <a:latin typeface="Verdana" pitchFamily="34" charset="0"/>
                <a:ea typeface="Verdana" pitchFamily="34" charset="0"/>
                <a:cs typeface="Verdana" pitchFamily="34" charset="0"/>
              </a:rPr>
              <a:t>Continue the “building” process until the equation is solved. </a:t>
            </a:r>
          </a:p>
          <a:p>
            <a:pPr marL="457200" indent="-457200">
              <a:lnSpc>
                <a:spcPct val="150000"/>
              </a:lnSpc>
              <a:buFont typeface="Arial" pitchFamily="34" charset="0"/>
              <a:buChar char="•"/>
            </a:pPr>
            <a:r>
              <a:rPr lang="en-US" dirty="0">
                <a:solidFill>
                  <a:srgbClr val="0000FF"/>
                </a:solidFill>
                <a:latin typeface="Verdana" pitchFamily="34" charset="0"/>
                <a:ea typeface="Verdana" pitchFamily="34" charset="0"/>
                <a:cs typeface="Verdana" pitchFamily="34" charset="0"/>
              </a:rPr>
              <a:t>Write some steps and the solution.</a:t>
            </a:r>
          </a:p>
          <a:p>
            <a:pPr marL="457200" indent="-457200">
              <a:lnSpc>
                <a:spcPct val="150000"/>
              </a:lnSpc>
              <a:buFont typeface="Arial" pitchFamily="34" charset="0"/>
              <a:buChar char="•"/>
            </a:pPr>
            <a:r>
              <a:rPr lang="en-US" dirty="0">
                <a:solidFill>
                  <a:srgbClr val="0000FF"/>
                </a:solidFill>
                <a:latin typeface="Verdana" pitchFamily="34" charset="0"/>
                <a:ea typeface="Verdana" pitchFamily="34" charset="0"/>
                <a:cs typeface="Verdana" pitchFamily="34" charset="0"/>
              </a:rPr>
              <a:t>Check it using substitution.</a:t>
            </a:r>
          </a:p>
        </p:txBody>
      </p:sp>
      <p:pic>
        <p:nvPicPr>
          <p:cNvPr id="10242" name="Picture 2" descr="C:\Users\user\AppData\Local\Microsoft\Windows\Temporary Internet Files\Content.IE5\IQ5OWXO8\lightbul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5203" y="2306727"/>
            <a:ext cx="527082" cy="788371"/>
          </a:xfrm>
          <a:prstGeom prst="rect">
            <a:avLst/>
          </a:prstGeom>
          <a:noFill/>
          <a:extLst>
            <a:ext uri="{909E8E84-426E-40dd-AFC4-6F175D3DCCD1}">
              <a14:hiddenFill xmlns:a14="http://schemas.microsoft.com/office/drawing/2010/main" xmlns="">
                <a:solidFill>
                  <a:srgbClr val="FFFFFF"/>
                </a:solidFill>
              </a14:hiddenFill>
            </a:ext>
          </a:extLst>
        </p:spPr>
      </p:pic>
      <p:sp>
        <p:nvSpPr>
          <p:cNvPr id="25" name="TextBox 24"/>
          <p:cNvSpPr txBox="1"/>
          <p:nvPr/>
        </p:nvSpPr>
        <p:spPr>
          <a:xfrm>
            <a:off x="1848571" y="3388504"/>
            <a:ext cx="6018422" cy="400110"/>
          </a:xfrm>
          <a:prstGeom prst="rect">
            <a:avLst/>
          </a:prstGeom>
          <a:noFill/>
        </p:spPr>
        <p:txBody>
          <a:bodyPr wrap="square" rtlCol="0">
            <a:spAutoFit/>
          </a:bodyPr>
          <a:lstStyle/>
          <a:p>
            <a:pPr marL="457200" indent="-457200"/>
            <a:r>
              <a:rPr lang="en-US" sz="2000" i="1" dirty="0">
                <a:solidFill>
                  <a:srgbClr val="00B050"/>
                </a:solidFill>
                <a:latin typeface="Verdana" pitchFamily="34" charset="0"/>
                <a:ea typeface="Verdana" pitchFamily="34" charset="0"/>
                <a:cs typeface="Verdana" pitchFamily="34" charset="0"/>
              </a:rPr>
              <a:t>(Equation)  What can we do to BOTH SIDES?</a:t>
            </a:r>
          </a:p>
        </p:txBody>
      </p:sp>
      <p:sp>
        <p:nvSpPr>
          <p:cNvPr id="27" name="TextBox 26"/>
          <p:cNvSpPr txBox="1"/>
          <p:nvPr/>
        </p:nvSpPr>
        <p:spPr>
          <a:xfrm>
            <a:off x="1848571" y="2598543"/>
            <a:ext cx="5687346" cy="400110"/>
          </a:xfrm>
          <a:prstGeom prst="rect">
            <a:avLst/>
          </a:prstGeom>
          <a:noFill/>
        </p:spPr>
        <p:txBody>
          <a:bodyPr wrap="square" rtlCol="0">
            <a:spAutoFit/>
          </a:bodyPr>
          <a:lstStyle/>
          <a:p>
            <a:pPr marL="457200" indent="-457200"/>
            <a:r>
              <a:rPr lang="en-US" sz="2000" i="1" dirty="0">
                <a:solidFill>
                  <a:srgbClr val="00B050"/>
                </a:solidFill>
                <a:latin typeface="Verdana" pitchFamily="34" charset="0"/>
                <a:ea typeface="Verdana" pitchFamily="34" charset="0"/>
                <a:cs typeface="Verdana" pitchFamily="34" charset="0"/>
              </a:rPr>
              <a:t>(Expression)  Can we simplify EACH SIDE?</a:t>
            </a:r>
          </a:p>
        </p:txBody>
      </p:sp>
      <p:pic>
        <p:nvPicPr>
          <p:cNvPr id="28" name="Picture 2" descr="C:\Users\user\AppData\Local\Microsoft\Windows\Temporary Internet Files\Content.IE5\IQ5OWXO8\lightbul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1489" y="3090096"/>
            <a:ext cx="527082" cy="78837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3406759" y="1362306"/>
            <a:ext cx="2454518" cy="646331"/>
          </a:xfrm>
          <a:prstGeom prst="rect">
            <a:avLst/>
          </a:prstGeom>
        </p:spPr>
        <p:txBody>
          <a:bodyPr wrap="none">
            <a:spAutoFit/>
          </a:bodyPr>
          <a:lstStyle/>
          <a:p>
            <a:pPr>
              <a:lnSpc>
                <a:spcPct val="150000"/>
              </a:lnSpc>
            </a:pPr>
            <a:r>
              <a:rPr lang="en-US" sz="2400" dirty="0">
                <a:solidFill>
                  <a:srgbClr val="0000FF"/>
                </a:solidFill>
                <a:latin typeface="Verdana" pitchFamily="34" charset="0"/>
                <a:ea typeface="Verdana" pitchFamily="34" charset="0"/>
                <a:cs typeface="Verdana" pitchFamily="34" charset="0"/>
              </a:rPr>
              <a:t>3(2</a:t>
            </a:r>
            <a:r>
              <a:rPr lang="en-US" sz="2400" i="1" dirty="0">
                <a:solidFill>
                  <a:srgbClr val="0000FF"/>
                </a:solidFill>
                <a:latin typeface="Verdana" pitchFamily="34" charset="0"/>
                <a:ea typeface="Verdana" pitchFamily="34" charset="0"/>
                <a:cs typeface="Verdana" pitchFamily="34" charset="0"/>
              </a:rPr>
              <a:t>x </a:t>
            </a:r>
            <a:r>
              <a:rPr lang="en-US" sz="2400" dirty="0">
                <a:solidFill>
                  <a:srgbClr val="0000FF"/>
                </a:solidFill>
                <a:latin typeface="Verdana" pitchFamily="34" charset="0"/>
                <a:ea typeface="Verdana" pitchFamily="34" charset="0"/>
                <a:cs typeface="Verdana" pitchFamily="34" charset="0"/>
              </a:rPr>
              <a:t>+ 1) =21</a:t>
            </a:r>
            <a:endParaRPr lang="en-US" sz="2400" dirty="0">
              <a:solidFill>
                <a:srgbClr val="0000FF"/>
              </a:solidFill>
            </a:endParaRPr>
          </a:p>
        </p:txBody>
      </p:sp>
    </p:spTree>
    <p:extLst>
      <p:ext uri="{BB962C8B-B14F-4D97-AF65-F5344CB8AC3E}">
        <p14:creationId xmlns:p14="http://schemas.microsoft.com/office/powerpoint/2010/main" val="228507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5" grpId="0"/>
      <p:bldP spid="2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832945"/>
          </a:xfrm>
        </p:spPr>
        <p:txBody>
          <a:bodyPr>
            <a:normAutofit fontScale="90000"/>
          </a:bodyPr>
          <a:lstStyle/>
          <a:p>
            <a:r>
              <a:rPr lang="en-US" sz="2800" cap="all" dirty="0"/>
              <a:t>Possible Pathway for a more complex equation </a:t>
            </a:r>
          </a:p>
        </p:txBody>
      </p:sp>
      <p:grpSp>
        <p:nvGrpSpPr>
          <p:cNvPr id="37" name="Group 36"/>
          <p:cNvGrpSpPr/>
          <p:nvPr/>
        </p:nvGrpSpPr>
        <p:grpSpPr>
          <a:xfrm>
            <a:off x="922669" y="1981083"/>
            <a:ext cx="703138" cy="937097"/>
            <a:chOff x="2673249" y="2029911"/>
            <a:chExt cx="703138" cy="937097"/>
          </a:xfrm>
        </p:grpSpPr>
        <p:sp>
          <p:nvSpPr>
            <p:cNvPr id="34" name="TextBox 33"/>
            <p:cNvSpPr txBox="1"/>
            <p:nvPr/>
          </p:nvSpPr>
          <p:spPr>
            <a:xfrm>
              <a:off x="2673250" y="2029911"/>
              <a:ext cx="700865" cy="369332"/>
            </a:xfrm>
            <a:prstGeom prst="rect">
              <a:avLst/>
            </a:prstGeom>
            <a:noFill/>
          </p:spPr>
          <p:txBody>
            <a:bodyPr wrap="square" rtlCol="0">
              <a:spAutoFit/>
            </a:bodyPr>
            <a:lstStyle/>
            <a:p>
              <a:r>
                <a:rPr lang="en-US" dirty="0">
                  <a:solidFill>
                    <a:srgbClr val="7030A0"/>
                  </a:solidFill>
                  <a:latin typeface="Arial Black" panose="020B0A04020102020204" pitchFamily="34" charset="0"/>
                </a:rPr>
                <a:t>VV </a:t>
              </a:r>
            </a:p>
          </p:txBody>
        </p:sp>
        <p:sp>
          <p:nvSpPr>
            <p:cNvPr id="15" name="TextBox 14"/>
            <p:cNvSpPr txBox="1"/>
            <p:nvPr/>
          </p:nvSpPr>
          <p:spPr>
            <a:xfrm>
              <a:off x="2675522" y="2277847"/>
              <a:ext cx="700865" cy="369332"/>
            </a:xfrm>
            <a:prstGeom prst="rect">
              <a:avLst/>
            </a:prstGeom>
            <a:noFill/>
          </p:spPr>
          <p:txBody>
            <a:bodyPr wrap="square" rtlCol="0">
              <a:spAutoFit/>
            </a:bodyPr>
            <a:lstStyle/>
            <a:p>
              <a:r>
                <a:rPr lang="en-US" dirty="0">
                  <a:solidFill>
                    <a:srgbClr val="7030A0"/>
                  </a:solidFill>
                  <a:latin typeface="Arial Black" panose="020B0A04020102020204" pitchFamily="34" charset="0"/>
                </a:rPr>
                <a:t>VV </a:t>
              </a:r>
            </a:p>
          </p:txBody>
        </p:sp>
        <p:sp>
          <p:nvSpPr>
            <p:cNvPr id="16" name="TextBox 15"/>
            <p:cNvSpPr txBox="1"/>
            <p:nvPr/>
          </p:nvSpPr>
          <p:spPr>
            <a:xfrm>
              <a:off x="2673249" y="2597676"/>
              <a:ext cx="700865" cy="369332"/>
            </a:xfrm>
            <a:prstGeom prst="rect">
              <a:avLst/>
            </a:prstGeom>
            <a:noFill/>
          </p:spPr>
          <p:txBody>
            <a:bodyPr wrap="square" rtlCol="0">
              <a:spAutoFit/>
            </a:bodyPr>
            <a:lstStyle/>
            <a:p>
              <a:r>
                <a:rPr lang="en-US" dirty="0">
                  <a:solidFill>
                    <a:srgbClr val="7030A0"/>
                  </a:solidFill>
                  <a:latin typeface="Arial Black" panose="020B0A04020102020204" pitchFamily="34" charset="0"/>
                </a:rPr>
                <a:t>VV </a:t>
              </a:r>
            </a:p>
          </p:txBody>
        </p:sp>
      </p:grpSp>
      <p:grpSp>
        <p:nvGrpSpPr>
          <p:cNvPr id="28" name="Group 27"/>
          <p:cNvGrpSpPr/>
          <p:nvPr/>
        </p:nvGrpSpPr>
        <p:grpSpPr>
          <a:xfrm>
            <a:off x="1353383" y="1981707"/>
            <a:ext cx="515572" cy="932820"/>
            <a:chOff x="3103963" y="2030535"/>
            <a:chExt cx="515572" cy="932820"/>
          </a:xfrm>
        </p:grpSpPr>
        <p:sp>
          <p:nvSpPr>
            <p:cNvPr id="35" name="TextBox 34"/>
            <p:cNvSpPr txBox="1"/>
            <p:nvPr/>
          </p:nvSpPr>
          <p:spPr>
            <a:xfrm>
              <a:off x="3118750" y="2030535"/>
              <a:ext cx="500785" cy="369332"/>
            </a:xfrm>
            <a:prstGeom prst="rect">
              <a:avLst/>
            </a:prstGeom>
            <a:noFill/>
          </p:spPr>
          <p:txBody>
            <a:bodyPr wrap="square" rtlCol="0">
              <a:spAutoFit/>
            </a:bodyPr>
            <a:lstStyle/>
            <a:p>
              <a:r>
                <a:rPr lang="en-US" dirty="0">
                  <a:solidFill>
                    <a:srgbClr val="7030A0"/>
                  </a:solidFill>
                  <a:latin typeface="Arial Black" panose="020B0A04020102020204" pitchFamily="34" charset="0"/>
                </a:rPr>
                <a:t> +</a:t>
              </a:r>
            </a:p>
          </p:txBody>
        </p:sp>
        <p:sp>
          <p:nvSpPr>
            <p:cNvPr id="17" name="TextBox 16"/>
            <p:cNvSpPr txBox="1"/>
            <p:nvPr/>
          </p:nvSpPr>
          <p:spPr>
            <a:xfrm>
              <a:off x="3115339" y="2277847"/>
              <a:ext cx="500785" cy="369332"/>
            </a:xfrm>
            <a:prstGeom prst="rect">
              <a:avLst/>
            </a:prstGeom>
            <a:noFill/>
          </p:spPr>
          <p:txBody>
            <a:bodyPr wrap="square" rtlCol="0">
              <a:spAutoFit/>
            </a:bodyPr>
            <a:lstStyle/>
            <a:p>
              <a:r>
                <a:rPr lang="en-US" dirty="0">
                  <a:solidFill>
                    <a:srgbClr val="7030A0"/>
                  </a:solidFill>
                  <a:latin typeface="Arial Black" panose="020B0A04020102020204" pitchFamily="34" charset="0"/>
                </a:rPr>
                <a:t> +</a:t>
              </a:r>
            </a:p>
          </p:txBody>
        </p:sp>
        <p:sp>
          <p:nvSpPr>
            <p:cNvPr id="18" name="TextBox 17"/>
            <p:cNvSpPr txBox="1"/>
            <p:nvPr/>
          </p:nvSpPr>
          <p:spPr>
            <a:xfrm>
              <a:off x="3103963" y="2594023"/>
              <a:ext cx="500785" cy="369332"/>
            </a:xfrm>
            <a:prstGeom prst="rect">
              <a:avLst/>
            </a:prstGeom>
            <a:noFill/>
          </p:spPr>
          <p:txBody>
            <a:bodyPr wrap="square" rtlCol="0">
              <a:spAutoFit/>
            </a:bodyPr>
            <a:lstStyle/>
            <a:p>
              <a:r>
                <a:rPr lang="en-US" dirty="0">
                  <a:solidFill>
                    <a:srgbClr val="7030A0"/>
                  </a:solidFill>
                  <a:latin typeface="Arial Black" panose="020B0A04020102020204" pitchFamily="34" charset="0"/>
                </a:rPr>
                <a:t> +</a:t>
              </a:r>
            </a:p>
          </p:txBody>
        </p:sp>
      </p:grpSp>
      <p:sp>
        <p:nvSpPr>
          <p:cNvPr id="36" name="TextBox 35"/>
          <p:cNvSpPr txBox="1"/>
          <p:nvPr/>
        </p:nvSpPr>
        <p:spPr>
          <a:xfrm>
            <a:off x="2629799" y="1946334"/>
            <a:ext cx="1541662" cy="923330"/>
          </a:xfrm>
          <a:prstGeom prst="rect">
            <a:avLst/>
          </a:prstGeom>
          <a:noFill/>
        </p:spPr>
        <p:txBody>
          <a:bodyPr wrap="square" rtlCol="0">
            <a:spAutoFit/>
          </a:bodyPr>
          <a:lstStyle/>
          <a:p>
            <a:r>
              <a:rPr lang="en-US" dirty="0">
                <a:solidFill>
                  <a:srgbClr val="7030A0"/>
                </a:solidFill>
                <a:latin typeface="Arial Black" panose="020B0A04020102020204" pitchFamily="34" charset="0"/>
              </a:rPr>
              <a:t>+ + + + + +   </a:t>
            </a:r>
          </a:p>
          <a:p>
            <a:r>
              <a:rPr lang="en-US" dirty="0">
                <a:solidFill>
                  <a:srgbClr val="7030A0"/>
                </a:solidFill>
                <a:latin typeface="Arial Black" panose="020B0A04020102020204" pitchFamily="34" charset="0"/>
              </a:rPr>
              <a:t>+ + + + + + </a:t>
            </a:r>
          </a:p>
          <a:p>
            <a:r>
              <a:rPr lang="en-US" dirty="0">
                <a:solidFill>
                  <a:srgbClr val="7030A0"/>
                </a:solidFill>
                <a:latin typeface="Arial Black" panose="020B0A04020102020204" pitchFamily="34" charset="0"/>
              </a:rPr>
              <a:t>+ + + + + + </a:t>
            </a:r>
          </a:p>
        </p:txBody>
      </p:sp>
      <p:sp>
        <p:nvSpPr>
          <p:cNvPr id="20" name="TextBox 19"/>
          <p:cNvSpPr txBox="1"/>
          <p:nvPr/>
        </p:nvSpPr>
        <p:spPr>
          <a:xfrm>
            <a:off x="3998584" y="1949082"/>
            <a:ext cx="282053" cy="923330"/>
          </a:xfrm>
          <a:prstGeom prst="rect">
            <a:avLst/>
          </a:prstGeom>
          <a:noFill/>
        </p:spPr>
        <p:txBody>
          <a:bodyPr wrap="square" rtlCol="0">
            <a:spAutoFit/>
          </a:bodyPr>
          <a:lstStyle/>
          <a:p>
            <a:r>
              <a:rPr lang="en-US" dirty="0">
                <a:solidFill>
                  <a:srgbClr val="7030A0"/>
                </a:solidFill>
                <a:latin typeface="Arial Black" panose="020B0A04020102020204" pitchFamily="34" charset="0"/>
              </a:rPr>
              <a:t>+++</a:t>
            </a:r>
          </a:p>
        </p:txBody>
      </p:sp>
      <p:sp>
        <p:nvSpPr>
          <p:cNvPr id="6" name="TextBox 5"/>
          <p:cNvSpPr txBox="1"/>
          <p:nvPr/>
        </p:nvSpPr>
        <p:spPr>
          <a:xfrm>
            <a:off x="461069" y="1239346"/>
            <a:ext cx="3861956" cy="461665"/>
          </a:xfrm>
          <a:prstGeom prst="rect">
            <a:avLst/>
          </a:prstGeom>
          <a:noFill/>
        </p:spPr>
        <p:txBody>
          <a:bodyPr wrap="square" rtlCol="0">
            <a:spAutoFit/>
          </a:bodyPr>
          <a:lstStyle/>
          <a:p>
            <a:r>
              <a:rPr lang="en-US" sz="2400" dirty="0">
                <a:solidFill>
                  <a:srgbClr val="0000FF"/>
                </a:solidFill>
                <a:latin typeface="Verdana" panose="020B0604030504040204" pitchFamily="34" charset="0"/>
                <a:ea typeface="Verdana" panose="020B0604030504040204" pitchFamily="34" charset="0"/>
                <a:cs typeface="Verdana" panose="020B0604030504040204" pitchFamily="34" charset="0"/>
              </a:rPr>
              <a:t>3(2</a:t>
            </a:r>
            <a:r>
              <a:rPr lang="en-US" sz="2400" i="1" dirty="0">
                <a:solidFill>
                  <a:srgbClr val="0000FF"/>
                </a:solidFill>
                <a:latin typeface="Verdana" panose="020B0604030504040204" pitchFamily="34" charset="0"/>
                <a:ea typeface="Verdana" panose="020B0604030504040204" pitchFamily="34" charset="0"/>
                <a:cs typeface="Verdana" panose="020B0604030504040204" pitchFamily="34" charset="0"/>
              </a:rPr>
              <a:t>x</a:t>
            </a:r>
            <a:r>
              <a:rPr lang="en-US" sz="2400" dirty="0">
                <a:solidFill>
                  <a:srgbClr val="0000FF"/>
                </a:solidFill>
                <a:latin typeface="Verdana" panose="020B0604030504040204" pitchFamily="34" charset="0"/>
                <a:ea typeface="Verdana" panose="020B0604030504040204" pitchFamily="34" charset="0"/>
                <a:cs typeface="Verdana" panose="020B0604030504040204" pitchFamily="34" charset="0"/>
              </a:rPr>
              <a:t> + 1)  =     21</a:t>
            </a:r>
          </a:p>
        </p:txBody>
      </p:sp>
      <p:graphicFrame>
        <p:nvGraphicFramePr>
          <p:cNvPr id="7" name="Object 6"/>
          <p:cNvGraphicFramePr>
            <a:graphicFrameLocks noChangeAspect="1"/>
          </p:cNvGraphicFramePr>
          <p:nvPr/>
        </p:nvGraphicFramePr>
        <p:xfrm>
          <a:off x="2391918" y="2267604"/>
          <a:ext cx="914400" cy="271463"/>
        </p:xfrm>
        <a:graphic>
          <a:graphicData uri="http://schemas.openxmlformats.org/presentationml/2006/ole">
            <mc:AlternateContent xmlns:mc="http://schemas.openxmlformats.org/markup-compatibility/2006">
              <mc:Choice xmlns:v="urn:schemas-microsoft-com:vml" Requires="v">
                <p:oleObj spid="_x0000_s32812" name="Equation" r:id="rId3" imgW="445031" imgH="741719" progId="Equation.DSMT4">
                  <p:embed/>
                </p:oleObj>
              </mc:Choice>
              <mc:Fallback>
                <p:oleObj name="Equation" r:id="rId3" imgW="445031" imgH="741719" progId="Equation.DSMT4">
                  <p:embed/>
                  <p:pic>
                    <p:nvPicPr>
                      <p:cNvPr id="7"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1918" y="2267604"/>
                        <a:ext cx="914400" cy="2714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6335713" y="3165475"/>
          <a:ext cx="1858962" cy="642938"/>
        </p:xfrm>
        <a:graphic>
          <a:graphicData uri="http://schemas.openxmlformats.org/presentationml/2006/ole">
            <mc:AlternateContent xmlns:mc="http://schemas.openxmlformats.org/markup-compatibility/2006">
              <mc:Choice xmlns:v="urn:schemas-microsoft-com:vml" Requires="v">
                <p:oleObj spid="_x0000_s32813" name="Equation" r:id="rId5" imgW="1841500" imgH="635000" progId="Equation.DSMT4">
                  <p:embed/>
                </p:oleObj>
              </mc:Choice>
              <mc:Fallback>
                <p:oleObj name="Equation" r:id="rId5" imgW="1841500" imgH="635000" progId="Equation.DSMT4">
                  <p:embed/>
                  <p:pic>
                    <p:nvPicPr>
                      <p:cNvPr id="9"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5713" y="3165475"/>
                        <a:ext cx="1858962" cy="6429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6451600" y="3929063"/>
          <a:ext cx="1503363" cy="322262"/>
        </p:xfrm>
        <a:graphic>
          <a:graphicData uri="http://schemas.openxmlformats.org/presentationml/2006/ole">
            <mc:AlternateContent xmlns:mc="http://schemas.openxmlformats.org/markup-compatibility/2006">
              <mc:Choice xmlns:v="urn:schemas-microsoft-com:vml" Requires="v">
                <p:oleObj spid="_x0000_s32814" name="Equation" r:id="rId7" imgW="1485255" imgH="317362" progId="Equation.DSMT4">
                  <p:embed/>
                </p:oleObj>
              </mc:Choice>
              <mc:Fallback>
                <p:oleObj name="Equation" r:id="rId7" imgW="1485255" imgH="317362" progId="Equation.DSMT4">
                  <p:embed/>
                  <p:pic>
                    <p:nvPicPr>
                      <p:cNvPr id="1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51600" y="3929063"/>
                        <a:ext cx="1503363" cy="3222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6448828" y="4713339"/>
          <a:ext cx="1490663" cy="322262"/>
        </p:xfrm>
        <a:graphic>
          <a:graphicData uri="http://schemas.openxmlformats.org/presentationml/2006/ole">
            <mc:AlternateContent xmlns:mc="http://schemas.openxmlformats.org/markup-compatibility/2006">
              <mc:Choice xmlns:v="urn:schemas-microsoft-com:vml" Requires="v">
                <p:oleObj spid="_x0000_s32815" name="Equation" r:id="rId9" imgW="1473120" imgH="317160" progId="Equation.DSMT4">
                  <p:embed/>
                </p:oleObj>
              </mc:Choice>
              <mc:Fallback>
                <p:oleObj name="Equation" r:id="rId9" imgW="1473120" imgH="317160" progId="Equation.DSMT4">
                  <p:embed/>
                  <p:pic>
                    <p:nvPicPr>
                      <p:cNvPr id="11"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48828" y="4713339"/>
                        <a:ext cx="1490663" cy="3222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nvGraphicFramePr>
        <p:xfrm>
          <a:off x="6437313" y="4383088"/>
          <a:ext cx="1489075" cy="257175"/>
        </p:xfrm>
        <a:graphic>
          <a:graphicData uri="http://schemas.openxmlformats.org/presentationml/2006/ole">
            <mc:AlternateContent xmlns:mc="http://schemas.openxmlformats.org/markup-compatibility/2006">
              <mc:Choice xmlns:v="urn:schemas-microsoft-com:vml" Requires="v">
                <p:oleObj spid="_x0000_s32816" name="Equation" r:id="rId11" imgW="1473200" imgH="254000" progId="Equation.DSMT4">
                  <p:embed/>
                </p:oleObj>
              </mc:Choice>
              <mc:Fallback>
                <p:oleObj name="Equation" r:id="rId11" imgW="1473200" imgH="254000" progId="Equation.DSMT4">
                  <p:embed/>
                  <p:pic>
                    <p:nvPicPr>
                      <p:cNvPr id="12"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37313" y="4383088"/>
                        <a:ext cx="1489075" cy="2571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4" name="Object 23"/>
          <p:cNvGraphicFramePr>
            <a:graphicFrameLocks noChangeAspect="1"/>
          </p:cNvGraphicFramePr>
          <p:nvPr/>
        </p:nvGraphicFramePr>
        <p:xfrm>
          <a:off x="6451600" y="5263256"/>
          <a:ext cx="1362075" cy="258763"/>
        </p:xfrm>
        <a:graphic>
          <a:graphicData uri="http://schemas.openxmlformats.org/presentationml/2006/ole">
            <mc:AlternateContent xmlns:mc="http://schemas.openxmlformats.org/markup-compatibility/2006">
              <mc:Choice xmlns:v="urn:schemas-microsoft-com:vml" Requires="v">
                <p:oleObj spid="_x0000_s32817" name="Equation" r:id="rId13" imgW="1345616" imgH="253890" progId="Equation.DSMT4">
                  <p:embed/>
                </p:oleObj>
              </mc:Choice>
              <mc:Fallback>
                <p:oleObj name="Equation" r:id="rId13" imgW="1345616" imgH="253890" progId="Equation.DSMT4">
                  <p:embed/>
                  <p:pic>
                    <p:nvPicPr>
                      <p:cNvPr id="24" name="Object 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51600" y="5263256"/>
                        <a:ext cx="1362075" cy="2587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9" name="TextBox 28"/>
          <p:cNvSpPr txBox="1"/>
          <p:nvPr/>
        </p:nvSpPr>
        <p:spPr>
          <a:xfrm>
            <a:off x="1101682" y="4783355"/>
            <a:ext cx="2284774" cy="1754327"/>
          </a:xfrm>
          <a:prstGeom prst="rect">
            <a:avLst/>
          </a:prstGeom>
          <a:noFill/>
          <a:ln w="12700">
            <a:noFill/>
          </a:ln>
        </p:spPr>
        <p:txBody>
          <a:bodyPr wrap="square" rtlCol="0">
            <a:spAutoFit/>
          </a:bodyPr>
          <a:lstStyle/>
          <a:p>
            <a:r>
              <a:rPr lang="en-US" dirty="0"/>
              <a:t>Don’t forget to check!</a:t>
            </a:r>
          </a:p>
          <a:p>
            <a:pPr>
              <a:tabLst>
                <a:tab pos="1887538" algn="r"/>
              </a:tabLst>
            </a:pPr>
            <a:r>
              <a:rPr lang="en-US" dirty="0">
                <a:solidFill>
                  <a:srgbClr val="FF0000"/>
                </a:solidFill>
              </a:rPr>
              <a:t>	3(2</a:t>
            </a:r>
            <a:r>
              <a:rPr lang="en-US" i="1" dirty="0">
                <a:solidFill>
                  <a:srgbClr val="FF0000"/>
                </a:solidFill>
              </a:rPr>
              <a:t>x</a:t>
            </a:r>
            <a:r>
              <a:rPr lang="en-US" dirty="0">
                <a:solidFill>
                  <a:srgbClr val="FF0000"/>
                </a:solidFill>
              </a:rPr>
              <a:t> + 1) = 21?</a:t>
            </a:r>
          </a:p>
          <a:p>
            <a:pPr>
              <a:tabLst>
                <a:tab pos="1887538" algn="r"/>
              </a:tabLst>
            </a:pPr>
            <a:r>
              <a:rPr lang="en-US" dirty="0">
                <a:solidFill>
                  <a:srgbClr val="FF0000"/>
                </a:solidFill>
              </a:rPr>
              <a:t>	3(3 </a:t>
            </a:r>
            <a:r>
              <a:rPr lang="en-US" dirty="0">
                <a:solidFill>
                  <a:srgbClr val="FF0000"/>
                </a:solidFill>
                <a:latin typeface="Wingdings"/>
                <a:ea typeface="Wingdings"/>
                <a:cs typeface="Wingdings"/>
                <a:sym typeface="Wingdings"/>
              </a:rPr>
              <a:t></a:t>
            </a:r>
            <a:r>
              <a:rPr lang="en-US" dirty="0">
                <a:solidFill>
                  <a:srgbClr val="FF0000"/>
                </a:solidFill>
                <a:sym typeface="Symbol"/>
              </a:rPr>
              <a:t> 2</a:t>
            </a:r>
            <a:r>
              <a:rPr lang="en-US" dirty="0">
                <a:solidFill>
                  <a:srgbClr val="FF0000"/>
                </a:solidFill>
              </a:rPr>
              <a:t> + 1) = 21?</a:t>
            </a:r>
          </a:p>
          <a:p>
            <a:pPr>
              <a:tabLst>
                <a:tab pos="1887538" algn="r"/>
              </a:tabLst>
            </a:pPr>
            <a:r>
              <a:rPr lang="en-US" dirty="0">
                <a:solidFill>
                  <a:srgbClr val="FF0000"/>
                </a:solidFill>
              </a:rPr>
              <a:t>	3(6 + 1) = 21</a:t>
            </a:r>
            <a:r>
              <a:rPr lang="en-US" dirty="0">
                <a:solidFill>
                  <a:schemeClr val="bg1"/>
                </a:solidFill>
              </a:rPr>
              <a:t>?</a:t>
            </a:r>
          </a:p>
          <a:p>
            <a:pPr>
              <a:tabLst>
                <a:tab pos="1887538" algn="r"/>
              </a:tabLst>
            </a:pPr>
            <a:r>
              <a:rPr lang="en-US" dirty="0">
                <a:solidFill>
                  <a:srgbClr val="FF0000"/>
                </a:solidFill>
              </a:rPr>
              <a:t>	3(7) = 21</a:t>
            </a:r>
            <a:r>
              <a:rPr lang="en-US" dirty="0">
                <a:solidFill>
                  <a:schemeClr val="bg1"/>
                </a:solidFill>
              </a:rPr>
              <a:t>?</a:t>
            </a:r>
            <a:endParaRPr lang="en-US" dirty="0">
              <a:solidFill>
                <a:srgbClr val="FF0000"/>
              </a:solidFill>
            </a:endParaRPr>
          </a:p>
          <a:p>
            <a:pPr>
              <a:tabLst>
                <a:tab pos="1887538" algn="r"/>
              </a:tabLst>
            </a:pPr>
            <a:r>
              <a:rPr lang="en-US" dirty="0">
                <a:solidFill>
                  <a:srgbClr val="FF0000"/>
                </a:solidFill>
              </a:rPr>
              <a:t>	21 = 21</a:t>
            </a:r>
            <a:r>
              <a:rPr lang="en-US" dirty="0">
                <a:solidFill>
                  <a:schemeClr val="bg1"/>
                </a:solidFill>
              </a:rPr>
              <a:t>?</a:t>
            </a:r>
            <a:endParaRPr lang="en-US" dirty="0">
              <a:solidFill>
                <a:srgbClr val="FF0000"/>
              </a:solidFill>
            </a:endParaRPr>
          </a:p>
        </p:txBody>
      </p:sp>
      <p:grpSp>
        <p:nvGrpSpPr>
          <p:cNvPr id="26" name="Group 25"/>
          <p:cNvGrpSpPr/>
          <p:nvPr/>
        </p:nvGrpSpPr>
        <p:grpSpPr>
          <a:xfrm>
            <a:off x="3998584" y="1984770"/>
            <a:ext cx="394649" cy="911540"/>
            <a:chOff x="7369274" y="1826475"/>
            <a:chExt cx="394649" cy="911540"/>
          </a:xfrm>
        </p:grpSpPr>
        <p:cxnSp>
          <p:nvCxnSpPr>
            <p:cNvPr id="30" name="Straight Arrow Connector 29"/>
            <p:cNvCxnSpPr/>
            <p:nvPr/>
          </p:nvCxnSpPr>
          <p:spPr>
            <a:xfrm flipV="1">
              <a:off x="7369274" y="1832333"/>
              <a:ext cx="394649" cy="836377"/>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31" name="Oval 30"/>
            <p:cNvSpPr/>
            <p:nvPr/>
          </p:nvSpPr>
          <p:spPr>
            <a:xfrm>
              <a:off x="7379869" y="1826475"/>
              <a:ext cx="294340" cy="911540"/>
            </a:xfrm>
            <a:prstGeom prst="ellipse">
              <a:avLst/>
            </a:prstGeom>
            <a:noFill/>
            <a:ln w="127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grpSp>
        <p:nvGrpSpPr>
          <p:cNvPr id="25" name="Group 24"/>
          <p:cNvGrpSpPr/>
          <p:nvPr/>
        </p:nvGrpSpPr>
        <p:grpSpPr>
          <a:xfrm>
            <a:off x="1435615" y="1995851"/>
            <a:ext cx="402336" cy="911540"/>
            <a:chOff x="1025964" y="1906430"/>
            <a:chExt cx="402336" cy="911540"/>
          </a:xfrm>
        </p:grpSpPr>
        <p:cxnSp>
          <p:nvCxnSpPr>
            <p:cNvPr id="32" name="Straight Arrow Connector 31"/>
            <p:cNvCxnSpPr/>
            <p:nvPr/>
          </p:nvCxnSpPr>
          <p:spPr>
            <a:xfrm flipV="1">
              <a:off x="1025964" y="1935533"/>
              <a:ext cx="402336" cy="847458"/>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33" name="Oval 32"/>
            <p:cNvSpPr/>
            <p:nvPr/>
          </p:nvSpPr>
          <p:spPr>
            <a:xfrm>
              <a:off x="1027039" y="1906430"/>
              <a:ext cx="301752" cy="911540"/>
            </a:xfrm>
            <a:prstGeom prst="ellipse">
              <a:avLst/>
            </a:prstGeom>
            <a:noFill/>
            <a:ln w="127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cxnSp>
        <p:nvCxnSpPr>
          <p:cNvPr id="41" name="Straight Connector 40"/>
          <p:cNvCxnSpPr/>
          <p:nvPr/>
        </p:nvCxnSpPr>
        <p:spPr>
          <a:xfrm>
            <a:off x="2391918" y="1926528"/>
            <a:ext cx="0" cy="1214853"/>
          </a:xfrm>
          <a:prstGeom prst="line">
            <a:avLst/>
          </a:prstGeom>
          <a:ln w="38100">
            <a:solidFill>
              <a:srgbClr val="FF0000"/>
            </a:solidFill>
          </a:ln>
        </p:spPr>
        <p:style>
          <a:lnRef idx="1">
            <a:schemeClr val="accent4"/>
          </a:lnRef>
          <a:fillRef idx="0">
            <a:schemeClr val="accent4"/>
          </a:fillRef>
          <a:effectRef idx="0">
            <a:schemeClr val="accent4"/>
          </a:effectRef>
          <a:fontRef idx="minor">
            <a:schemeClr val="tx1"/>
          </a:fontRef>
        </p:style>
      </p:cxnSp>
      <p:sp>
        <p:nvSpPr>
          <p:cNvPr id="42" name="TextBox 41"/>
          <p:cNvSpPr txBox="1"/>
          <p:nvPr/>
        </p:nvSpPr>
        <p:spPr>
          <a:xfrm>
            <a:off x="5582474" y="2059641"/>
            <a:ext cx="3473355" cy="646331"/>
          </a:xfrm>
          <a:prstGeom prst="rect">
            <a:avLst/>
          </a:prstGeom>
          <a:noFill/>
        </p:spPr>
        <p:txBody>
          <a:bodyPr wrap="square" rtlCol="0">
            <a:spAutoFit/>
          </a:bodyPr>
          <a:lstStyle/>
          <a:p>
            <a:pPr algn="ctr"/>
            <a:r>
              <a:rPr lang="en-US" dirty="0">
                <a:solidFill>
                  <a:srgbClr val="7030A0"/>
                </a:solidFill>
                <a:latin typeface="Verdana" panose="020B0604030504040204" pitchFamily="34" charset="0"/>
                <a:ea typeface="Verdana" panose="020B0604030504040204" pitchFamily="34" charset="0"/>
                <a:cs typeface="Verdana" panose="020B0604030504040204" pitchFamily="34" charset="0"/>
              </a:rPr>
              <a:t>Interested?</a:t>
            </a:r>
          </a:p>
          <a:p>
            <a:pPr algn="ctr"/>
            <a:r>
              <a:rPr lang="en-US" dirty="0">
                <a:solidFill>
                  <a:srgbClr val="7030A0"/>
                </a:solidFill>
                <a:latin typeface="Verdana" panose="020B0604030504040204" pitchFamily="34" charset="0"/>
                <a:ea typeface="Verdana" panose="020B0604030504040204" pitchFamily="34" charset="0"/>
                <a:cs typeface="Verdana" panose="020B0604030504040204" pitchFamily="34" charset="0"/>
              </a:rPr>
              <a:t>Here’s the formal algebra</a:t>
            </a:r>
          </a:p>
        </p:txBody>
      </p:sp>
      <p:sp>
        <p:nvSpPr>
          <p:cNvPr id="44" name="TextBox 43"/>
          <p:cNvSpPr txBox="1"/>
          <p:nvPr/>
        </p:nvSpPr>
        <p:spPr>
          <a:xfrm>
            <a:off x="821101" y="3256189"/>
            <a:ext cx="3861956" cy="461665"/>
          </a:xfrm>
          <a:prstGeom prst="rect">
            <a:avLst/>
          </a:prstGeom>
          <a:noFill/>
        </p:spPr>
        <p:txBody>
          <a:bodyPr wrap="square" rtlCol="0">
            <a:spAutoFit/>
          </a:bodyPr>
          <a:lstStyle/>
          <a:p>
            <a:r>
              <a:rPr lang="en-US" sz="2400" dirty="0">
                <a:solidFill>
                  <a:srgbClr val="0000FF"/>
                </a:solidFill>
                <a:latin typeface="Verdana" panose="020B0604030504040204" pitchFamily="34" charset="0"/>
                <a:ea typeface="Verdana" panose="020B0604030504040204" pitchFamily="34" charset="0"/>
                <a:cs typeface="Verdana" panose="020B0604030504040204" pitchFamily="34" charset="0"/>
              </a:rPr>
              <a:t>6</a:t>
            </a:r>
            <a:r>
              <a:rPr lang="en-US" sz="2400" i="1" dirty="0">
                <a:solidFill>
                  <a:srgbClr val="0000FF"/>
                </a:solidFill>
                <a:latin typeface="Verdana" panose="020B0604030504040204" pitchFamily="34" charset="0"/>
                <a:ea typeface="Verdana" panose="020B0604030504040204" pitchFamily="34" charset="0"/>
                <a:cs typeface="Verdana" panose="020B0604030504040204" pitchFamily="34" charset="0"/>
              </a:rPr>
              <a:t>x</a:t>
            </a:r>
            <a:r>
              <a:rPr lang="en-US" sz="2400" dirty="0">
                <a:solidFill>
                  <a:srgbClr val="0000FF"/>
                </a:solidFill>
                <a:latin typeface="Verdana" panose="020B0604030504040204" pitchFamily="34" charset="0"/>
                <a:ea typeface="Verdana" panose="020B0604030504040204" pitchFamily="34" charset="0"/>
                <a:cs typeface="Verdana" panose="020B0604030504040204" pitchFamily="34" charset="0"/>
              </a:rPr>
              <a:t> + 3   =     21</a:t>
            </a:r>
          </a:p>
        </p:txBody>
      </p:sp>
      <p:sp>
        <p:nvSpPr>
          <p:cNvPr id="45" name="TextBox 44"/>
          <p:cNvSpPr txBox="1"/>
          <p:nvPr/>
        </p:nvSpPr>
        <p:spPr>
          <a:xfrm>
            <a:off x="947518" y="3704871"/>
            <a:ext cx="3861956" cy="461665"/>
          </a:xfrm>
          <a:prstGeom prst="rect">
            <a:avLst/>
          </a:prstGeom>
          <a:noFill/>
        </p:spPr>
        <p:txBody>
          <a:bodyPr wrap="square" rtlCol="0">
            <a:spAutoFit/>
          </a:bodyPr>
          <a:lstStyle/>
          <a:p>
            <a:r>
              <a:rPr lang="en-US" sz="2400" dirty="0">
                <a:solidFill>
                  <a:srgbClr val="0000FF"/>
                </a:solidFill>
                <a:latin typeface="Verdana" panose="020B0604030504040204" pitchFamily="34" charset="0"/>
                <a:ea typeface="Verdana" panose="020B0604030504040204" pitchFamily="34" charset="0"/>
                <a:cs typeface="Verdana" panose="020B0604030504040204" pitchFamily="34" charset="0"/>
              </a:rPr>
              <a:t>      6</a:t>
            </a:r>
            <a:r>
              <a:rPr lang="en-US" sz="2400" i="1" dirty="0">
                <a:solidFill>
                  <a:srgbClr val="0000FF"/>
                </a:solidFill>
                <a:latin typeface="Verdana" panose="020B0604030504040204" pitchFamily="34" charset="0"/>
                <a:ea typeface="Verdana" panose="020B0604030504040204" pitchFamily="34" charset="0"/>
                <a:cs typeface="Verdana" panose="020B0604030504040204" pitchFamily="34" charset="0"/>
              </a:rPr>
              <a:t>x </a:t>
            </a:r>
            <a:r>
              <a:rPr lang="en-US" sz="2400" dirty="0">
                <a:solidFill>
                  <a:srgbClr val="0000FF"/>
                </a:solidFill>
                <a:latin typeface="Verdana" panose="020B0604030504040204" pitchFamily="34" charset="0"/>
                <a:ea typeface="Verdana" panose="020B0604030504040204" pitchFamily="34" charset="0"/>
                <a:cs typeface="Verdana" panose="020B0604030504040204" pitchFamily="34" charset="0"/>
              </a:rPr>
              <a:t> =    18</a:t>
            </a:r>
          </a:p>
        </p:txBody>
      </p:sp>
      <p:sp>
        <p:nvSpPr>
          <p:cNvPr id="46" name="TextBox 45"/>
          <p:cNvSpPr txBox="1"/>
          <p:nvPr/>
        </p:nvSpPr>
        <p:spPr>
          <a:xfrm>
            <a:off x="1673311" y="4129640"/>
            <a:ext cx="3861956" cy="461665"/>
          </a:xfrm>
          <a:prstGeom prst="rect">
            <a:avLst/>
          </a:prstGeom>
          <a:noFill/>
        </p:spPr>
        <p:txBody>
          <a:bodyPr wrap="square" rtlCol="0">
            <a:spAutoFit/>
          </a:bodyPr>
          <a:lstStyle/>
          <a:p>
            <a:r>
              <a:rPr lang="en-US" sz="2400" i="1" dirty="0">
                <a:solidFill>
                  <a:srgbClr val="0000FF"/>
                </a:solidFill>
                <a:latin typeface="Verdana" panose="020B0604030504040204" pitchFamily="34" charset="0"/>
                <a:ea typeface="Verdana" panose="020B0604030504040204" pitchFamily="34" charset="0"/>
                <a:cs typeface="Verdana" panose="020B0604030504040204" pitchFamily="34" charset="0"/>
              </a:rPr>
              <a:t>x</a:t>
            </a:r>
            <a:r>
              <a:rPr lang="en-US" sz="2400" dirty="0">
                <a:solidFill>
                  <a:srgbClr val="0000FF"/>
                </a:solidFill>
                <a:latin typeface="Verdana" panose="020B0604030504040204" pitchFamily="34" charset="0"/>
                <a:ea typeface="Verdana" panose="020B0604030504040204" pitchFamily="34" charset="0"/>
                <a:cs typeface="Verdana" panose="020B0604030504040204" pitchFamily="34" charset="0"/>
              </a:rPr>
              <a:t>   =    3</a:t>
            </a:r>
          </a:p>
        </p:txBody>
      </p:sp>
      <p:grpSp>
        <p:nvGrpSpPr>
          <p:cNvPr id="22" name="Group 21"/>
          <p:cNvGrpSpPr/>
          <p:nvPr/>
        </p:nvGrpSpPr>
        <p:grpSpPr>
          <a:xfrm>
            <a:off x="956442" y="2618984"/>
            <a:ext cx="5081751" cy="1791367"/>
            <a:chOff x="956442" y="2618984"/>
            <a:chExt cx="5081751" cy="1791367"/>
          </a:xfrm>
        </p:grpSpPr>
        <p:grpSp>
          <p:nvGrpSpPr>
            <p:cNvPr id="47" name="Group 46"/>
            <p:cNvGrpSpPr/>
            <p:nvPr/>
          </p:nvGrpSpPr>
          <p:grpSpPr>
            <a:xfrm rot="5400000" flipV="1">
              <a:off x="2191946" y="1383480"/>
              <a:ext cx="576229" cy="3047237"/>
              <a:chOff x="4517409" y="3915719"/>
              <a:chExt cx="1433015" cy="1826960"/>
            </a:xfrm>
          </p:grpSpPr>
          <p:sp>
            <p:nvSpPr>
              <p:cNvPr id="48" name="Arc 47"/>
              <p:cNvSpPr/>
              <p:nvPr/>
            </p:nvSpPr>
            <p:spPr>
              <a:xfrm>
                <a:off x="4517409" y="3915719"/>
                <a:ext cx="1433015" cy="1826960"/>
              </a:xfrm>
              <a:prstGeom prst="arc">
                <a:avLst/>
              </a:prstGeom>
              <a:ln>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Arc 48"/>
              <p:cNvSpPr/>
              <p:nvPr/>
            </p:nvSpPr>
            <p:spPr>
              <a:xfrm flipV="1">
                <a:off x="4517409" y="3915719"/>
                <a:ext cx="1433015" cy="1826960"/>
              </a:xfrm>
              <a:prstGeom prst="arc">
                <a:avLst/>
              </a:prstGeom>
              <a:ln>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6600"/>
                  </a:solidFill>
                </a:endParaRPr>
              </a:p>
            </p:txBody>
          </p:sp>
        </p:grpSp>
        <p:sp>
          <p:nvSpPr>
            <p:cNvPr id="3" name="TextBox 2"/>
            <p:cNvSpPr txBox="1"/>
            <p:nvPr/>
          </p:nvSpPr>
          <p:spPr>
            <a:xfrm>
              <a:off x="4040519" y="3487021"/>
              <a:ext cx="1997674" cy="923330"/>
            </a:xfrm>
            <a:prstGeom prst="rect">
              <a:avLst/>
            </a:prstGeom>
            <a:noFill/>
          </p:spPr>
          <p:txBody>
            <a:bodyPr wrap="square" rtlCol="0">
              <a:spAutoFit/>
            </a:bodyPr>
            <a:lstStyle/>
            <a:p>
              <a:r>
                <a:rPr lang="en-US" dirty="0">
                  <a:solidFill>
                    <a:srgbClr val="006600"/>
                  </a:solidFill>
                </a:rPr>
                <a:t>There must be 3 counters in each cup.</a:t>
              </a:r>
            </a:p>
          </p:txBody>
        </p:sp>
        <p:cxnSp>
          <p:nvCxnSpPr>
            <p:cNvPr id="19" name="Straight Arrow Connector 18"/>
            <p:cNvCxnSpPr/>
            <p:nvPr/>
          </p:nvCxnSpPr>
          <p:spPr>
            <a:xfrm>
              <a:off x="3499945" y="3141381"/>
              <a:ext cx="761936" cy="345640"/>
            </a:xfrm>
            <a:prstGeom prst="straightConnector1">
              <a:avLst/>
            </a:prstGeom>
            <a:ln>
              <a:solidFill>
                <a:srgbClr val="006600"/>
              </a:solidFill>
              <a:tailEnd type="arrow"/>
            </a:ln>
          </p:spPr>
          <p:style>
            <a:lnRef idx="1">
              <a:schemeClr val="accent3"/>
            </a:lnRef>
            <a:fillRef idx="0">
              <a:schemeClr val="accent3"/>
            </a:fillRef>
            <a:effectRef idx="0">
              <a:schemeClr val="accent3"/>
            </a:effectRef>
            <a:fontRef idx="minor">
              <a:schemeClr val="tx1"/>
            </a:fontRef>
          </p:style>
        </p:cxnSp>
      </p:grpSp>
    </p:spTree>
    <p:extLst>
      <p:ext uri="{BB962C8B-B14F-4D97-AF65-F5344CB8AC3E}">
        <p14:creationId xmlns:p14="http://schemas.microsoft.com/office/powerpoint/2010/main" val="157013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5"/>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6"/>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9" grpId="0"/>
      <p:bldP spid="44" grpId="0"/>
      <p:bldP spid="45" grpId="0"/>
      <p:bldP spid="4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10265"/>
          </a:xfrm>
        </p:spPr>
        <p:txBody>
          <a:bodyPr>
            <a:normAutofit/>
          </a:bodyPr>
          <a:lstStyle/>
          <a:p>
            <a:r>
              <a:rPr lang="en-US" sz="2800" dirty="0"/>
              <a:t>ONE STRATEGY</a:t>
            </a:r>
          </a:p>
        </p:txBody>
      </p:sp>
      <p:grpSp>
        <p:nvGrpSpPr>
          <p:cNvPr id="6" name="Group 5"/>
          <p:cNvGrpSpPr>
            <a:grpSpLocks/>
          </p:cNvGrpSpPr>
          <p:nvPr/>
        </p:nvGrpSpPr>
        <p:grpSpPr bwMode="auto">
          <a:xfrm>
            <a:off x="3159760" y="-1598047"/>
            <a:ext cx="2840990" cy="2025"/>
            <a:chOff x="5068" y="6915"/>
            <a:chExt cx="4474" cy="2025"/>
          </a:xfrm>
        </p:grpSpPr>
        <p:cxnSp>
          <p:nvCxnSpPr>
            <p:cNvPr id="7" name="AutoShape 61"/>
            <p:cNvCxnSpPr>
              <a:cxnSpLocks noChangeShapeType="1"/>
            </p:cNvCxnSpPr>
            <p:nvPr/>
          </p:nvCxnSpPr>
          <p:spPr bwMode="auto">
            <a:xfrm>
              <a:off x="6240" y="7178"/>
              <a:ext cx="1994"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8" name="AutoShape 62"/>
            <p:cNvCxnSpPr>
              <a:cxnSpLocks noChangeShapeType="1"/>
            </p:cNvCxnSpPr>
            <p:nvPr/>
          </p:nvCxnSpPr>
          <p:spPr bwMode="auto">
            <a:xfrm flipH="1" flipV="1">
              <a:off x="6171" y="7626"/>
              <a:ext cx="1913"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9" name="AutoShape 72"/>
            <p:cNvCxnSpPr>
              <a:cxnSpLocks noChangeShapeType="1"/>
            </p:cNvCxnSpPr>
            <p:nvPr/>
          </p:nvCxnSpPr>
          <p:spPr bwMode="auto">
            <a:xfrm>
              <a:off x="6240" y="8236"/>
              <a:ext cx="1994"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10" name="AutoShape 73"/>
            <p:cNvCxnSpPr>
              <a:cxnSpLocks noChangeShapeType="1"/>
            </p:cNvCxnSpPr>
            <p:nvPr/>
          </p:nvCxnSpPr>
          <p:spPr bwMode="auto">
            <a:xfrm flipH="1" flipV="1">
              <a:off x="6240" y="8865"/>
              <a:ext cx="1914"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cxnSp>
        <p:grpSp>
          <p:nvGrpSpPr>
            <p:cNvPr id="11" name="Group 10"/>
            <p:cNvGrpSpPr>
              <a:grpSpLocks/>
            </p:cNvGrpSpPr>
            <p:nvPr/>
          </p:nvGrpSpPr>
          <p:grpSpPr bwMode="auto">
            <a:xfrm>
              <a:off x="8467" y="6915"/>
              <a:ext cx="973" cy="395"/>
              <a:chOff x="8467" y="6915"/>
              <a:chExt cx="973" cy="395"/>
            </a:xfrm>
          </p:grpSpPr>
          <p:sp>
            <p:nvSpPr>
              <p:cNvPr id="30" name="Text Box 56"/>
              <p:cNvSpPr txBox="1">
                <a:spLocks noChangeArrowheads="1"/>
              </p:cNvSpPr>
              <p:nvPr/>
            </p:nvSpPr>
            <p:spPr bwMode="auto">
              <a:xfrm>
                <a:off x="8707" y="6915"/>
                <a:ext cx="600" cy="35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800" dirty="0">
                    <a:effectLst/>
                    <a:latin typeface="Arial"/>
                    <a:ea typeface="Times New Roman"/>
                    <a:cs typeface="Times New Roman"/>
                  </a:rPr>
                  <a:t>C C</a:t>
                </a:r>
                <a:endParaRPr lang="en-US" sz="1100" dirty="0">
                  <a:effectLst/>
                  <a:latin typeface="Calibri"/>
                  <a:ea typeface="Times New Roman"/>
                  <a:cs typeface="Times New Roman"/>
                </a:endParaRPr>
              </a:p>
            </p:txBody>
          </p:sp>
          <p:grpSp>
            <p:nvGrpSpPr>
              <p:cNvPr id="31" name="Group 30"/>
              <p:cNvGrpSpPr>
                <a:grpSpLocks/>
              </p:cNvGrpSpPr>
              <p:nvPr/>
            </p:nvGrpSpPr>
            <p:grpSpPr bwMode="auto">
              <a:xfrm>
                <a:off x="8467" y="7035"/>
                <a:ext cx="973" cy="275"/>
                <a:chOff x="7720" y="11748"/>
                <a:chExt cx="1268" cy="432"/>
              </a:xfrm>
            </p:grpSpPr>
            <p:cxnSp>
              <p:nvCxnSpPr>
                <p:cNvPr id="32" name="AutoShape 29"/>
                <p:cNvCxnSpPr>
                  <a:cxnSpLocks noChangeShapeType="1"/>
                </p:cNvCxnSpPr>
                <p:nvPr/>
              </p:nvCxnSpPr>
              <p:spPr bwMode="auto">
                <a:xfrm>
                  <a:off x="7720" y="11748"/>
                  <a:ext cx="305" cy="432"/>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33" name="AutoShape 30"/>
                <p:cNvCxnSpPr>
                  <a:cxnSpLocks noChangeShapeType="1"/>
                </p:cNvCxnSpPr>
                <p:nvPr/>
              </p:nvCxnSpPr>
              <p:spPr bwMode="auto">
                <a:xfrm flipH="1">
                  <a:off x="8700" y="11748"/>
                  <a:ext cx="288" cy="432"/>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34" name="AutoShape 31"/>
                <p:cNvCxnSpPr>
                  <a:cxnSpLocks noChangeShapeType="1"/>
                </p:cNvCxnSpPr>
                <p:nvPr/>
              </p:nvCxnSpPr>
              <p:spPr bwMode="auto">
                <a:xfrm flipH="1">
                  <a:off x="8025" y="12180"/>
                  <a:ext cx="675" cy="0"/>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grpSp>
        </p:grpSp>
        <p:grpSp>
          <p:nvGrpSpPr>
            <p:cNvPr id="12" name="Group 11"/>
            <p:cNvGrpSpPr>
              <a:grpSpLocks/>
            </p:cNvGrpSpPr>
            <p:nvPr/>
          </p:nvGrpSpPr>
          <p:grpSpPr bwMode="auto">
            <a:xfrm>
              <a:off x="8565" y="7966"/>
              <a:ext cx="977" cy="390"/>
              <a:chOff x="8565" y="7966"/>
              <a:chExt cx="977" cy="390"/>
            </a:xfrm>
          </p:grpSpPr>
          <p:sp>
            <p:nvSpPr>
              <p:cNvPr id="25" name="Text Box 55"/>
              <p:cNvSpPr txBox="1">
                <a:spLocks noChangeArrowheads="1"/>
              </p:cNvSpPr>
              <p:nvPr/>
            </p:nvSpPr>
            <p:spPr bwMode="auto">
              <a:xfrm>
                <a:off x="8876" y="7966"/>
                <a:ext cx="431" cy="39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800" dirty="0">
                    <a:effectLst/>
                    <a:latin typeface="Arial"/>
                    <a:ea typeface="Times New Roman"/>
                    <a:cs typeface="Times New Roman"/>
                  </a:rPr>
                  <a:t>A</a:t>
                </a:r>
                <a:endParaRPr lang="en-US" sz="1100" dirty="0">
                  <a:effectLst/>
                  <a:latin typeface="Calibri"/>
                  <a:ea typeface="Times New Roman"/>
                  <a:cs typeface="Times New Roman"/>
                </a:endParaRPr>
              </a:p>
            </p:txBody>
          </p:sp>
          <p:grpSp>
            <p:nvGrpSpPr>
              <p:cNvPr id="26" name="Group 25"/>
              <p:cNvGrpSpPr>
                <a:grpSpLocks/>
              </p:cNvGrpSpPr>
              <p:nvPr/>
            </p:nvGrpSpPr>
            <p:grpSpPr bwMode="auto">
              <a:xfrm>
                <a:off x="8565" y="8048"/>
                <a:ext cx="977" cy="275"/>
                <a:chOff x="7720" y="11748"/>
                <a:chExt cx="1268" cy="432"/>
              </a:xfrm>
            </p:grpSpPr>
            <p:cxnSp>
              <p:nvCxnSpPr>
                <p:cNvPr id="27" name="AutoShape 35"/>
                <p:cNvCxnSpPr>
                  <a:cxnSpLocks noChangeShapeType="1"/>
                </p:cNvCxnSpPr>
                <p:nvPr/>
              </p:nvCxnSpPr>
              <p:spPr bwMode="auto">
                <a:xfrm>
                  <a:off x="7720" y="11748"/>
                  <a:ext cx="305" cy="432"/>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28" name="AutoShape 36"/>
                <p:cNvCxnSpPr>
                  <a:cxnSpLocks noChangeShapeType="1"/>
                </p:cNvCxnSpPr>
                <p:nvPr/>
              </p:nvCxnSpPr>
              <p:spPr bwMode="auto">
                <a:xfrm flipH="1">
                  <a:off x="8700" y="11748"/>
                  <a:ext cx="288" cy="432"/>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29" name="AutoShape 37"/>
                <p:cNvCxnSpPr>
                  <a:cxnSpLocks noChangeShapeType="1"/>
                </p:cNvCxnSpPr>
                <p:nvPr/>
              </p:nvCxnSpPr>
              <p:spPr bwMode="auto">
                <a:xfrm flipH="1">
                  <a:off x="8025" y="12180"/>
                  <a:ext cx="675" cy="0"/>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grpSp>
        </p:grpSp>
        <p:grpSp>
          <p:nvGrpSpPr>
            <p:cNvPr id="13" name="Group 12"/>
            <p:cNvGrpSpPr>
              <a:grpSpLocks/>
            </p:cNvGrpSpPr>
            <p:nvPr/>
          </p:nvGrpSpPr>
          <p:grpSpPr bwMode="auto">
            <a:xfrm>
              <a:off x="5068" y="7442"/>
              <a:ext cx="977" cy="399"/>
              <a:chOff x="5068" y="7442"/>
              <a:chExt cx="977" cy="399"/>
            </a:xfrm>
          </p:grpSpPr>
          <p:sp>
            <p:nvSpPr>
              <p:cNvPr id="20" name="Text Box 57"/>
              <p:cNvSpPr txBox="1">
                <a:spLocks noChangeArrowheads="1"/>
              </p:cNvSpPr>
              <p:nvPr/>
            </p:nvSpPr>
            <p:spPr bwMode="auto">
              <a:xfrm>
                <a:off x="5394" y="7442"/>
                <a:ext cx="416" cy="39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800" dirty="0">
                    <a:effectLst/>
                    <a:latin typeface="Arial"/>
                    <a:ea typeface="Times New Roman"/>
                    <a:cs typeface="Times New Roman"/>
                  </a:rPr>
                  <a:t>C</a:t>
                </a:r>
                <a:endParaRPr lang="en-US" sz="1100" dirty="0">
                  <a:effectLst/>
                  <a:latin typeface="Calibri"/>
                  <a:ea typeface="Times New Roman"/>
                  <a:cs typeface="Times New Roman"/>
                </a:endParaRPr>
              </a:p>
            </p:txBody>
          </p:sp>
          <p:grpSp>
            <p:nvGrpSpPr>
              <p:cNvPr id="21" name="Group 20"/>
              <p:cNvGrpSpPr>
                <a:grpSpLocks/>
              </p:cNvGrpSpPr>
              <p:nvPr/>
            </p:nvGrpSpPr>
            <p:grpSpPr bwMode="auto">
              <a:xfrm>
                <a:off x="5068" y="7521"/>
                <a:ext cx="977" cy="275"/>
                <a:chOff x="7720" y="11748"/>
                <a:chExt cx="1268" cy="432"/>
              </a:xfrm>
            </p:grpSpPr>
            <p:cxnSp>
              <p:nvCxnSpPr>
                <p:cNvPr id="22" name="AutoShape 41"/>
                <p:cNvCxnSpPr>
                  <a:cxnSpLocks noChangeShapeType="1"/>
                </p:cNvCxnSpPr>
                <p:nvPr/>
              </p:nvCxnSpPr>
              <p:spPr bwMode="auto">
                <a:xfrm>
                  <a:off x="7720" y="11748"/>
                  <a:ext cx="305" cy="432"/>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23" name="AutoShape 42"/>
                <p:cNvCxnSpPr>
                  <a:cxnSpLocks noChangeShapeType="1"/>
                </p:cNvCxnSpPr>
                <p:nvPr/>
              </p:nvCxnSpPr>
              <p:spPr bwMode="auto">
                <a:xfrm flipH="1">
                  <a:off x="8700" y="11748"/>
                  <a:ext cx="288" cy="432"/>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24" name="AutoShape 43"/>
                <p:cNvCxnSpPr>
                  <a:cxnSpLocks noChangeShapeType="1"/>
                </p:cNvCxnSpPr>
                <p:nvPr/>
              </p:nvCxnSpPr>
              <p:spPr bwMode="auto">
                <a:xfrm flipH="1">
                  <a:off x="8025" y="12180"/>
                  <a:ext cx="675" cy="0"/>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grpSp>
        </p:grpSp>
        <p:grpSp>
          <p:nvGrpSpPr>
            <p:cNvPr id="14" name="Group 13"/>
            <p:cNvGrpSpPr>
              <a:grpSpLocks/>
            </p:cNvGrpSpPr>
            <p:nvPr/>
          </p:nvGrpSpPr>
          <p:grpSpPr bwMode="auto">
            <a:xfrm>
              <a:off x="5068" y="8541"/>
              <a:ext cx="977" cy="399"/>
              <a:chOff x="5068" y="7442"/>
              <a:chExt cx="977" cy="399"/>
            </a:xfrm>
          </p:grpSpPr>
          <p:sp>
            <p:nvSpPr>
              <p:cNvPr id="15" name="Text Box 57"/>
              <p:cNvSpPr txBox="1">
                <a:spLocks noChangeArrowheads="1"/>
              </p:cNvSpPr>
              <p:nvPr/>
            </p:nvSpPr>
            <p:spPr bwMode="auto">
              <a:xfrm>
                <a:off x="5394" y="7442"/>
                <a:ext cx="416" cy="39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800" dirty="0">
                    <a:effectLst/>
                    <a:latin typeface="Arial"/>
                    <a:ea typeface="Times New Roman"/>
                    <a:cs typeface="Times New Roman"/>
                  </a:rPr>
                  <a:t>C</a:t>
                </a:r>
                <a:endParaRPr lang="en-US" sz="1100" dirty="0">
                  <a:effectLst/>
                  <a:latin typeface="Calibri"/>
                  <a:ea typeface="Times New Roman"/>
                  <a:cs typeface="Times New Roman"/>
                </a:endParaRPr>
              </a:p>
            </p:txBody>
          </p:sp>
          <p:grpSp>
            <p:nvGrpSpPr>
              <p:cNvPr id="16" name="Group 15"/>
              <p:cNvGrpSpPr>
                <a:grpSpLocks/>
              </p:cNvGrpSpPr>
              <p:nvPr/>
            </p:nvGrpSpPr>
            <p:grpSpPr bwMode="auto">
              <a:xfrm>
                <a:off x="5068" y="7521"/>
                <a:ext cx="977" cy="275"/>
                <a:chOff x="7720" y="11748"/>
                <a:chExt cx="1268" cy="432"/>
              </a:xfrm>
            </p:grpSpPr>
            <p:cxnSp>
              <p:nvCxnSpPr>
                <p:cNvPr id="17" name="AutoShape 47"/>
                <p:cNvCxnSpPr>
                  <a:cxnSpLocks noChangeShapeType="1"/>
                </p:cNvCxnSpPr>
                <p:nvPr/>
              </p:nvCxnSpPr>
              <p:spPr bwMode="auto">
                <a:xfrm>
                  <a:off x="7720" y="11748"/>
                  <a:ext cx="305" cy="432"/>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18" name="AutoShape 48"/>
                <p:cNvCxnSpPr>
                  <a:cxnSpLocks noChangeShapeType="1"/>
                </p:cNvCxnSpPr>
                <p:nvPr/>
              </p:nvCxnSpPr>
              <p:spPr bwMode="auto">
                <a:xfrm flipH="1">
                  <a:off x="8700" y="11748"/>
                  <a:ext cx="288" cy="432"/>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19" name="AutoShape 49"/>
                <p:cNvCxnSpPr>
                  <a:cxnSpLocks noChangeShapeType="1"/>
                </p:cNvCxnSpPr>
                <p:nvPr/>
              </p:nvCxnSpPr>
              <p:spPr bwMode="auto">
                <a:xfrm flipH="1">
                  <a:off x="8025" y="12180"/>
                  <a:ext cx="675" cy="0"/>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grpSp>
        </p:grpSp>
      </p:grpSp>
      <p:pic>
        <p:nvPicPr>
          <p:cNvPr id="35" name="Picture 34"/>
          <p:cNvPicPr>
            <a:picLocks noChangeAspect="1"/>
          </p:cNvPicPr>
          <p:nvPr/>
        </p:nvPicPr>
        <p:blipFill rotWithShape="1">
          <a:blip r:embed="rId3" cstate="print"/>
          <a:srcRect l="30278" t="36852" r="8611" b="56046"/>
          <a:stretch/>
        </p:blipFill>
        <p:spPr>
          <a:xfrm>
            <a:off x="3639246" y="1022866"/>
            <a:ext cx="5454953" cy="1066800"/>
          </a:xfrm>
          <a:prstGeom prst="rect">
            <a:avLst/>
          </a:prstGeom>
        </p:spPr>
      </p:pic>
      <p:sp>
        <p:nvSpPr>
          <p:cNvPr id="37" name="TextBox 36"/>
          <p:cNvSpPr txBox="1"/>
          <p:nvPr/>
        </p:nvSpPr>
        <p:spPr>
          <a:xfrm>
            <a:off x="1074342" y="1346934"/>
            <a:ext cx="2286000" cy="523220"/>
          </a:xfrm>
          <a:prstGeom prst="rect">
            <a:avLst/>
          </a:prstGeom>
          <a:noFill/>
          <a:ln>
            <a:solidFill>
              <a:srgbClr val="000000"/>
            </a:solidFill>
          </a:ln>
        </p:spPr>
        <p:txBody>
          <a:bodyPr wrap="square" rtlCol="0">
            <a:spAutoFit/>
          </a:bodyPr>
          <a:lstStyle/>
          <a:p>
            <a:r>
              <a:rPr lang="en-US" sz="1400" dirty="0"/>
              <a:t>6 adults remain since 2 children crossed</a:t>
            </a:r>
          </a:p>
        </p:txBody>
      </p:sp>
      <p:sp>
        <p:nvSpPr>
          <p:cNvPr id="38" name="TextBox 37"/>
          <p:cNvSpPr txBox="1"/>
          <p:nvPr/>
        </p:nvSpPr>
        <p:spPr>
          <a:xfrm>
            <a:off x="1074342" y="2459514"/>
            <a:ext cx="2286000" cy="738664"/>
          </a:xfrm>
          <a:prstGeom prst="rect">
            <a:avLst/>
          </a:prstGeom>
          <a:noFill/>
          <a:ln>
            <a:solidFill>
              <a:schemeClr val="tx1"/>
            </a:solidFill>
          </a:ln>
        </p:spPr>
        <p:txBody>
          <a:bodyPr wrap="square" rtlCol="0">
            <a:spAutoFit/>
          </a:bodyPr>
          <a:lstStyle/>
          <a:p>
            <a:r>
              <a:rPr lang="en-US" sz="1400" dirty="0"/>
              <a:t>6 adults remain and one child comes back with the canoe</a:t>
            </a:r>
          </a:p>
        </p:txBody>
      </p:sp>
      <p:sp>
        <p:nvSpPr>
          <p:cNvPr id="39" name="TextBox 38"/>
          <p:cNvSpPr txBox="1"/>
          <p:nvPr/>
        </p:nvSpPr>
        <p:spPr>
          <a:xfrm>
            <a:off x="1074342" y="3787538"/>
            <a:ext cx="2286000" cy="307777"/>
          </a:xfrm>
          <a:prstGeom prst="rect">
            <a:avLst/>
          </a:prstGeom>
          <a:noFill/>
          <a:ln>
            <a:solidFill>
              <a:srgbClr val="000000"/>
            </a:solidFill>
          </a:ln>
        </p:spPr>
        <p:txBody>
          <a:bodyPr wrap="square" rtlCol="0">
            <a:spAutoFit/>
          </a:bodyPr>
          <a:lstStyle/>
          <a:p>
            <a:r>
              <a:rPr lang="en-US" sz="1400" dirty="0"/>
              <a:t>5 adults and 1 child remain</a:t>
            </a:r>
          </a:p>
        </p:txBody>
      </p:sp>
      <p:sp>
        <p:nvSpPr>
          <p:cNvPr id="40" name="TextBox 39"/>
          <p:cNvSpPr txBox="1"/>
          <p:nvPr/>
        </p:nvSpPr>
        <p:spPr>
          <a:xfrm>
            <a:off x="1074342" y="4684675"/>
            <a:ext cx="2286000" cy="954107"/>
          </a:xfrm>
          <a:prstGeom prst="rect">
            <a:avLst/>
          </a:prstGeom>
          <a:noFill/>
          <a:ln>
            <a:solidFill>
              <a:srgbClr val="000000"/>
            </a:solidFill>
          </a:ln>
        </p:spPr>
        <p:txBody>
          <a:bodyPr wrap="square" rtlCol="0">
            <a:spAutoFit/>
          </a:bodyPr>
          <a:lstStyle/>
          <a:p>
            <a:r>
              <a:rPr lang="en-US" sz="1400" dirty="0"/>
              <a:t>5 adults and 2 children remain since the second child comes back with the canoe</a:t>
            </a:r>
          </a:p>
        </p:txBody>
      </p:sp>
      <p:sp>
        <p:nvSpPr>
          <p:cNvPr id="2" name="TextBox 1"/>
          <p:cNvSpPr txBox="1"/>
          <p:nvPr/>
        </p:nvSpPr>
        <p:spPr>
          <a:xfrm>
            <a:off x="5631194" y="977602"/>
            <a:ext cx="1524000" cy="369332"/>
          </a:xfrm>
          <a:prstGeom prst="rect">
            <a:avLst/>
          </a:prstGeom>
          <a:noFill/>
        </p:spPr>
        <p:txBody>
          <a:bodyPr wrap="square" rtlCol="0">
            <a:spAutoFit/>
          </a:bodyPr>
          <a:lstStyle/>
          <a:p>
            <a:r>
              <a:rPr lang="en-US" dirty="0">
                <a:solidFill>
                  <a:srgbClr val="0000FF"/>
                </a:solidFill>
              </a:rPr>
              <a:t>One-way trips</a:t>
            </a:r>
          </a:p>
        </p:txBody>
      </p:sp>
      <p:pic>
        <p:nvPicPr>
          <p:cNvPr id="45" name="Picture 44"/>
          <p:cNvPicPr>
            <a:picLocks noChangeAspect="1"/>
          </p:cNvPicPr>
          <p:nvPr/>
        </p:nvPicPr>
        <p:blipFill rotWithShape="1">
          <a:blip r:embed="rId3" cstate="print"/>
          <a:srcRect l="30278" t="43456" r="23687" b="51052"/>
          <a:stretch/>
        </p:blipFill>
        <p:spPr>
          <a:xfrm>
            <a:off x="3875682" y="4749206"/>
            <a:ext cx="4109225" cy="825044"/>
          </a:xfrm>
          <a:prstGeom prst="rect">
            <a:avLst/>
          </a:prstGeom>
        </p:spPr>
      </p:pic>
      <p:pic>
        <p:nvPicPr>
          <p:cNvPr id="46" name="Picture 45"/>
          <p:cNvPicPr>
            <a:picLocks noChangeAspect="1"/>
          </p:cNvPicPr>
          <p:nvPr/>
        </p:nvPicPr>
        <p:blipFill rotWithShape="1">
          <a:blip r:embed="rId3" cstate="print"/>
          <a:srcRect l="30278" t="48518" r="8611" b="47039"/>
          <a:stretch/>
        </p:blipFill>
        <p:spPr>
          <a:xfrm>
            <a:off x="3709700" y="3659492"/>
            <a:ext cx="5454953" cy="667407"/>
          </a:xfrm>
          <a:prstGeom prst="rect">
            <a:avLst/>
          </a:prstGeom>
        </p:spPr>
      </p:pic>
      <p:pic>
        <p:nvPicPr>
          <p:cNvPr id="47" name="Picture 46"/>
          <p:cNvPicPr>
            <a:picLocks noChangeAspect="1"/>
          </p:cNvPicPr>
          <p:nvPr/>
        </p:nvPicPr>
        <p:blipFill rotWithShape="1">
          <a:blip r:embed="rId3" cstate="print"/>
          <a:srcRect l="30278" t="52606" r="23811" b="42566"/>
          <a:stretch/>
        </p:blipFill>
        <p:spPr>
          <a:xfrm>
            <a:off x="3689047" y="2511972"/>
            <a:ext cx="4098101" cy="725214"/>
          </a:xfrm>
          <a:prstGeom prst="rect">
            <a:avLst/>
          </a:prstGeom>
        </p:spPr>
      </p:pic>
    </p:spTree>
    <p:extLst>
      <p:ext uri="{BB962C8B-B14F-4D97-AF65-F5344CB8AC3E}">
        <p14:creationId xmlns:p14="http://schemas.microsoft.com/office/powerpoint/2010/main" val="90762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835842"/>
          </a:xfrm>
        </p:spPr>
        <p:txBody>
          <a:bodyPr>
            <a:normAutofit fontScale="90000"/>
          </a:bodyPr>
          <a:lstStyle/>
          <a:p>
            <a:r>
              <a:rPr lang="en-US" sz="2800" dirty="0"/>
              <a:t>EQUATION SOLVING STRATEGY: </a:t>
            </a:r>
            <a:br>
              <a:rPr lang="en-US" sz="2800" dirty="0"/>
            </a:br>
            <a:r>
              <a:rPr lang="en-US" sz="2800" dirty="0"/>
              <a:t>FROM BALANCE</a:t>
            </a:r>
            <a:r>
              <a:rPr lang="en-US" sz="2400" b="1" dirty="0"/>
              <a:t> </a:t>
            </a:r>
            <a:r>
              <a:rPr lang="en-US" sz="2800" dirty="0"/>
              <a:t>TO PROPERTIES</a:t>
            </a:r>
          </a:p>
        </p:txBody>
      </p:sp>
      <p:sp>
        <p:nvSpPr>
          <p:cNvPr id="227" name="Rectangle 226"/>
          <p:cNvSpPr/>
          <p:nvPr/>
        </p:nvSpPr>
        <p:spPr>
          <a:xfrm>
            <a:off x="586376" y="1686168"/>
            <a:ext cx="3519376" cy="400110"/>
          </a:xfrm>
          <a:prstGeom prst="rect">
            <a:avLst/>
          </a:prstGeom>
        </p:spPr>
        <p:txBody>
          <a:bodyPr wrap="square">
            <a:spAutoFit/>
          </a:bodyPr>
          <a:lstStyle/>
          <a:p>
            <a:r>
              <a:rPr lang="en-US" sz="2000" dirty="0">
                <a:solidFill>
                  <a:srgbClr val="0066FF"/>
                </a:solidFill>
                <a:latin typeface="Verdana" pitchFamily="34" charset="0"/>
                <a:ea typeface="Verdana" pitchFamily="34" charset="0"/>
                <a:cs typeface="Verdana" pitchFamily="34" charset="0"/>
              </a:rPr>
              <a:t>      2(</a:t>
            </a:r>
            <a:r>
              <a:rPr lang="en-US" sz="2000" i="1" dirty="0">
                <a:solidFill>
                  <a:srgbClr val="0066FF"/>
                </a:solidFill>
                <a:latin typeface="Verdana" pitchFamily="34" charset="0"/>
                <a:ea typeface="Verdana" pitchFamily="34" charset="0"/>
                <a:cs typeface="Verdana" pitchFamily="34" charset="0"/>
              </a:rPr>
              <a:t>x + </a:t>
            </a:r>
            <a:r>
              <a:rPr lang="en-US" sz="2000" dirty="0">
                <a:solidFill>
                  <a:srgbClr val="0066FF"/>
                </a:solidFill>
                <a:latin typeface="Verdana" pitchFamily="34" charset="0"/>
                <a:ea typeface="Verdana" pitchFamily="34" charset="0"/>
                <a:cs typeface="Verdana" pitchFamily="34" charset="0"/>
              </a:rPr>
              <a:t>3)  =  4(</a:t>
            </a:r>
            <a:r>
              <a:rPr lang="en-US" sz="2000" i="1" dirty="0">
                <a:solidFill>
                  <a:srgbClr val="0066FF"/>
                </a:solidFill>
                <a:latin typeface="Verdana" pitchFamily="34" charset="0"/>
                <a:ea typeface="Verdana" pitchFamily="34" charset="0"/>
                <a:cs typeface="Verdana" pitchFamily="34" charset="0"/>
              </a:rPr>
              <a:t>x</a:t>
            </a:r>
            <a:r>
              <a:rPr lang="en-US" sz="2000" dirty="0">
                <a:solidFill>
                  <a:srgbClr val="0066FF"/>
                </a:solidFill>
                <a:latin typeface="Verdana" pitchFamily="34" charset="0"/>
                <a:ea typeface="Verdana" pitchFamily="34" charset="0"/>
                <a:cs typeface="Verdana" pitchFamily="34" charset="0"/>
              </a:rPr>
              <a:t> – 1) </a:t>
            </a:r>
            <a:endParaRPr lang="en-US" sz="2000" dirty="0"/>
          </a:p>
        </p:txBody>
      </p:sp>
      <p:grpSp>
        <p:nvGrpSpPr>
          <p:cNvPr id="252" name="Group 251"/>
          <p:cNvGrpSpPr/>
          <p:nvPr/>
        </p:nvGrpSpPr>
        <p:grpSpPr>
          <a:xfrm>
            <a:off x="4772356" y="3972896"/>
            <a:ext cx="594360" cy="1102494"/>
            <a:chOff x="364651" y="2708641"/>
            <a:chExt cx="594360" cy="1102494"/>
          </a:xfrm>
        </p:grpSpPr>
        <p:sp>
          <p:nvSpPr>
            <p:cNvPr id="253" name="Oval 252"/>
            <p:cNvSpPr/>
            <p:nvPr/>
          </p:nvSpPr>
          <p:spPr>
            <a:xfrm>
              <a:off x="364651" y="2933311"/>
              <a:ext cx="594360" cy="877824"/>
            </a:xfrm>
            <a:prstGeom prst="ellipse">
              <a:avLst/>
            </a:prstGeom>
            <a:noFill/>
            <a:ln w="127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254" name="Straight Arrow Connector 253"/>
            <p:cNvCxnSpPr/>
            <p:nvPr/>
          </p:nvCxnSpPr>
          <p:spPr>
            <a:xfrm flipV="1">
              <a:off x="557948" y="2708641"/>
              <a:ext cx="393667" cy="1061115"/>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grpSp>
      <p:sp>
        <p:nvSpPr>
          <p:cNvPr id="255" name="TextBox 254"/>
          <p:cNvSpPr txBox="1"/>
          <p:nvPr/>
        </p:nvSpPr>
        <p:spPr>
          <a:xfrm>
            <a:off x="7188680" y="4167363"/>
            <a:ext cx="760092" cy="646331"/>
          </a:xfrm>
          <a:prstGeom prst="rect">
            <a:avLst/>
          </a:prstGeom>
          <a:noFill/>
        </p:spPr>
        <p:txBody>
          <a:bodyPr wrap="square" rtlCol="0">
            <a:spAutoFit/>
          </a:bodyPr>
          <a:lstStyle/>
          <a:p>
            <a:r>
              <a:rPr lang="en-US" dirty="0">
                <a:solidFill>
                  <a:srgbClr val="7030A0"/>
                </a:solidFill>
                <a:latin typeface="Arial Black" panose="020B0A04020102020204" pitchFamily="34" charset="0"/>
              </a:rPr>
              <a:t>V </a:t>
            </a:r>
            <a:r>
              <a:rPr lang="en-US" dirty="0" err="1">
                <a:solidFill>
                  <a:srgbClr val="7030A0"/>
                </a:solidFill>
                <a:latin typeface="Arial Black" panose="020B0A04020102020204" pitchFamily="34" charset="0"/>
              </a:rPr>
              <a:t>V</a:t>
            </a:r>
            <a:endParaRPr lang="en-US" dirty="0">
              <a:solidFill>
                <a:srgbClr val="7030A0"/>
              </a:solidFill>
              <a:latin typeface="Arial Black" panose="020B0A04020102020204" pitchFamily="34" charset="0"/>
            </a:endParaRPr>
          </a:p>
          <a:p>
            <a:endParaRPr lang="en-US" dirty="0">
              <a:solidFill>
                <a:srgbClr val="7030A0"/>
              </a:solidFill>
              <a:latin typeface="Arial Black" panose="020B0A04020102020204" pitchFamily="34" charset="0"/>
            </a:endParaRPr>
          </a:p>
        </p:txBody>
      </p:sp>
      <p:sp>
        <p:nvSpPr>
          <p:cNvPr id="256" name="TextBox 255"/>
          <p:cNvSpPr txBox="1"/>
          <p:nvPr/>
        </p:nvSpPr>
        <p:spPr>
          <a:xfrm>
            <a:off x="5521207" y="4055514"/>
            <a:ext cx="1084707" cy="1015663"/>
          </a:xfrm>
          <a:prstGeom prst="rect">
            <a:avLst/>
          </a:prstGeom>
          <a:noFill/>
        </p:spPr>
        <p:txBody>
          <a:bodyPr wrap="square" rtlCol="0">
            <a:spAutoFit/>
          </a:bodyPr>
          <a:lstStyle/>
          <a:p>
            <a:r>
              <a:rPr lang="en-US" sz="2000" dirty="0">
                <a:solidFill>
                  <a:srgbClr val="7030A0"/>
                </a:solidFill>
                <a:latin typeface="Arial Black" panose="020B0A04020102020204" pitchFamily="34" charset="0"/>
              </a:rPr>
              <a:t>+  +  +  </a:t>
            </a:r>
          </a:p>
          <a:p>
            <a:endParaRPr lang="en-US" sz="2000" dirty="0">
              <a:solidFill>
                <a:srgbClr val="7030A0"/>
              </a:solidFill>
              <a:latin typeface="Arial Black" panose="020B0A04020102020204" pitchFamily="34" charset="0"/>
            </a:endParaRPr>
          </a:p>
          <a:p>
            <a:r>
              <a:rPr lang="en-US" sz="2000" dirty="0">
                <a:solidFill>
                  <a:srgbClr val="7030A0"/>
                </a:solidFill>
                <a:latin typeface="Arial Black" panose="020B0A04020102020204" pitchFamily="34" charset="0"/>
              </a:rPr>
              <a:t>+  +  +</a:t>
            </a:r>
          </a:p>
        </p:txBody>
      </p:sp>
      <p:cxnSp>
        <p:nvCxnSpPr>
          <p:cNvPr id="257" name="Straight Connector 256"/>
          <p:cNvCxnSpPr/>
          <p:nvPr/>
        </p:nvCxnSpPr>
        <p:spPr>
          <a:xfrm>
            <a:off x="6941008" y="3967708"/>
            <a:ext cx="0" cy="1998049"/>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8" name="Straight Arrow Connector 257"/>
          <p:cNvCxnSpPr/>
          <p:nvPr/>
        </p:nvCxnSpPr>
        <p:spPr>
          <a:xfrm flipV="1">
            <a:off x="5880538" y="4261565"/>
            <a:ext cx="1216532" cy="388291"/>
          </a:xfrm>
          <a:prstGeom prst="straightConnector1">
            <a:avLst/>
          </a:prstGeom>
          <a:ln w="19050">
            <a:solidFill>
              <a:srgbClr val="006600"/>
            </a:solidFill>
            <a:headEnd type="arrow"/>
            <a:tailEnd type="arrow"/>
          </a:ln>
        </p:spPr>
        <p:style>
          <a:lnRef idx="1">
            <a:schemeClr val="accent6"/>
          </a:lnRef>
          <a:fillRef idx="0">
            <a:schemeClr val="accent6"/>
          </a:fillRef>
          <a:effectRef idx="0">
            <a:schemeClr val="accent6"/>
          </a:effectRef>
          <a:fontRef idx="minor">
            <a:schemeClr val="tx1"/>
          </a:fontRef>
        </p:style>
      </p:cxnSp>
      <p:sp>
        <p:nvSpPr>
          <p:cNvPr id="259" name="TextBox 258"/>
          <p:cNvSpPr txBox="1"/>
          <p:nvPr/>
        </p:nvSpPr>
        <p:spPr>
          <a:xfrm>
            <a:off x="7911307" y="4191204"/>
            <a:ext cx="826526" cy="646331"/>
          </a:xfrm>
          <a:prstGeom prst="rect">
            <a:avLst/>
          </a:prstGeom>
          <a:noFill/>
        </p:spPr>
        <p:txBody>
          <a:bodyPr wrap="square" rtlCol="0">
            <a:spAutoFit/>
          </a:bodyPr>
          <a:lstStyle/>
          <a:p>
            <a:r>
              <a:rPr lang="en-US" dirty="0">
                <a:solidFill>
                  <a:srgbClr val="7030A0"/>
                </a:solidFill>
                <a:latin typeface="Arial Black" panose="020B0A04020102020204" pitchFamily="34" charset="0"/>
              </a:rPr>
              <a:t>V  </a:t>
            </a:r>
            <a:r>
              <a:rPr lang="en-US" dirty="0" err="1">
                <a:solidFill>
                  <a:srgbClr val="7030A0"/>
                </a:solidFill>
                <a:latin typeface="Arial Black" panose="020B0A04020102020204" pitchFamily="34" charset="0"/>
              </a:rPr>
              <a:t>V</a:t>
            </a:r>
            <a:endParaRPr lang="en-US" dirty="0">
              <a:solidFill>
                <a:srgbClr val="7030A0"/>
              </a:solidFill>
              <a:latin typeface="Arial Black" panose="020B0A04020102020204" pitchFamily="34" charset="0"/>
            </a:endParaRPr>
          </a:p>
          <a:p>
            <a:endParaRPr lang="en-US" dirty="0">
              <a:solidFill>
                <a:srgbClr val="7030A0"/>
              </a:solidFill>
              <a:latin typeface="Arial Black" panose="020B0A04020102020204" pitchFamily="34" charset="0"/>
            </a:endParaRPr>
          </a:p>
        </p:txBody>
      </p:sp>
      <p:sp>
        <p:nvSpPr>
          <p:cNvPr id="261" name="TextBox 260"/>
          <p:cNvSpPr txBox="1"/>
          <p:nvPr/>
        </p:nvSpPr>
        <p:spPr>
          <a:xfrm>
            <a:off x="4901599" y="4153764"/>
            <a:ext cx="470646" cy="923330"/>
          </a:xfrm>
          <a:prstGeom prst="rect">
            <a:avLst/>
          </a:prstGeom>
          <a:noFill/>
        </p:spPr>
        <p:txBody>
          <a:bodyPr wrap="square" rtlCol="0">
            <a:spAutoFit/>
          </a:bodyPr>
          <a:lstStyle/>
          <a:p>
            <a:r>
              <a:rPr lang="en-US" dirty="0">
                <a:solidFill>
                  <a:srgbClr val="7030A0"/>
                </a:solidFill>
                <a:latin typeface="Arial Black" panose="020B0A04020102020204" pitchFamily="34" charset="0"/>
              </a:rPr>
              <a:t>V</a:t>
            </a:r>
          </a:p>
          <a:p>
            <a:r>
              <a:rPr lang="en-US" dirty="0">
                <a:solidFill>
                  <a:srgbClr val="7030A0"/>
                </a:solidFill>
                <a:latin typeface="Arial Black" panose="020B0A04020102020204" pitchFamily="34" charset="0"/>
              </a:rPr>
              <a:t>   </a:t>
            </a:r>
          </a:p>
          <a:p>
            <a:r>
              <a:rPr lang="en-US" dirty="0">
                <a:solidFill>
                  <a:srgbClr val="7030A0"/>
                </a:solidFill>
                <a:latin typeface="Arial Black" panose="020B0A04020102020204" pitchFamily="34" charset="0"/>
              </a:rPr>
              <a:t>V</a:t>
            </a:r>
          </a:p>
        </p:txBody>
      </p:sp>
      <p:grpSp>
        <p:nvGrpSpPr>
          <p:cNvPr id="263" name="Group 262"/>
          <p:cNvGrpSpPr/>
          <p:nvPr/>
        </p:nvGrpSpPr>
        <p:grpSpPr>
          <a:xfrm>
            <a:off x="7956667" y="3694636"/>
            <a:ext cx="594360" cy="1107231"/>
            <a:chOff x="2134362" y="2492252"/>
            <a:chExt cx="594360" cy="1107231"/>
          </a:xfrm>
        </p:grpSpPr>
        <p:sp>
          <p:nvSpPr>
            <p:cNvPr id="264" name="Oval 263"/>
            <p:cNvSpPr/>
            <p:nvPr/>
          </p:nvSpPr>
          <p:spPr>
            <a:xfrm>
              <a:off x="2134362" y="2721659"/>
              <a:ext cx="594360" cy="877824"/>
            </a:xfrm>
            <a:prstGeom prst="ellipse">
              <a:avLst/>
            </a:prstGeom>
            <a:noFill/>
            <a:ln w="127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265" name="Straight Arrow Connector 264"/>
            <p:cNvCxnSpPr/>
            <p:nvPr/>
          </p:nvCxnSpPr>
          <p:spPr>
            <a:xfrm flipV="1">
              <a:off x="2318433" y="2492252"/>
              <a:ext cx="393667" cy="1061115"/>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grpSp>
      <p:sp>
        <p:nvSpPr>
          <p:cNvPr id="267" name="Oval 266"/>
          <p:cNvSpPr/>
          <p:nvPr/>
        </p:nvSpPr>
        <p:spPr>
          <a:xfrm rot="16200000" flipH="1">
            <a:off x="7024019" y="5352974"/>
            <a:ext cx="683578" cy="457283"/>
          </a:xfrm>
          <a:prstGeom prst="ellipse">
            <a:avLst/>
          </a:prstGeom>
          <a:noFill/>
          <a:ln w="127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70" name="Oval 269"/>
          <p:cNvSpPr/>
          <p:nvPr/>
        </p:nvSpPr>
        <p:spPr>
          <a:xfrm rot="6196075">
            <a:off x="4778095" y="4544231"/>
            <a:ext cx="1939653" cy="803784"/>
          </a:xfrm>
          <a:prstGeom prst="ellipse">
            <a:avLst/>
          </a:prstGeom>
          <a:noFill/>
          <a:ln w="12700">
            <a:solidFill>
              <a:srgbClr val="0066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273" name="Straight Arrow Connector 272"/>
          <p:cNvCxnSpPr/>
          <p:nvPr/>
        </p:nvCxnSpPr>
        <p:spPr>
          <a:xfrm flipH="1">
            <a:off x="6661287" y="4682515"/>
            <a:ext cx="526973" cy="454345"/>
          </a:xfrm>
          <a:prstGeom prst="straightConnector1">
            <a:avLst/>
          </a:prstGeom>
          <a:ln w="19050">
            <a:solidFill>
              <a:srgbClr val="006600"/>
            </a:solidFill>
            <a:headEnd type="arrow"/>
            <a:tailEnd type="arrow"/>
          </a:ln>
        </p:spPr>
        <p:style>
          <a:lnRef idx="1">
            <a:schemeClr val="accent6"/>
          </a:lnRef>
          <a:fillRef idx="0">
            <a:schemeClr val="accent6"/>
          </a:fillRef>
          <a:effectRef idx="0">
            <a:schemeClr val="accent6"/>
          </a:effectRef>
          <a:fontRef idx="minor">
            <a:schemeClr val="tx1"/>
          </a:fontRef>
        </p:style>
      </p:cxnSp>
      <p:sp>
        <p:nvSpPr>
          <p:cNvPr id="274" name="Rectangle 273"/>
          <p:cNvSpPr/>
          <p:nvPr/>
        </p:nvSpPr>
        <p:spPr>
          <a:xfrm>
            <a:off x="1396532" y="2376239"/>
            <a:ext cx="2534668" cy="400110"/>
          </a:xfrm>
          <a:prstGeom prst="rect">
            <a:avLst/>
          </a:prstGeom>
        </p:spPr>
        <p:txBody>
          <a:bodyPr wrap="none">
            <a:spAutoFit/>
          </a:bodyPr>
          <a:lstStyle/>
          <a:p>
            <a:r>
              <a:rPr lang="en-US" sz="2000" dirty="0">
                <a:solidFill>
                  <a:srgbClr val="0066FF"/>
                </a:solidFill>
                <a:latin typeface="Verdana" pitchFamily="34" charset="0"/>
                <a:ea typeface="Verdana" pitchFamily="34" charset="0"/>
                <a:cs typeface="Verdana" pitchFamily="34" charset="0"/>
              </a:rPr>
              <a:t>2</a:t>
            </a:r>
            <a:r>
              <a:rPr lang="en-US" sz="2000" i="1" dirty="0">
                <a:solidFill>
                  <a:srgbClr val="0066FF"/>
                </a:solidFill>
                <a:latin typeface="Verdana" pitchFamily="34" charset="0"/>
                <a:ea typeface="Verdana" pitchFamily="34" charset="0"/>
                <a:cs typeface="Verdana" pitchFamily="34" charset="0"/>
              </a:rPr>
              <a:t>x + </a:t>
            </a:r>
            <a:r>
              <a:rPr lang="en-US" sz="2000" dirty="0">
                <a:solidFill>
                  <a:srgbClr val="0066FF"/>
                </a:solidFill>
                <a:latin typeface="Verdana" pitchFamily="34" charset="0"/>
                <a:ea typeface="Verdana" pitchFamily="34" charset="0"/>
                <a:cs typeface="Verdana" pitchFamily="34" charset="0"/>
              </a:rPr>
              <a:t>6  =  4</a:t>
            </a:r>
            <a:r>
              <a:rPr lang="en-US" sz="2000" i="1" dirty="0">
                <a:solidFill>
                  <a:srgbClr val="0066FF"/>
                </a:solidFill>
                <a:latin typeface="Verdana" pitchFamily="34" charset="0"/>
                <a:ea typeface="Verdana" pitchFamily="34" charset="0"/>
                <a:cs typeface="Verdana" pitchFamily="34" charset="0"/>
              </a:rPr>
              <a:t>x</a:t>
            </a:r>
            <a:r>
              <a:rPr lang="en-US" sz="2000" dirty="0">
                <a:solidFill>
                  <a:srgbClr val="0066FF"/>
                </a:solidFill>
                <a:latin typeface="Verdana" pitchFamily="34" charset="0"/>
                <a:ea typeface="Verdana" pitchFamily="34" charset="0"/>
                <a:cs typeface="Verdana" pitchFamily="34" charset="0"/>
              </a:rPr>
              <a:t> – 4 </a:t>
            </a:r>
            <a:endParaRPr lang="en-US" sz="2000" dirty="0"/>
          </a:p>
        </p:txBody>
      </p:sp>
      <p:sp>
        <p:nvSpPr>
          <p:cNvPr id="275" name="TextBox 274"/>
          <p:cNvSpPr txBox="1"/>
          <p:nvPr/>
        </p:nvSpPr>
        <p:spPr>
          <a:xfrm>
            <a:off x="7230918" y="5187148"/>
            <a:ext cx="1455881" cy="461665"/>
          </a:xfrm>
          <a:prstGeom prst="rect">
            <a:avLst/>
          </a:prstGeom>
          <a:noFill/>
        </p:spPr>
        <p:txBody>
          <a:bodyPr wrap="square" rtlCol="0">
            <a:spAutoFit/>
          </a:bodyPr>
          <a:lstStyle/>
          <a:p>
            <a:r>
              <a:rPr lang="en-US" sz="2400" b="1" dirty="0">
                <a:solidFill>
                  <a:srgbClr val="7030A0"/>
                </a:solidFill>
                <a:latin typeface="Arial" panose="020B0604020202020204" pitchFamily="34" charset="0"/>
                <a:cs typeface="Arial" panose="020B0604020202020204" pitchFamily="34" charset="0"/>
              </a:rPr>
              <a:t>–  –  –  – </a:t>
            </a:r>
          </a:p>
        </p:txBody>
      </p:sp>
      <p:sp>
        <p:nvSpPr>
          <p:cNvPr id="276" name="TextBox 275"/>
          <p:cNvSpPr txBox="1"/>
          <p:nvPr/>
        </p:nvSpPr>
        <p:spPr>
          <a:xfrm>
            <a:off x="7220286" y="5536261"/>
            <a:ext cx="1455881" cy="400110"/>
          </a:xfrm>
          <a:prstGeom prst="rect">
            <a:avLst/>
          </a:prstGeom>
          <a:noFill/>
        </p:spPr>
        <p:txBody>
          <a:bodyPr wrap="square" rtlCol="0">
            <a:spAutoFit/>
          </a:bodyPr>
          <a:lstStyle/>
          <a:p>
            <a:r>
              <a:rPr lang="en-US" sz="2000" dirty="0">
                <a:solidFill>
                  <a:srgbClr val="7030A0"/>
                </a:solidFill>
                <a:latin typeface="Arial Black" panose="020B0A04020102020204" pitchFamily="34" charset="0"/>
              </a:rPr>
              <a:t>+  +  +  +</a:t>
            </a:r>
          </a:p>
        </p:txBody>
      </p:sp>
      <p:sp>
        <p:nvSpPr>
          <p:cNvPr id="277" name="Oval 276"/>
          <p:cNvSpPr/>
          <p:nvPr/>
        </p:nvSpPr>
        <p:spPr>
          <a:xfrm rot="16200000" flipH="1">
            <a:off x="7389079" y="5352974"/>
            <a:ext cx="683578" cy="457283"/>
          </a:xfrm>
          <a:prstGeom prst="ellipse">
            <a:avLst/>
          </a:prstGeom>
          <a:noFill/>
          <a:ln w="127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78" name="Oval 277"/>
          <p:cNvSpPr/>
          <p:nvPr/>
        </p:nvSpPr>
        <p:spPr>
          <a:xfrm rot="16200000" flipH="1">
            <a:off x="7754139" y="5352974"/>
            <a:ext cx="683578" cy="457283"/>
          </a:xfrm>
          <a:prstGeom prst="ellipse">
            <a:avLst/>
          </a:prstGeom>
          <a:noFill/>
          <a:ln w="127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79" name="Oval 278"/>
          <p:cNvSpPr/>
          <p:nvPr/>
        </p:nvSpPr>
        <p:spPr>
          <a:xfrm rot="16200000" flipH="1">
            <a:off x="8119199" y="5352974"/>
            <a:ext cx="683578" cy="457283"/>
          </a:xfrm>
          <a:prstGeom prst="ellipse">
            <a:avLst/>
          </a:prstGeom>
          <a:noFill/>
          <a:ln w="127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85" name="Oval 284"/>
          <p:cNvSpPr/>
          <p:nvPr/>
        </p:nvSpPr>
        <p:spPr>
          <a:xfrm rot="207498">
            <a:off x="6137382" y="4009946"/>
            <a:ext cx="758683" cy="1902722"/>
          </a:xfrm>
          <a:prstGeom prst="ellipse">
            <a:avLst/>
          </a:prstGeom>
          <a:noFill/>
          <a:ln w="12700">
            <a:solidFill>
              <a:srgbClr val="0066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86" name="TextBox 285"/>
          <p:cNvSpPr txBox="1"/>
          <p:nvPr/>
        </p:nvSpPr>
        <p:spPr>
          <a:xfrm>
            <a:off x="2225124" y="4610310"/>
            <a:ext cx="1340438" cy="400110"/>
          </a:xfrm>
          <a:prstGeom prst="rect">
            <a:avLst/>
          </a:prstGeom>
          <a:noFill/>
        </p:spPr>
        <p:txBody>
          <a:bodyPr wrap="square" rtlCol="0">
            <a:spAutoFit/>
          </a:bodyPr>
          <a:lstStyle/>
          <a:p>
            <a:pPr marL="457200" indent="-457200"/>
            <a:r>
              <a:rPr lang="en-US" sz="2000" dirty="0">
                <a:solidFill>
                  <a:srgbClr val="0066FF"/>
                </a:solidFill>
                <a:latin typeface="Verdana" pitchFamily="34" charset="0"/>
                <a:ea typeface="Verdana" pitchFamily="34" charset="0"/>
                <a:cs typeface="Verdana" pitchFamily="34" charset="0"/>
              </a:rPr>
              <a:t>5 =  </a:t>
            </a:r>
            <a:r>
              <a:rPr lang="en-US" sz="2000" i="1" dirty="0">
                <a:solidFill>
                  <a:srgbClr val="0066FF"/>
                </a:solidFill>
                <a:latin typeface="Verdana" pitchFamily="34" charset="0"/>
                <a:ea typeface="Verdana" pitchFamily="34" charset="0"/>
                <a:cs typeface="Verdana" pitchFamily="34" charset="0"/>
              </a:rPr>
              <a:t>x</a:t>
            </a:r>
            <a:endParaRPr lang="en-US" sz="2000" dirty="0">
              <a:solidFill>
                <a:srgbClr val="0066FF"/>
              </a:solidFill>
              <a:latin typeface="Verdana" pitchFamily="34" charset="0"/>
              <a:ea typeface="Verdana" pitchFamily="34" charset="0"/>
              <a:cs typeface="Verdana" pitchFamily="34" charset="0"/>
            </a:endParaRPr>
          </a:p>
        </p:txBody>
      </p:sp>
      <p:sp>
        <p:nvSpPr>
          <p:cNvPr id="55" name="Rectangle 54"/>
          <p:cNvSpPr/>
          <p:nvPr/>
        </p:nvSpPr>
        <p:spPr>
          <a:xfrm>
            <a:off x="2101853" y="3297812"/>
            <a:ext cx="1829347" cy="400110"/>
          </a:xfrm>
          <a:prstGeom prst="rect">
            <a:avLst/>
          </a:prstGeom>
        </p:spPr>
        <p:txBody>
          <a:bodyPr wrap="none">
            <a:spAutoFit/>
          </a:bodyPr>
          <a:lstStyle/>
          <a:p>
            <a:r>
              <a:rPr lang="en-US" sz="2000" dirty="0">
                <a:solidFill>
                  <a:srgbClr val="0066FF"/>
                </a:solidFill>
                <a:latin typeface="Verdana" pitchFamily="34" charset="0"/>
                <a:ea typeface="Verdana" pitchFamily="34" charset="0"/>
                <a:cs typeface="Verdana" pitchFamily="34" charset="0"/>
              </a:rPr>
              <a:t>6  =  2</a:t>
            </a:r>
            <a:r>
              <a:rPr lang="en-US" sz="2000" i="1" dirty="0">
                <a:solidFill>
                  <a:srgbClr val="0066FF"/>
                </a:solidFill>
                <a:latin typeface="Verdana" pitchFamily="34" charset="0"/>
                <a:ea typeface="Verdana" pitchFamily="34" charset="0"/>
                <a:cs typeface="Verdana" pitchFamily="34" charset="0"/>
              </a:rPr>
              <a:t>x</a:t>
            </a:r>
            <a:r>
              <a:rPr lang="en-US" sz="2000" dirty="0">
                <a:solidFill>
                  <a:srgbClr val="0066FF"/>
                </a:solidFill>
                <a:latin typeface="Verdana" pitchFamily="34" charset="0"/>
                <a:ea typeface="Verdana" pitchFamily="34" charset="0"/>
                <a:cs typeface="Verdana" pitchFamily="34" charset="0"/>
              </a:rPr>
              <a:t> – 4 </a:t>
            </a:r>
            <a:endParaRPr lang="en-US" sz="2000" dirty="0"/>
          </a:p>
        </p:txBody>
      </p:sp>
      <p:sp>
        <p:nvSpPr>
          <p:cNvPr id="56" name="TextBox 55"/>
          <p:cNvSpPr txBox="1"/>
          <p:nvPr/>
        </p:nvSpPr>
        <p:spPr>
          <a:xfrm>
            <a:off x="2070277" y="4103343"/>
            <a:ext cx="1340438" cy="400110"/>
          </a:xfrm>
          <a:prstGeom prst="rect">
            <a:avLst/>
          </a:prstGeom>
          <a:noFill/>
        </p:spPr>
        <p:txBody>
          <a:bodyPr wrap="square" rtlCol="0">
            <a:spAutoFit/>
          </a:bodyPr>
          <a:lstStyle/>
          <a:p>
            <a:pPr marL="457200" indent="-457200"/>
            <a:r>
              <a:rPr lang="en-US" sz="2000" dirty="0">
                <a:solidFill>
                  <a:srgbClr val="0066FF"/>
                </a:solidFill>
                <a:latin typeface="Verdana" pitchFamily="34" charset="0"/>
                <a:ea typeface="Verdana" pitchFamily="34" charset="0"/>
                <a:cs typeface="Verdana" pitchFamily="34" charset="0"/>
              </a:rPr>
              <a:t>10 =  2</a:t>
            </a:r>
            <a:r>
              <a:rPr lang="en-US" sz="2000" i="1" dirty="0">
                <a:solidFill>
                  <a:srgbClr val="0066FF"/>
                </a:solidFill>
                <a:latin typeface="Verdana" pitchFamily="34" charset="0"/>
                <a:ea typeface="Verdana" pitchFamily="34" charset="0"/>
                <a:cs typeface="Verdana" pitchFamily="34" charset="0"/>
              </a:rPr>
              <a:t>x</a:t>
            </a:r>
            <a:endParaRPr lang="en-US" sz="2000" dirty="0">
              <a:solidFill>
                <a:srgbClr val="0066FF"/>
              </a:solidFill>
              <a:latin typeface="Verdana" pitchFamily="34" charset="0"/>
              <a:ea typeface="Verdana" pitchFamily="34" charset="0"/>
              <a:cs typeface="Verdana" pitchFamily="34" charset="0"/>
            </a:endParaRPr>
          </a:p>
        </p:txBody>
      </p:sp>
      <p:sp>
        <p:nvSpPr>
          <p:cNvPr id="3" name="Rectangle 2"/>
          <p:cNvSpPr/>
          <p:nvPr/>
        </p:nvSpPr>
        <p:spPr>
          <a:xfrm>
            <a:off x="5521207" y="5428579"/>
            <a:ext cx="1122047" cy="400110"/>
          </a:xfrm>
          <a:prstGeom prst="rect">
            <a:avLst/>
          </a:prstGeom>
        </p:spPr>
        <p:txBody>
          <a:bodyPr wrap="none">
            <a:spAutoFit/>
          </a:bodyPr>
          <a:lstStyle/>
          <a:p>
            <a:r>
              <a:rPr lang="en-US" sz="2000" b="1" dirty="0">
                <a:solidFill>
                  <a:srgbClr val="7030A0"/>
                </a:solidFill>
                <a:latin typeface="Arial Black" panose="020B0A04020102020204" pitchFamily="34" charset="0"/>
              </a:rPr>
              <a:t>+       +</a:t>
            </a:r>
          </a:p>
        </p:txBody>
      </p:sp>
      <p:sp>
        <p:nvSpPr>
          <p:cNvPr id="60" name="Rectangle 59"/>
          <p:cNvSpPr/>
          <p:nvPr/>
        </p:nvSpPr>
        <p:spPr>
          <a:xfrm>
            <a:off x="6175409" y="5237606"/>
            <a:ext cx="694421" cy="400110"/>
          </a:xfrm>
          <a:prstGeom prst="rect">
            <a:avLst/>
          </a:prstGeom>
        </p:spPr>
        <p:txBody>
          <a:bodyPr wrap="none">
            <a:spAutoFit/>
          </a:bodyPr>
          <a:lstStyle/>
          <a:p>
            <a:r>
              <a:rPr lang="en-US" sz="2000" b="1" dirty="0">
                <a:solidFill>
                  <a:srgbClr val="7030A0"/>
                </a:solidFill>
                <a:latin typeface="Arial Black" panose="020B0A04020102020204" pitchFamily="34" charset="0"/>
              </a:rPr>
              <a:t>+  +</a:t>
            </a:r>
          </a:p>
        </p:txBody>
      </p:sp>
      <p:sp>
        <p:nvSpPr>
          <p:cNvPr id="65" name="TextBox 64"/>
          <p:cNvSpPr txBox="1"/>
          <p:nvPr/>
        </p:nvSpPr>
        <p:spPr>
          <a:xfrm>
            <a:off x="930858" y="2830665"/>
            <a:ext cx="2830411" cy="400110"/>
          </a:xfrm>
          <a:prstGeom prst="rect">
            <a:avLst/>
          </a:prstGeom>
          <a:noFill/>
        </p:spPr>
        <p:txBody>
          <a:bodyPr wrap="square" rtlCol="0">
            <a:spAutoFit/>
          </a:bodyPr>
          <a:lstStyle/>
          <a:p>
            <a:pPr marL="457200" indent="-457200"/>
            <a:r>
              <a:rPr lang="en-US" sz="2000" dirty="0">
                <a:solidFill>
                  <a:srgbClr val="0066FF"/>
                </a:solidFill>
                <a:latin typeface="Verdana" pitchFamily="34" charset="0"/>
                <a:ea typeface="Verdana" pitchFamily="34" charset="0"/>
                <a:cs typeface="Verdana" pitchFamily="34" charset="0"/>
              </a:rPr>
              <a:t>    </a:t>
            </a:r>
            <a:r>
              <a:rPr lang="en-US" sz="2000" u="sng" dirty="0">
                <a:solidFill>
                  <a:srgbClr val="0066FF"/>
                </a:solidFill>
                <a:latin typeface="Verdana" pitchFamily="34" charset="0"/>
                <a:ea typeface="Verdana" pitchFamily="34" charset="0"/>
                <a:cs typeface="Verdana" pitchFamily="34" charset="0"/>
              </a:rPr>
              <a:t>-2</a:t>
            </a:r>
            <a:r>
              <a:rPr lang="en-US" sz="2000" i="1" u="sng" dirty="0">
                <a:solidFill>
                  <a:srgbClr val="0066FF"/>
                </a:solidFill>
                <a:latin typeface="Verdana" pitchFamily="34" charset="0"/>
                <a:ea typeface="Verdana" pitchFamily="34" charset="0"/>
                <a:cs typeface="Verdana" pitchFamily="34" charset="0"/>
              </a:rPr>
              <a:t>x</a:t>
            </a:r>
            <a:r>
              <a:rPr lang="en-US" sz="2000" dirty="0">
                <a:solidFill>
                  <a:srgbClr val="0066FF"/>
                </a:solidFill>
                <a:latin typeface="Verdana" pitchFamily="34" charset="0"/>
                <a:ea typeface="Verdana" pitchFamily="34" charset="0"/>
                <a:cs typeface="Verdana" pitchFamily="34" charset="0"/>
              </a:rPr>
              <a:t>        = </a:t>
            </a:r>
            <a:r>
              <a:rPr lang="en-US" sz="2000" u="sng" dirty="0">
                <a:solidFill>
                  <a:srgbClr val="0066FF"/>
                </a:solidFill>
                <a:latin typeface="Verdana" pitchFamily="34" charset="0"/>
                <a:ea typeface="Verdana" pitchFamily="34" charset="0"/>
                <a:cs typeface="Verdana" pitchFamily="34" charset="0"/>
              </a:rPr>
              <a:t>-2</a:t>
            </a:r>
            <a:r>
              <a:rPr lang="en-US" sz="2000" i="1" u="sng" dirty="0">
                <a:solidFill>
                  <a:srgbClr val="0066FF"/>
                </a:solidFill>
                <a:latin typeface="Verdana" pitchFamily="34" charset="0"/>
                <a:ea typeface="Verdana" pitchFamily="34" charset="0"/>
                <a:cs typeface="Verdana" pitchFamily="34" charset="0"/>
              </a:rPr>
              <a:t>x</a:t>
            </a:r>
            <a:endParaRPr lang="en-US" sz="2000" u="sng" dirty="0">
              <a:solidFill>
                <a:srgbClr val="0066FF"/>
              </a:solidFill>
              <a:latin typeface="Verdana" pitchFamily="34" charset="0"/>
              <a:ea typeface="Verdana" pitchFamily="34" charset="0"/>
              <a:cs typeface="Verdana" pitchFamily="34" charset="0"/>
            </a:endParaRPr>
          </a:p>
        </p:txBody>
      </p:sp>
      <p:sp>
        <p:nvSpPr>
          <p:cNvPr id="66" name="TextBox 65"/>
          <p:cNvSpPr txBox="1"/>
          <p:nvPr/>
        </p:nvSpPr>
        <p:spPr>
          <a:xfrm>
            <a:off x="1999609" y="3694636"/>
            <a:ext cx="2248481" cy="400110"/>
          </a:xfrm>
          <a:prstGeom prst="rect">
            <a:avLst/>
          </a:prstGeom>
          <a:noFill/>
        </p:spPr>
        <p:txBody>
          <a:bodyPr wrap="square" rtlCol="0">
            <a:spAutoFit/>
          </a:bodyPr>
          <a:lstStyle/>
          <a:p>
            <a:pPr marL="457200" indent="-457200"/>
            <a:r>
              <a:rPr lang="en-US" sz="2000" u="sng" dirty="0">
                <a:solidFill>
                  <a:srgbClr val="0066FF"/>
                </a:solidFill>
                <a:latin typeface="Verdana" pitchFamily="34" charset="0"/>
                <a:ea typeface="Verdana" pitchFamily="34" charset="0"/>
                <a:cs typeface="Verdana" pitchFamily="34" charset="0"/>
              </a:rPr>
              <a:t>+4</a:t>
            </a:r>
            <a:r>
              <a:rPr lang="en-US" sz="2000" dirty="0">
                <a:solidFill>
                  <a:srgbClr val="0066FF"/>
                </a:solidFill>
                <a:latin typeface="Verdana" pitchFamily="34" charset="0"/>
                <a:ea typeface="Verdana" pitchFamily="34" charset="0"/>
                <a:cs typeface="Verdana" pitchFamily="34" charset="0"/>
              </a:rPr>
              <a:t> =       </a:t>
            </a:r>
            <a:r>
              <a:rPr lang="en-US" sz="2000" u="sng" dirty="0">
                <a:solidFill>
                  <a:srgbClr val="0066FF"/>
                </a:solidFill>
                <a:latin typeface="Verdana" pitchFamily="34" charset="0"/>
                <a:ea typeface="Verdana" pitchFamily="34" charset="0"/>
                <a:cs typeface="Verdana" pitchFamily="34" charset="0"/>
              </a:rPr>
              <a:t>+4</a:t>
            </a:r>
          </a:p>
        </p:txBody>
      </p:sp>
      <p:sp>
        <p:nvSpPr>
          <p:cNvPr id="63" name="TextBox 62">
            <a:extLst>
              <a:ext uri="{FF2B5EF4-FFF2-40B4-BE49-F238E27FC236}">
                <a16:creationId xmlns:a16="http://schemas.microsoft.com/office/drawing/2014/main" id="{02232BAC-661C-4BDA-803F-92A6D4E03399}"/>
              </a:ext>
            </a:extLst>
          </p:cNvPr>
          <p:cNvSpPr txBox="1"/>
          <p:nvPr/>
        </p:nvSpPr>
        <p:spPr>
          <a:xfrm>
            <a:off x="4945219" y="1256872"/>
            <a:ext cx="3605807" cy="369332"/>
          </a:xfrm>
          <a:prstGeom prst="rect">
            <a:avLst/>
          </a:prstGeom>
          <a:noFill/>
        </p:spPr>
        <p:txBody>
          <a:bodyPr wrap="square" rtlCol="0">
            <a:spAutoFit/>
          </a:bodyPr>
          <a:lstStyle/>
          <a:p>
            <a:pPr marL="457200" indent="-457200"/>
            <a:r>
              <a:rPr lang="en-US" i="1" dirty="0">
                <a:solidFill>
                  <a:srgbClr val="3366FF"/>
                </a:solidFill>
                <a:latin typeface="Verdana" pitchFamily="34" charset="0"/>
                <a:ea typeface="Verdana" pitchFamily="34" charset="0"/>
                <a:cs typeface="Verdana" pitchFamily="34" charset="0"/>
              </a:rPr>
              <a:t>Can we simplify EACH SIDE?</a:t>
            </a:r>
          </a:p>
        </p:txBody>
      </p:sp>
      <p:sp>
        <p:nvSpPr>
          <p:cNvPr id="64" name="TextBox 63">
            <a:extLst>
              <a:ext uri="{FF2B5EF4-FFF2-40B4-BE49-F238E27FC236}">
                <a16:creationId xmlns:a16="http://schemas.microsoft.com/office/drawing/2014/main" id="{ADA5459C-CA3C-4B9E-A5DF-62632381B844}"/>
              </a:ext>
            </a:extLst>
          </p:cNvPr>
          <p:cNvSpPr txBox="1"/>
          <p:nvPr/>
        </p:nvSpPr>
        <p:spPr>
          <a:xfrm>
            <a:off x="4664327" y="1913307"/>
            <a:ext cx="4103910" cy="369332"/>
          </a:xfrm>
          <a:prstGeom prst="rect">
            <a:avLst/>
          </a:prstGeom>
          <a:noFill/>
        </p:spPr>
        <p:txBody>
          <a:bodyPr wrap="square" rtlCol="0">
            <a:spAutoFit/>
          </a:bodyPr>
          <a:lstStyle/>
          <a:p>
            <a:pPr marL="457200" indent="-457200"/>
            <a:r>
              <a:rPr lang="en-US" i="1" dirty="0">
                <a:solidFill>
                  <a:srgbClr val="3366FF"/>
                </a:solidFill>
                <a:latin typeface="Verdana" pitchFamily="34" charset="0"/>
                <a:ea typeface="Verdana" pitchFamily="34" charset="0"/>
                <a:cs typeface="Verdana" pitchFamily="34" charset="0"/>
              </a:rPr>
              <a:t>What can we do to BOTH SIDES?</a:t>
            </a:r>
          </a:p>
        </p:txBody>
      </p:sp>
    </p:spTree>
    <p:extLst>
      <p:ext uri="{BB962C8B-B14F-4D97-AF65-F5344CB8AC3E}">
        <p14:creationId xmlns:p14="http://schemas.microsoft.com/office/powerpoint/2010/main" val="89882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5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252"/>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263"/>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61"/>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25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1" nodeType="clickEffect">
                                  <p:stCondLst>
                                    <p:cond delay="0"/>
                                  </p:stCondLst>
                                  <p:childTnLst>
                                    <p:set>
                                      <p:cBhvr>
                                        <p:cTn id="64" dur="1" fill="hold">
                                          <p:stCondLst>
                                            <p:cond delay="0"/>
                                          </p:stCondLst>
                                        </p:cTn>
                                        <p:tgtEl>
                                          <p:spTgt spid="27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7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7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7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6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267"/>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275"/>
                                        </p:tgtEl>
                                        <p:attrNameLst>
                                          <p:attrName>style.visibility</p:attrName>
                                        </p:attrNameLst>
                                      </p:cBhvr>
                                      <p:to>
                                        <p:strVal val="hidden"/>
                                      </p:to>
                                    </p:set>
                                  </p:childTnLst>
                                </p:cTn>
                              </p:par>
                              <p:par>
                                <p:cTn id="89" presetID="1" presetClass="exit" presetSubtype="0" fill="hold" grpId="0" nodeType="withEffect">
                                  <p:stCondLst>
                                    <p:cond delay="0"/>
                                  </p:stCondLst>
                                  <p:childTnLst>
                                    <p:set>
                                      <p:cBhvr>
                                        <p:cTn id="90" dur="1" fill="hold">
                                          <p:stCondLst>
                                            <p:cond delay="0"/>
                                          </p:stCondLst>
                                        </p:cTn>
                                        <p:tgtEl>
                                          <p:spTgt spid="276"/>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277"/>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278"/>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279"/>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56"/>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7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85"/>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258"/>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273"/>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p:bldP spid="255" grpId="0"/>
      <p:bldP spid="256" grpId="0"/>
      <p:bldP spid="259" grpId="0"/>
      <p:bldP spid="259" grpId="1"/>
      <p:bldP spid="261" grpId="0"/>
      <p:bldP spid="261" grpId="1"/>
      <p:bldP spid="267" grpId="0" animBg="1"/>
      <p:bldP spid="267" grpId="1" animBg="1"/>
      <p:bldP spid="270" grpId="0" animBg="1"/>
      <p:bldP spid="274" grpId="0"/>
      <p:bldP spid="275" grpId="0"/>
      <p:bldP spid="275" grpId="1"/>
      <p:bldP spid="276" grpId="0"/>
      <p:bldP spid="276" grpId="1"/>
      <p:bldP spid="277" grpId="0" animBg="1"/>
      <p:bldP spid="277" grpId="1" animBg="1"/>
      <p:bldP spid="278" grpId="0" animBg="1"/>
      <p:bldP spid="278" grpId="1" animBg="1"/>
      <p:bldP spid="279" grpId="0" animBg="1"/>
      <p:bldP spid="279" grpId="1" animBg="1"/>
      <p:bldP spid="285" grpId="0" animBg="1"/>
      <p:bldP spid="286" grpId="0"/>
      <p:bldP spid="55" grpId="0"/>
      <p:bldP spid="56" grpId="0"/>
      <p:bldP spid="3" grpId="0"/>
      <p:bldP spid="60" grpId="0"/>
      <p:bldP spid="65" grpId="0"/>
      <p:bldP spid="66" grpId="0"/>
      <p:bldP spid="63" grpId="0"/>
      <p:bldP spid="6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85800"/>
          </a:xfrm>
        </p:spPr>
        <p:txBody>
          <a:bodyPr>
            <a:normAutofit/>
          </a:bodyPr>
          <a:lstStyle/>
          <a:p>
            <a:r>
              <a:rPr lang="en-US" sz="2800" dirty="0"/>
              <a:t>BUILDING EQUATIONS</a:t>
            </a:r>
            <a:endParaRPr lang="en-US" sz="2700" cap="all" dirty="0"/>
          </a:p>
        </p:txBody>
      </p:sp>
      <p:cxnSp>
        <p:nvCxnSpPr>
          <p:cNvPr id="66" name="Straight Arrow Connector 65"/>
          <p:cNvCxnSpPr>
            <a:cxnSpLocks/>
          </p:cNvCxnSpPr>
          <p:nvPr/>
        </p:nvCxnSpPr>
        <p:spPr>
          <a:xfrm>
            <a:off x="3568883" y="4904176"/>
            <a:ext cx="2273874" cy="755686"/>
          </a:xfrm>
          <a:prstGeom prst="straightConnector1">
            <a:avLst/>
          </a:prstGeom>
          <a:ln w="19050">
            <a:solidFill>
              <a:srgbClr val="006600"/>
            </a:solidFill>
            <a:headEnd type="arrow"/>
            <a:tailEnd type="arrow"/>
          </a:ln>
        </p:spPr>
        <p:style>
          <a:lnRef idx="1">
            <a:schemeClr val="accent6"/>
          </a:lnRef>
          <a:fillRef idx="0">
            <a:schemeClr val="accent6"/>
          </a:fillRef>
          <a:effectRef idx="0">
            <a:schemeClr val="accent6"/>
          </a:effectRef>
          <a:fontRef idx="minor">
            <a:schemeClr val="tx1"/>
          </a:fontRef>
        </p:style>
      </p:cxnSp>
      <p:sp>
        <p:nvSpPr>
          <p:cNvPr id="67" name="Rectangle 66"/>
          <p:cNvSpPr/>
          <p:nvPr/>
        </p:nvSpPr>
        <p:spPr>
          <a:xfrm>
            <a:off x="2707620" y="1104228"/>
            <a:ext cx="3728760" cy="400110"/>
          </a:xfrm>
          <a:prstGeom prst="rect">
            <a:avLst/>
          </a:prstGeom>
        </p:spPr>
        <p:txBody>
          <a:bodyPr wrap="square">
            <a:spAutoFit/>
          </a:bodyPr>
          <a:lstStyle/>
          <a:p>
            <a:r>
              <a:rPr lang="en-US" dirty="0">
                <a:solidFill>
                  <a:srgbClr val="0066FF"/>
                </a:solidFill>
                <a:latin typeface="Verdana" pitchFamily="34" charset="0"/>
                <a:ea typeface="Verdana" pitchFamily="34" charset="0"/>
                <a:cs typeface="Verdana" pitchFamily="34" charset="0"/>
              </a:rPr>
              <a:t>  </a:t>
            </a:r>
            <a:r>
              <a:rPr lang="en-US" sz="2000" dirty="0">
                <a:solidFill>
                  <a:srgbClr val="0066FF"/>
                </a:solidFill>
                <a:latin typeface="Verdana" pitchFamily="34" charset="0"/>
                <a:ea typeface="Verdana" pitchFamily="34" charset="0"/>
                <a:cs typeface="Verdana" pitchFamily="34" charset="0"/>
              </a:rPr>
              <a:t>-4(</a:t>
            </a:r>
            <a:r>
              <a:rPr lang="en-US" sz="2000" i="1" dirty="0">
                <a:solidFill>
                  <a:srgbClr val="0066FF"/>
                </a:solidFill>
                <a:latin typeface="Verdana" pitchFamily="34" charset="0"/>
                <a:ea typeface="Verdana" pitchFamily="34" charset="0"/>
                <a:cs typeface="Verdana" pitchFamily="34" charset="0"/>
              </a:rPr>
              <a:t>x </a:t>
            </a:r>
            <a:r>
              <a:rPr lang="en-US" sz="2000" dirty="0">
                <a:solidFill>
                  <a:srgbClr val="0066FF"/>
                </a:solidFill>
                <a:latin typeface="Verdana" pitchFamily="34" charset="0"/>
                <a:ea typeface="Verdana" pitchFamily="34" charset="0"/>
                <a:cs typeface="Verdana" pitchFamily="34" charset="0"/>
              </a:rPr>
              <a:t>+ 1)  =  -2</a:t>
            </a:r>
            <a:r>
              <a:rPr lang="en-US" sz="2000" i="1" dirty="0">
                <a:solidFill>
                  <a:srgbClr val="0066FF"/>
                </a:solidFill>
                <a:latin typeface="Verdana" pitchFamily="34" charset="0"/>
                <a:ea typeface="Verdana" pitchFamily="34" charset="0"/>
                <a:cs typeface="Verdana" pitchFamily="34" charset="0"/>
              </a:rPr>
              <a:t>x</a:t>
            </a:r>
            <a:r>
              <a:rPr lang="en-US" sz="2000" dirty="0">
                <a:solidFill>
                  <a:srgbClr val="0066FF"/>
                </a:solidFill>
                <a:latin typeface="Verdana" pitchFamily="34" charset="0"/>
                <a:ea typeface="Verdana" pitchFamily="34" charset="0"/>
                <a:cs typeface="Verdana" pitchFamily="34" charset="0"/>
              </a:rPr>
              <a:t> – 6</a:t>
            </a:r>
          </a:p>
        </p:txBody>
      </p:sp>
      <p:cxnSp>
        <p:nvCxnSpPr>
          <p:cNvPr id="103" name="Straight Connector 102"/>
          <p:cNvCxnSpPr/>
          <p:nvPr/>
        </p:nvCxnSpPr>
        <p:spPr>
          <a:xfrm>
            <a:off x="4572000" y="4160699"/>
            <a:ext cx="0" cy="1998049"/>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29" name="Rectangle 128"/>
          <p:cNvSpPr/>
          <p:nvPr/>
        </p:nvSpPr>
        <p:spPr>
          <a:xfrm>
            <a:off x="3263271" y="1665497"/>
            <a:ext cx="2452916" cy="400110"/>
          </a:xfrm>
          <a:prstGeom prst="rect">
            <a:avLst/>
          </a:prstGeom>
        </p:spPr>
        <p:txBody>
          <a:bodyPr wrap="none">
            <a:spAutoFit/>
          </a:bodyPr>
          <a:lstStyle/>
          <a:p>
            <a:pPr marL="457200" indent="-457200"/>
            <a:r>
              <a:rPr lang="en-US" sz="2000" dirty="0">
                <a:solidFill>
                  <a:srgbClr val="0066FF"/>
                </a:solidFill>
                <a:latin typeface="Verdana" pitchFamily="34" charset="0"/>
                <a:ea typeface="Verdana" pitchFamily="34" charset="0"/>
                <a:cs typeface="Verdana" pitchFamily="34" charset="0"/>
              </a:rPr>
              <a:t>-4</a:t>
            </a:r>
            <a:r>
              <a:rPr lang="en-US" sz="2000" i="1" dirty="0">
                <a:solidFill>
                  <a:srgbClr val="0066FF"/>
                </a:solidFill>
                <a:latin typeface="Verdana" pitchFamily="34" charset="0"/>
                <a:ea typeface="Verdana" pitchFamily="34" charset="0"/>
                <a:cs typeface="Verdana" pitchFamily="34" charset="0"/>
              </a:rPr>
              <a:t>x </a:t>
            </a:r>
            <a:r>
              <a:rPr lang="en-US" sz="2000" dirty="0">
                <a:solidFill>
                  <a:srgbClr val="0066FF"/>
                </a:solidFill>
                <a:latin typeface="Verdana" pitchFamily="34" charset="0"/>
                <a:ea typeface="Verdana" pitchFamily="34" charset="0"/>
                <a:cs typeface="Verdana" pitchFamily="34" charset="0"/>
              </a:rPr>
              <a:t>– 4 = -2</a:t>
            </a:r>
            <a:r>
              <a:rPr lang="en-US" sz="2000" i="1" dirty="0">
                <a:solidFill>
                  <a:srgbClr val="0066FF"/>
                </a:solidFill>
                <a:latin typeface="Verdana" pitchFamily="34" charset="0"/>
                <a:ea typeface="Verdana" pitchFamily="34" charset="0"/>
                <a:cs typeface="Verdana" pitchFamily="34" charset="0"/>
              </a:rPr>
              <a:t>x </a:t>
            </a:r>
            <a:r>
              <a:rPr lang="en-US" sz="2000" dirty="0">
                <a:solidFill>
                  <a:srgbClr val="0066FF"/>
                </a:solidFill>
                <a:latin typeface="Verdana" pitchFamily="34" charset="0"/>
                <a:ea typeface="Verdana" pitchFamily="34" charset="0"/>
                <a:cs typeface="Verdana" pitchFamily="34" charset="0"/>
              </a:rPr>
              <a:t>– 6</a:t>
            </a:r>
          </a:p>
        </p:txBody>
      </p:sp>
      <p:sp>
        <p:nvSpPr>
          <p:cNvPr id="130" name="TextBox 129"/>
          <p:cNvSpPr txBox="1"/>
          <p:nvPr/>
        </p:nvSpPr>
        <p:spPr>
          <a:xfrm>
            <a:off x="2972032" y="5008128"/>
            <a:ext cx="1455881" cy="461665"/>
          </a:xfrm>
          <a:prstGeom prst="rect">
            <a:avLst/>
          </a:prstGeom>
          <a:noFill/>
        </p:spPr>
        <p:txBody>
          <a:bodyPr wrap="square" rtlCol="0">
            <a:spAutoFit/>
          </a:bodyPr>
          <a:lstStyle/>
          <a:p>
            <a:r>
              <a:rPr lang="en-US" sz="2400" b="1" dirty="0">
                <a:solidFill>
                  <a:srgbClr val="7030A0"/>
                </a:solidFill>
                <a:latin typeface="Arial" panose="020B0604020202020204" pitchFamily="34" charset="0"/>
                <a:cs typeface="Arial" panose="020B0604020202020204" pitchFamily="34" charset="0"/>
              </a:rPr>
              <a:t>–  –  –  –  </a:t>
            </a:r>
          </a:p>
        </p:txBody>
      </p:sp>
      <p:sp>
        <p:nvSpPr>
          <p:cNvPr id="146" name="TextBox 145"/>
          <p:cNvSpPr txBox="1"/>
          <p:nvPr/>
        </p:nvSpPr>
        <p:spPr>
          <a:xfrm>
            <a:off x="3972397" y="3713651"/>
            <a:ext cx="1199206" cy="400110"/>
          </a:xfrm>
          <a:prstGeom prst="rect">
            <a:avLst/>
          </a:prstGeom>
          <a:noFill/>
        </p:spPr>
        <p:txBody>
          <a:bodyPr wrap="square" rtlCol="0">
            <a:spAutoFit/>
          </a:bodyPr>
          <a:lstStyle/>
          <a:p>
            <a:pPr marL="457200" indent="-457200"/>
            <a:r>
              <a:rPr lang="en-US" sz="2000" i="1" dirty="0">
                <a:solidFill>
                  <a:srgbClr val="0066FF"/>
                </a:solidFill>
                <a:latin typeface="Verdana" pitchFamily="34" charset="0"/>
                <a:ea typeface="Verdana" pitchFamily="34" charset="0"/>
                <a:cs typeface="Verdana" pitchFamily="34" charset="0"/>
              </a:rPr>
              <a:t>x</a:t>
            </a:r>
            <a:r>
              <a:rPr lang="en-US" sz="2000" dirty="0">
                <a:solidFill>
                  <a:srgbClr val="0066FF"/>
                </a:solidFill>
                <a:latin typeface="Verdana" pitchFamily="34" charset="0"/>
                <a:ea typeface="Verdana" pitchFamily="34" charset="0"/>
                <a:cs typeface="Verdana" pitchFamily="34" charset="0"/>
              </a:rPr>
              <a:t>  = 1  </a:t>
            </a:r>
          </a:p>
        </p:txBody>
      </p:sp>
      <p:sp>
        <p:nvSpPr>
          <p:cNvPr id="72" name="TextBox 71"/>
          <p:cNvSpPr txBox="1"/>
          <p:nvPr/>
        </p:nvSpPr>
        <p:spPr>
          <a:xfrm rot="10800000">
            <a:off x="3167014" y="4587102"/>
            <a:ext cx="321065" cy="369332"/>
          </a:xfrm>
          <a:prstGeom prst="rect">
            <a:avLst/>
          </a:prstGeom>
          <a:noFill/>
        </p:spPr>
        <p:txBody>
          <a:bodyPr wrap="square" rtlCol="0">
            <a:spAutoFit/>
          </a:bodyPr>
          <a:lstStyle/>
          <a:p>
            <a:r>
              <a:rPr lang="en-US" dirty="0">
                <a:solidFill>
                  <a:srgbClr val="7030A0"/>
                </a:solidFill>
                <a:latin typeface="Arial Black" panose="020B0A04020102020204" pitchFamily="34" charset="0"/>
              </a:rPr>
              <a:t>V</a:t>
            </a:r>
          </a:p>
        </p:txBody>
      </p:sp>
      <p:sp>
        <p:nvSpPr>
          <p:cNvPr id="74" name="TextBox 73"/>
          <p:cNvSpPr txBox="1"/>
          <p:nvPr/>
        </p:nvSpPr>
        <p:spPr>
          <a:xfrm rot="10800000">
            <a:off x="5264495" y="4183467"/>
            <a:ext cx="321065" cy="369332"/>
          </a:xfrm>
          <a:prstGeom prst="rect">
            <a:avLst/>
          </a:prstGeom>
          <a:noFill/>
        </p:spPr>
        <p:txBody>
          <a:bodyPr wrap="square" rtlCol="0">
            <a:spAutoFit/>
          </a:bodyPr>
          <a:lstStyle/>
          <a:p>
            <a:r>
              <a:rPr lang="en-US" dirty="0">
                <a:solidFill>
                  <a:srgbClr val="7030A0"/>
                </a:solidFill>
                <a:latin typeface="Arial Black" panose="020B0A04020102020204" pitchFamily="34" charset="0"/>
              </a:rPr>
              <a:t>V</a:t>
            </a:r>
          </a:p>
        </p:txBody>
      </p:sp>
      <p:sp>
        <p:nvSpPr>
          <p:cNvPr id="78" name="TextBox 77"/>
          <p:cNvSpPr txBox="1"/>
          <p:nvPr/>
        </p:nvSpPr>
        <p:spPr>
          <a:xfrm rot="10800000">
            <a:off x="3586952" y="4604720"/>
            <a:ext cx="321065" cy="369332"/>
          </a:xfrm>
          <a:prstGeom prst="rect">
            <a:avLst/>
          </a:prstGeom>
          <a:noFill/>
        </p:spPr>
        <p:txBody>
          <a:bodyPr wrap="square" rtlCol="0">
            <a:spAutoFit/>
          </a:bodyPr>
          <a:lstStyle/>
          <a:p>
            <a:r>
              <a:rPr lang="en-US" dirty="0">
                <a:solidFill>
                  <a:srgbClr val="7030A0"/>
                </a:solidFill>
                <a:latin typeface="Arial Black" panose="020B0A04020102020204" pitchFamily="34" charset="0"/>
              </a:rPr>
              <a:t>V</a:t>
            </a:r>
          </a:p>
        </p:txBody>
      </p:sp>
      <p:sp>
        <p:nvSpPr>
          <p:cNvPr id="79" name="TextBox 78"/>
          <p:cNvSpPr txBox="1"/>
          <p:nvPr/>
        </p:nvSpPr>
        <p:spPr>
          <a:xfrm rot="10800000">
            <a:off x="5628352" y="4196328"/>
            <a:ext cx="321065" cy="369332"/>
          </a:xfrm>
          <a:prstGeom prst="rect">
            <a:avLst/>
          </a:prstGeom>
          <a:noFill/>
        </p:spPr>
        <p:txBody>
          <a:bodyPr wrap="square" rtlCol="0">
            <a:spAutoFit/>
          </a:bodyPr>
          <a:lstStyle/>
          <a:p>
            <a:r>
              <a:rPr lang="en-US" dirty="0">
                <a:solidFill>
                  <a:srgbClr val="7030A0"/>
                </a:solidFill>
                <a:latin typeface="Arial Black" panose="020B0A04020102020204" pitchFamily="34" charset="0"/>
              </a:rPr>
              <a:t>V</a:t>
            </a:r>
          </a:p>
        </p:txBody>
      </p:sp>
      <p:sp>
        <p:nvSpPr>
          <p:cNvPr id="82" name="TextBox 81"/>
          <p:cNvSpPr txBox="1"/>
          <p:nvPr/>
        </p:nvSpPr>
        <p:spPr>
          <a:xfrm rot="10800000">
            <a:off x="3313381" y="4192499"/>
            <a:ext cx="321065" cy="369332"/>
          </a:xfrm>
          <a:prstGeom prst="rect">
            <a:avLst/>
          </a:prstGeom>
          <a:noFill/>
        </p:spPr>
        <p:txBody>
          <a:bodyPr wrap="square" rtlCol="0">
            <a:spAutoFit/>
          </a:bodyPr>
          <a:lstStyle/>
          <a:p>
            <a:r>
              <a:rPr lang="en-US" dirty="0">
                <a:solidFill>
                  <a:srgbClr val="7030A0"/>
                </a:solidFill>
                <a:latin typeface="Arial Black" panose="020B0A04020102020204" pitchFamily="34" charset="0"/>
              </a:rPr>
              <a:t>V</a:t>
            </a:r>
          </a:p>
        </p:txBody>
      </p:sp>
      <p:sp>
        <p:nvSpPr>
          <p:cNvPr id="86" name="TextBox 85"/>
          <p:cNvSpPr txBox="1"/>
          <p:nvPr/>
        </p:nvSpPr>
        <p:spPr>
          <a:xfrm rot="10800000">
            <a:off x="3720973" y="4153505"/>
            <a:ext cx="321065" cy="369332"/>
          </a:xfrm>
          <a:prstGeom prst="rect">
            <a:avLst/>
          </a:prstGeom>
          <a:noFill/>
        </p:spPr>
        <p:txBody>
          <a:bodyPr wrap="square" rtlCol="0">
            <a:spAutoFit/>
          </a:bodyPr>
          <a:lstStyle/>
          <a:p>
            <a:r>
              <a:rPr lang="en-US" dirty="0">
                <a:solidFill>
                  <a:srgbClr val="7030A0"/>
                </a:solidFill>
                <a:latin typeface="Arial Black" panose="020B0A04020102020204" pitchFamily="34" charset="0"/>
              </a:rPr>
              <a:t>V</a:t>
            </a:r>
          </a:p>
        </p:txBody>
      </p:sp>
      <p:sp>
        <p:nvSpPr>
          <p:cNvPr id="87" name="TextBox 86"/>
          <p:cNvSpPr txBox="1"/>
          <p:nvPr/>
        </p:nvSpPr>
        <p:spPr>
          <a:xfrm>
            <a:off x="5041208" y="4876716"/>
            <a:ext cx="1452057" cy="461665"/>
          </a:xfrm>
          <a:prstGeom prst="rect">
            <a:avLst/>
          </a:prstGeom>
          <a:noFill/>
        </p:spPr>
        <p:txBody>
          <a:bodyPr wrap="square" rtlCol="0">
            <a:spAutoFit/>
          </a:bodyPr>
          <a:lstStyle/>
          <a:p>
            <a:r>
              <a:rPr lang="en-US" sz="2400" b="1" dirty="0">
                <a:solidFill>
                  <a:srgbClr val="7030A0"/>
                </a:solidFill>
                <a:latin typeface="Arial" panose="020B0604020202020204" pitchFamily="34" charset="0"/>
                <a:cs typeface="Arial" panose="020B0604020202020204" pitchFamily="34" charset="0"/>
              </a:rPr>
              <a:t>–  – –  –</a:t>
            </a:r>
          </a:p>
        </p:txBody>
      </p:sp>
      <p:grpSp>
        <p:nvGrpSpPr>
          <p:cNvPr id="127" name="Group 71"/>
          <p:cNvGrpSpPr/>
          <p:nvPr/>
        </p:nvGrpSpPr>
        <p:grpSpPr>
          <a:xfrm>
            <a:off x="3133696" y="4078901"/>
            <a:ext cx="1001500" cy="461665"/>
            <a:chOff x="2089002" y="2416662"/>
            <a:chExt cx="683578" cy="1336384"/>
          </a:xfrm>
        </p:grpSpPr>
        <p:sp>
          <p:nvSpPr>
            <p:cNvPr id="128" name="Oval 127"/>
            <p:cNvSpPr/>
            <p:nvPr/>
          </p:nvSpPr>
          <p:spPr>
            <a:xfrm>
              <a:off x="2089002" y="2676305"/>
              <a:ext cx="683578" cy="1076741"/>
            </a:xfrm>
            <a:prstGeom prst="ellipse">
              <a:avLst/>
            </a:prstGeom>
            <a:noFill/>
            <a:ln w="127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31" name="Straight Arrow Connector 130"/>
            <p:cNvCxnSpPr/>
            <p:nvPr/>
          </p:nvCxnSpPr>
          <p:spPr>
            <a:xfrm flipV="1">
              <a:off x="2378913" y="2416662"/>
              <a:ext cx="393667" cy="1061115"/>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grpSp>
      <p:grpSp>
        <p:nvGrpSpPr>
          <p:cNvPr id="132" name="Group 71"/>
          <p:cNvGrpSpPr/>
          <p:nvPr/>
        </p:nvGrpSpPr>
        <p:grpSpPr>
          <a:xfrm>
            <a:off x="4869047" y="4705758"/>
            <a:ext cx="1624218" cy="640080"/>
            <a:chOff x="2089002" y="2416662"/>
            <a:chExt cx="683578" cy="1336384"/>
          </a:xfrm>
        </p:grpSpPr>
        <p:sp>
          <p:nvSpPr>
            <p:cNvPr id="133" name="Oval 132"/>
            <p:cNvSpPr/>
            <p:nvPr/>
          </p:nvSpPr>
          <p:spPr>
            <a:xfrm>
              <a:off x="2089002" y="2676305"/>
              <a:ext cx="683578" cy="1076741"/>
            </a:xfrm>
            <a:prstGeom prst="ellipse">
              <a:avLst/>
            </a:prstGeom>
            <a:noFill/>
            <a:ln w="127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34" name="Straight Arrow Connector 133"/>
            <p:cNvCxnSpPr/>
            <p:nvPr/>
          </p:nvCxnSpPr>
          <p:spPr>
            <a:xfrm flipV="1">
              <a:off x="2378913" y="2416662"/>
              <a:ext cx="393667" cy="1061115"/>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grpSp>
      <p:grpSp>
        <p:nvGrpSpPr>
          <p:cNvPr id="135" name="Group 71"/>
          <p:cNvGrpSpPr/>
          <p:nvPr/>
        </p:nvGrpSpPr>
        <p:grpSpPr>
          <a:xfrm>
            <a:off x="2903448" y="4883429"/>
            <a:ext cx="1492249" cy="640080"/>
            <a:chOff x="2089002" y="2416662"/>
            <a:chExt cx="683578" cy="1336384"/>
          </a:xfrm>
        </p:grpSpPr>
        <p:sp>
          <p:nvSpPr>
            <p:cNvPr id="136" name="Oval 135"/>
            <p:cNvSpPr/>
            <p:nvPr/>
          </p:nvSpPr>
          <p:spPr>
            <a:xfrm>
              <a:off x="2089002" y="2676305"/>
              <a:ext cx="683578" cy="1076741"/>
            </a:xfrm>
            <a:prstGeom prst="ellipse">
              <a:avLst/>
            </a:prstGeom>
            <a:noFill/>
            <a:ln w="127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37" name="Straight Arrow Connector 136"/>
            <p:cNvCxnSpPr/>
            <p:nvPr/>
          </p:nvCxnSpPr>
          <p:spPr>
            <a:xfrm flipV="1">
              <a:off x="2378913" y="2416662"/>
              <a:ext cx="393667" cy="1061115"/>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grpSp>
      <p:grpSp>
        <p:nvGrpSpPr>
          <p:cNvPr id="138" name="Group 71"/>
          <p:cNvGrpSpPr/>
          <p:nvPr/>
        </p:nvGrpSpPr>
        <p:grpSpPr>
          <a:xfrm>
            <a:off x="5084810" y="4113761"/>
            <a:ext cx="1001500" cy="461665"/>
            <a:chOff x="2089002" y="2416662"/>
            <a:chExt cx="683578" cy="1336384"/>
          </a:xfrm>
        </p:grpSpPr>
        <p:sp>
          <p:nvSpPr>
            <p:cNvPr id="139" name="Oval 138"/>
            <p:cNvSpPr/>
            <p:nvPr/>
          </p:nvSpPr>
          <p:spPr>
            <a:xfrm>
              <a:off x="2089002" y="2676305"/>
              <a:ext cx="683578" cy="1076741"/>
            </a:xfrm>
            <a:prstGeom prst="ellipse">
              <a:avLst/>
            </a:prstGeom>
            <a:noFill/>
            <a:ln w="127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40" name="Straight Arrow Connector 139"/>
            <p:cNvCxnSpPr/>
            <p:nvPr/>
          </p:nvCxnSpPr>
          <p:spPr>
            <a:xfrm flipV="1">
              <a:off x="2378913" y="2416662"/>
              <a:ext cx="393667" cy="1061115"/>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grpSp>
      <p:sp>
        <p:nvSpPr>
          <p:cNvPr id="61" name="TextBox 60"/>
          <p:cNvSpPr txBox="1"/>
          <p:nvPr/>
        </p:nvSpPr>
        <p:spPr>
          <a:xfrm>
            <a:off x="5868115" y="5717605"/>
            <a:ext cx="712775" cy="461665"/>
          </a:xfrm>
          <a:prstGeom prst="rect">
            <a:avLst/>
          </a:prstGeom>
          <a:noFill/>
        </p:spPr>
        <p:txBody>
          <a:bodyPr wrap="square" rtlCol="0">
            <a:spAutoFit/>
          </a:bodyPr>
          <a:lstStyle/>
          <a:p>
            <a:r>
              <a:rPr lang="en-US" sz="2400" b="1" dirty="0">
                <a:solidFill>
                  <a:srgbClr val="7030A0"/>
                </a:solidFill>
                <a:latin typeface="Arial" panose="020B0604020202020204" pitchFamily="34" charset="0"/>
                <a:cs typeface="Arial" panose="020B0604020202020204" pitchFamily="34" charset="0"/>
              </a:rPr>
              <a:t>–  – </a:t>
            </a:r>
          </a:p>
        </p:txBody>
      </p:sp>
      <p:cxnSp>
        <p:nvCxnSpPr>
          <p:cNvPr id="68" name="Straight Arrow Connector 67"/>
          <p:cNvCxnSpPr>
            <a:cxnSpLocks/>
            <a:endCxn id="70" idx="0"/>
          </p:cNvCxnSpPr>
          <p:nvPr/>
        </p:nvCxnSpPr>
        <p:spPr>
          <a:xfrm>
            <a:off x="4102793" y="4904176"/>
            <a:ext cx="2121711" cy="658323"/>
          </a:xfrm>
          <a:prstGeom prst="straightConnector1">
            <a:avLst/>
          </a:prstGeom>
          <a:ln w="19050">
            <a:solidFill>
              <a:srgbClr val="006600"/>
            </a:solidFill>
            <a:headEnd type="arrow"/>
            <a:tailEnd type="arrow"/>
          </a:ln>
        </p:spPr>
        <p:style>
          <a:lnRef idx="1">
            <a:schemeClr val="accent6"/>
          </a:lnRef>
          <a:fillRef idx="0">
            <a:schemeClr val="accent6"/>
          </a:fillRef>
          <a:effectRef idx="0">
            <a:schemeClr val="accent6"/>
          </a:effectRef>
          <a:fontRef idx="minor">
            <a:schemeClr val="tx1"/>
          </a:fontRef>
        </p:style>
      </p:cxnSp>
      <p:sp>
        <p:nvSpPr>
          <p:cNvPr id="70" name="TextBox 69"/>
          <p:cNvSpPr txBox="1"/>
          <p:nvPr/>
        </p:nvSpPr>
        <p:spPr>
          <a:xfrm>
            <a:off x="5855437" y="5562499"/>
            <a:ext cx="738133" cy="400110"/>
          </a:xfrm>
          <a:prstGeom prst="rect">
            <a:avLst/>
          </a:prstGeom>
          <a:noFill/>
        </p:spPr>
        <p:txBody>
          <a:bodyPr wrap="square" rtlCol="0">
            <a:spAutoFit/>
          </a:bodyPr>
          <a:lstStyle/>
          <a:p>
            <a:r>
              <a:rPr lang="en-US" sz="2000" dirty="0">
                <a:solidFill>
                  <a:srgbClr val="7030A0"/>
                </a:solidFill>
                <a:latin typeface="Arial Black" panose="020B0A04020102020204" pitchFamily="34" charset="0"/>
              </a:rPr>
              <a:t>+  + </a:t>
            </a:r>
          </a:p>
        </p:txBody>
      </p:sp>
      <p:sp>
        <p:nvSpPr>
          <p:cNvPr id="73" name="TextBox 72"/>
          <p:cNvSpPr txBox="1"/>
          <p:nvPr/>
        </p:nvSpPr>
        <p:spPr>
          <a:xfrm>
            <a:off x="3346843" y="4615232"/>
            <a:ext cx="850818" cy="369332"/>
          </a:xfrm>
          <a:prstGeom prst="rect">
            <a:avLst/>
          </a:prstGeom>
          <a:noFill/>
        </p:spPr>
        <p:txBody>
          <a:bodyPr wrap="square" rtlCol="0">
            <a:spAutoFit/>
          </a:bodyPr>
          <a:lstStyle/>
          <a:p>
            <a:r>
              <a:rPr lang="en-US" dirty="0">
                <a:solidFill>
                  <a:srgbClr val="7030A0"/>
                </a:solidFill>
                <a:latin typeface="Arial Black" panose="020B0A04020102020204" pitchFamily="34" charset="0"/>
              </a:rPr>
              <a:t>V   </a:t>
            </a:r>
            <a:r>
              <a:rPr lang="en-US" dirty="0" err="1">
                <a:solidFill>
                  <a:srgbClr val="7030A0"/>
                </a:solidFill>
                <a:latin typeface="Arial Black" panose="020B0A04020102020204" pitchFamily="34" charset="0"/>
              </a:rPr>
              <a:t>V</a:t>
            </a:r>
            <a:endParaRPr lang="en-US" dirty="0">
              <a:solidFill>
                <a:srgbClr val="7030A0"/>
              </a:solidFill>
              <a:latin typeface="Arial Black" panose="020B0A04020102020204" pitchFamily="34" charset="0"/>
            </a:endParaRPr>
          </a:p>
        </p:txBody>
      </p:sp>
      <p:sp>
        <p:nvSpPr>
          <p:cNvPr id="65" name="Rectangle 64"/>
          <p:cNvSpPr/>
          <p:nvPr/>
        </p:nvSpPr>
        <p:spPr>
          <a:xfrm>
            <a:off x="3263271" y="2227320"/>
            <a:ext cx="1794081" cy="400110"/>
          </a:xfrm>
          <a:prstGeom prst="rect">
            <a:avLst/>
          </a:prstGeom>
        </p:spPr>
        <p:txBody>
          <a:bodyPr wrap="none">
            <a:spAutoFit/>
          </a:bodyPr>
          <a:lstStyle/>
          <a:p>
            <a:pPr marL="457200" indent="-457200"/>
            <a:r>
              <a:rPr lang="en-US" sz="2000" dirty="0">
                <a:solidFill>
                  <a:srgbClr val="0066FF"/>
                </a:solidFill>
                <a:latin typeface="Verdana" pitchFamily="34" charset="0"/>
                <a:ea typeface="Verdana" pitchFamily="34" charset="0"/>
                <a:cs typeface="Verdana" pitchFamily="34" charset="0"/>
              </a:rPr>
              <a:t>-2</a:t>
            </a:r>
            <a:r>
              <a:rPr lang="en-US" sz="2000" i="1" dirty="0">
                <a:solidFill>
                  <a:srgbClr val="0066FF"/>
                </a:solidFill>
                <a:latin typeface="Verdana" pitchFamily="34" charset="0"/>
                <a:ea typeface="Verdana" pitchFamily="34" charset="0"/>
                <a:cs typeface="Verdana" pitchFamily="34" charset="0"/>
              </a:rPr>
              <a:t>x </a:t>
            </a:r>
            <a:r>
              <a:rPr lang="en-US" sz="2000" dirty="0">
                <a:solidFill>
                  <a:srgbClr val="0066FF"/>
                </a:solidFill>
                <a:latin typeface="Verdana" pitchFamily="34" charset="0"/>
                <a:ea typeface="Verdana" pitchFamily="34" charset="0"/>
                <a:cs typeface="Verdana" pitchFamily="34" charset="0"/>
              </a:rPr>
              <a:t>– 4 = -6</a:t>
            </a:r>
          </a:p>
        </p:txBody>
      </p:sp>
      <p:sp>
        <p:nvSpPr>
          <p:cNvPr id="69" name="Rectangle 68"/>
          <p:cNvSpPr/>
          <p:nvPr/>
        </p:nvSpPr>
        <p:spPr>
          <a:xfrm>
            <a:off x="3680052" y="2753672"/>
            <a:ext cx="1377300" cy="400110"/>
          </a:xfrm>
          <a:prstGeom prst="rect">
            <a:avLst/>
          </a:prstGeom>
        </p:spPr>
        <p:txBody>
          <a:bodyPr wrap="none">
            <a:spAutoFit/>
          </a:bodyPr>
          <a:lstStyle/>
          <a:p>
            <a:pPr marL="457200" indent="-457200"/>
            <a:r>
              <a:rPr lang="en-US" sz="2000" dirty="0">
                <a:solidFill>
                  <a:srgbClr val="0066FF"/>
                </a:solidFill>
                <a:latin typeface="Verdana" pitchFamily="34" charset="0"/>
                <a:ea typeface="Verdana" pitchFamily="34" charset="0"/>
                <a:cs typeface="Verdana" pitchFamily="34" charset="0"/>
              </a:rPr>
              <a:t>-2</a:t>
            </a:r>
            <a:r>
              <a:rPr lang="en-US" sz="2000" i="1" dirty="0">
                <a:solidFill>
                  <a:srgbClr val="0066FF"/>
                </a:solidFill>
                <a:latin typeface="Verdana" pitchFamily="34" charset="0"/>
                <a:ea typeface="Verdana" pitchFamily="34" charset="0"/>
                <a:cs typeface="Verdana" pitchFamily="34" charset="0"/>
              </a:rPr>
              <a:t>x </a:t>
            </a:r>
            <a:r>
              <a:rPr lang="en-US" sz="2000" dirty="0">
                <a:solidFill>
                  <a:srgbClr val="0066FF"/>
                </a:solidFill>
                <a:latin typeface="Verdana" pitchFamily="34" charset="0"/>
                <a:ea typeface="Verdana" pitchFamily="34" charset="0"/>
                <a:cs typeface="Verdana" pitchFamily="34" charset="0"/>
              </a:rPr>
              <a:t> = -2</a:t>
            </a:r>
          </a:p>
        </p:txBody>
      </p:sp>
      <p:sp>
        <p:nvSpPr>
          <p:cNvPr id="76" name="Rectangle 75"/>
          <p:cNvSpPr/>
          <p:nvPr/>
        </p:nvSpPr>
        <p:spPr>
          <a:xfrm>
            <a:off x="3824066" y="3245399"/>
            <a:ext cx="1143262" cy="400110"/>
          </a:xfrm>
          <a:prstGeom prst="rect">
            <a:avLst/>
          </a:prstGeom>
        </p:spPr>
        <p:txBody>
          <a:bodyPr wrap="none">
            <a:spAutoFit/>
          </a:bodyPr>
          <a:lstStyle/>
          <a:p>
            <a:pPr marL="457200" indent="-457200"/>
            <a:r>
              <a:rPr lang="en-US" sz="2000" dirty="0">
                <a:solidFill>
                  <a:srgbClr val="0066FF"/>
                </a:solidFill>
                <a:latin typeface="Verdana" pitchFamily="34" charset="0"/>
                <a:ea typeface="Verdana" pitchFamily="34" charset="0"/>
                <a:cs typeface="Verdana" pitchFamily="34" charset="0"/>
              </a:rPr>
              <a:t>2</a:t>
            </a:r>
            <a:r>
              <a:rPr lang="en-US" sz="2000" i="1" dirty="0">
                <a:solidFill>
                  <a:srgbClr val="0066FF"/>
                </a:solidFill>
                <a:latin typeface="Verdana" pitchFamily="34" charset="0"/>
                <a:ea typeface="Verdana" pitchFamily="34" charset="0"/>
                <a:cs typeface="Verdana" pitchFamily="34" charset="0"/>
              </a:rPr>
              <a:t>x </a:t>
            </a:r>
            <a:r>
              <a:rPr lang="en-US" sz="2000" dirty="0">
                <a:solidFill>
                  <a:srgbClr val="0066FF"/>
                </a:solidFill>
                <a:latin typeface="Verdana" pitchFamily="34" charset="0"/>
                <a:ea typeface="Verdana" pitchFamily="34" charset="0"/>
                <a:cs typeface="Verdana" pitchFamily="34" charset="0"/>
              </a:rPr>
              <a:t> = 2</a:t>
            </a:r>
          </a:p>
        </p:txBody>
      </p:sp>
      <p:sp>
        <p:nvSpPr>
          <p:cNvPr id="80" name="TextBox 79">
            <a:extLst>
              <a:ext uri="{FF2B5EF4-FFF2-40B4-BE49-F238E27FC236}">
                <a16:creationId xmlns:a16="http://schemas.microsoft.com/office/drawing/2014/main" id="{E53F9A1C-4B23-465B-B08A-E5D4DEF92950}"/>
              </a:ext>
            </a:extLst>
          </p:cNvPr>
          <p:cNvSpPr txBox="1"/>
          <p:nvPr/>
        </p:nvSpPr>
        <p:spPr>
          <a:xfrm rot="21004800">
            <a:off x="642552" y="1742441"/>
            <a:ext cx="2024528" cy="646331"/>
          </a:xfrm>
          <a:prstGeom prst="rect">
            <a:avLst/>
          </a:prstGeom>
          <a:noFill/>
        </p:spPr>
        <p:txBody>
          <a:bodyPr wrap="square" rtlCol="0">
            <a:spAutoFit/>
          </a:bodyPr>
          <a:lstStyle/>
          <a:p>
            <a:pPr marL="457200" indent="-457200"/>
            <a:r>
              <a:rPr lang="en-US" i="1" dirty="0">
                <a:solidFill>
                  <a:srgbClr val="3366FF"/>
                </a:solidFill>
                <a:latin typeface="Verdana" pitchFamily="34" charset="0"/>
                <a:ea typeface="Verdana" pitchFamily="34" charset="0"/>
                <a:cs typeface="Verdana" pitchFamily="34" charset="0"/>
              </a:rPr>
              <a:t>Can we simplify </a:t>
            </a:r>
          </a:p>
          <a:p>
            <a:pPr marL="457200" indent="-457200"/>
            <a:r>
              <a:rPr lang="en-US" i="1" dirty="0">
                <a:solidFill>
                  <a:srgbClr val="3366FF"/>
                </a:solidFill>
                <a:latin typeface="Verdana" pitchFamily="34" charset="0"/>
                <a:ea typeface="Verdana" pitchFamily="34" charset="0"/>
                <a:cs typeface="Verdana" pitchFamily="34" charset="0"/>
              </a:rPr>
              <a:t>EACH SIDE?</a:t>
            </a:r>
          </a:p>
        </p:txBody>
      </p:sp>
      <p:sp>
        <p:nvSpPr>
          <p:cNvPr id="81" name="TextBox 80">
            <a:extLst>
              <a:ext uri="{FF2B5EF4-FFF2-40B4-BE49-F238E27FC236}">
                <a16:creationId xmlns:a16="http://schemas.microsoft.com/office/drawing/2014/main" id="{056A46CD-352B-4A23-997C-A57A02A530B6}"/>
              </a:ext>
            </a:extLst>
          </p:cNvPr>
          <p:cNvSpPr txBox="1"/>
          <p:nvPr/>
        </p:nvSpPr>
        <p:spPr>
          <a:xfrm rot="1131524">
            <a:off x="6215426" y="1776991"/>
            <a:ext cx="2494004" cy="646331"/>
          </a:xfrm>
          <a:prstGeom prst="rect">
            <a:avLst/>
          </a:prstGeom>
          <a:noFill/>
        </p:spPr>
        <p:txBody>
          <a:bodyPr wrap="square" rtlCol="0">
            <a:spAutoFit/>
          </a:bodyPr>
          <a:lstStyle/>
          <a:p>
            <a:pPr marL="457200" indent="-457200"/>
            <a:r>
              <a:rPr lang="en-US" i="1" dirty="0">
                <a:solidFill>
                  <a:srgbClr val="3366FF"/>
                </a:solidFill>
                <a:latin typeface="Verdana" pitchFamily="34" charset="0"/>
                <a:ea typeface="Verdana" pitchFamily="34" charset="0"/>
                <a:cs typeface="Verdana" pitchFamily="34" charset="0"/>
              </a:rPr>
              <a:t>What can we do to </a:t>
            </a:r>
          </a:p>
          <a:p>
            <a:pPr marL="457200" indent="-457200"/>
            <a:r>
              <a:rPr lang="en-US" i="1" dirty="0">
                <a:solidFill>
                  <a:srgbClr val="3366FF"/>
                </a:solidFill>
                <a:latin typeface="Verdana" pitchFamily="34" charset="0"/>
                <a:ea typeface="Verdana" pitchFamily="34" charset="0"/>
                <a:cs typeface="Verdana" pitchFamily="34" charset="0"/>
              </a:rPr>
              <a:t>BOTH SIDES?</a:t>
            </a:r>
          </a:p>
        </p:txBody>
      </p:sp>
    </p:spTree>
    <p:extLst>
      <p:ext uri="{BB962C8B-B14F-4D97-AF65-F5344CB8AC3E}">
        <p14:creationId xmlns:p14="http://schemas.microsoft.com/office/powerpoint/2010/main" val="366434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74"/>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79"/>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82"/>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86"/>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127"/>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138"/>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3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3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135"/>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132"/>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130"/>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87"/>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6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72"/>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78"/>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61"/>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7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76"/>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66"/>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6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129" grpId="0"/>
      <p:bldP spid="130" grpId="0"/>
      <p:bldP spid="130" grpId="1"/>
      <p:bldP spid="146" grpId="0"/>
      <p:bldP spid="72" grpId="0"/>
      <p:bldP spid="72" grpId="1"/>
      <p:bldP spid="74" grpId="0"/>
      <p:bldP spid="74" grpId="1"/>
      <p:bldP spid="78" grpId="0"/>
      <p:bldP spid="78" grpId="1"/>
      <p:bldP spid="79" grpId="0"/>
      <p:bldP spid="79" grpId="1"/>
      <p:bldP spid="82" grpId="0"/>
      <p:bldP spid="82" grpId="1"/>
      <p:bldP spid="86" grpId="0"/>
      <p:bldP spid="86" grpId="1"/>
      <p:bldP spid="87" grpId="0"/>
      <p:bldP spid="87" grpId="1"/>
      <p:bldP spid="61" grpId="0"/>
      <p:bldP spid="61" grpId="1"/>
      <p:bldP spid="70" grpId="0"/>
      <p:bldP spid="73" grpId="0"/>
      <p:bldP spid="65" grpId="0"/>
      <p:bldP spid="69" grpId="0"/>
      <p:bldP spid="76" grpId="0"/>
      <p:bldP spid="80" grpId="0"/>
      <p:bldP spid="8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85800"/>
          </a:xfrm>
        </p:spPr>
        <p:txBody>
          <a:bodyPr>
            <a:noAutofit/>
          </a:bodyPr>
          <a:lstStyle/>
          <a:p>
            <a:pPr lvl="0"/>
            <a:r>
              <a:rPr lang="en-US" sz="2800" dirty="0"/>
              <a:t>TODAY’S SOURCE MATERIALS</a:t>
            </a:r>
          </a:p>
        </p:txBody>
      </p:sp>
      <p:pic>
        <p:nvPicPr>
          <p:cNvPr id="3" name="Picture 2">
            <a:extLst>
              <a:ext uri="{FF2B5EF4-FFF2-40B4-BE49-F238E27FC236}">
                <a16:creationId xmlns:a16="http://schemas.microsoft.com/office/drawing/2014/main" id="{DEEEB19E-7F49-47A9-8BD2-6C0D1150DA67}"/>
              </a:ext>
            </a:extLst>
          </p:cNvPr>
          <p:cNvPicPr>
            <a:picLocks noChangeAspect="1"/>
          </p:cNvPicPr>
          <p:nvPr/>
        </p:nvPicPr>
        <p:blipFill>
          <a:blip r:embed="rId3"/>
          <a:stretch>
            <a:fillRect/>
          </a:stretch>
        </p:blipFill>
        <p:spPr>
          <a:xfrm>
            <a:off x="1320651" y="2655388"/>
            <a:ext cx="3036754" cy="2495550"/>
          </a:xfrm>
          <a:prstGeom prst="rect">
            <a:avLst/>
          </a:prstGeom>
          <a:ln w="57150">
            <a:solidFill>
              <a:srgbClr val="C00000"/>
            </a:solidFill>
          </a:ln>
        </p:spPr>
      </p:pic>
      <p:pic>
        <p:nvPicPr>
          <p:cNvPr id="4" name="Picture 3">
            <a:extLst>
              <a:ext uri="{FF2B5EF4-FFF2-40B4-BE49-F238E27FC236}">
                <a16:creationId xmlns:a16="http://schemas.microsoft.com/office/drawing/2014/main" id="{F323569E-1761-4707-A7A8-7D750A91AB36}"/>
              </a:ext>
            </a:extLst>
          </p:cNvPr>
          <p:cNvPicPr>
            <a:picLocks noChangeAspect="1"/>
          </p:cNvPicPr>
          <p:nvPr/>
        </p:nvPicPr>
        <p:blipFill>
          <a:blip r:embed="rId4"/>
          <a:stretch>
            <a:fillRect/>
          </a:stretch>
        </p:blipFill>
        <p:spPr>
          <a:xfrm>
            <a:off x="5579925" y="2655388"/>
            <a:ext cx="1962150" cy="2495550"/>
          </a:xfrm>
          <a:prstGeom prst="rect">
            <a:avLst/>
          </a:prstGeom>
          <a:ln w="57150">
            <a:solidFill>
              <a:srgbClr val="FFC000"/>
            </a:solidFill>
          </a:ln>
        </p:spPr>
      </p:pic>
      <p:pic>
        <p:nvPicPr>
          <p:cNvPr id="8" name="Picture 7">
            <a:extLst>
              <a:ext uri="{FF2B5EF4-FFF2-40B4-BE49-F238E27FC236}">
                <a16:creationId xmlns:a16="http://schemas.microsoft.com/office/drawing/2014/main" id="{41E90430-BEE8-4A10-BEF2-8BB6EC63192B}"/>
              </a:ext>
            </a:extLst>
          </p:cNvPr>
          <p:cNvPicPr>
            <a:picLocks noChangeAspect="1"/>
          </p:cNvPicPr>
          <p:nvPr/>
        </p:nvPicPr>
        <p:blipFill>
          <a:blip r:embed="rId5"/>
          <a:stretch>
            <a:fillRect/>
          </a:stretch>
        </p:blipFill>
        <p:spPr>
          <a:xfrm>
            <a:off x="3049361" y="1118393"/>
            <a:ext cx="3362325" cy="1076325"/>
          </a:xfrm>
          <a:prstGeom prst="rect">
            <a:avLst/>
          </a:prstGeom>
          <a:ln w="57150">
            <a:solidFill>
              <a:srgbClr val="7030A0"/>
            </a:solidFill>
          </a:ln>
        </p:spPr>
      </p:pic>
      <p:sp>
        <p:nvSpPr>
          <p:cNvPr id="7" name="TextBox 6">
            <a:extLst>
              <a:ext uri="{FF2B5EF4-FFF2-40B4-BE49-F238E27FC236}">
                <a16:creationId xmlns:a16="http://schemas.microsoft.com/office/drawing/2014/main" id="{D60D133D-5527-4525-9E19-6009A3C9C14E}"/>
              </a:ext>
            </a:extLst>
          </p:cNvPr>
          <p:cNvSpPr txBox="1"/>
          <p:nvPr/>
        </p:nvSpPr>
        <p:spPr>
          <a:xfrm>
            <a:off x="1944547" y="5415895"/>
            <a:ext cx="1962150" cy="369332"/>
          </a:xfrm>
          <a:prstGeom prst="rect">
            <a:avLst/>
          </a:prstGeom>
          <a:noFill/>
        </p:spPr>
        <p:txBody>
          <a:bodyPr wrap="square" rtlCol="0">
            <a:spAutoFit/>
          </a:bodyPr>
          <a:lstStyle/>
          <a:p>
            <a:r>
              <a:rPr lang="en-US" b="1" dirty="0">
                <a:solidFill>
                  <a:srgbClr val="FF0000"/>
                </a:solidFill>
              </a:rPr>
              <a:t>Student Packets</a:t>
            </a:r>
          </a:p>
        </p:txBody>
      </p:sp>
      <p:sp>
        <p:nvSpPr>
          <p:cNvPr id="9" name="TextBox 8">
            <a:extLst>
              <a:ext uri="{FF2B5EF4-FFF2-40B4-BE49-F238E27FC236}">
                <a16:creationId xmlns:a16="http://schemas.microsoft.com/office/drawing/2014/main" id="{69CA523B-F697-4293-9767-1A272925456E}"/>
              </a:ext>
            </a:extLst>
          </p:cNvPr>
          <p:cNvSpPr txBox="1"/>
          <p:nvPr/>
        </p:nvSpPr>
        <p:spPr>
          <a:xfrm>
            <a:off x="5776695" y="5370275"/>
            <a:ext cx="1962150" cy="369332"/>
          </a:xfrm>
          <a:prstGeom prst="rect">
            <a:avLst/>
          </a:prstGeom>
          <a:noFill/>
        </p:spPr>
        <p:txBody>
          <a:bodyPr wrap="square" rtlCol="0">
            <a:spAutoFit/>
          </a:bodyPr>
          <a:lstStyle/>
          <a:p>
            <a:r>
              <a:rPr lang="en-US" b="1" dirty="0">
                <a:solidFill>
                  <a:schemeClr val="accent6">
                    <a:lumMod val="75000"/>
                  </a:schemeClr>
                </a:solidFill>
              </a:rPr>
              <a:t>Teacher Edition</a:t>
            </a:r>
          </a:p>
        </p:txBody>
      </p:sp>
    </p:spTree>
    <p:extLst>
      <p:ext uri="{BB962C8B-B14F-4D97-AF65-F5344CB8AC3E}">
        <p14:creationId xmlns:p14="http://schemas.microsoft.com/office/powerpoint/2010/main" val="4103844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85800"/>
          </a:xfrm>
        </p:spPr>
        <p:txBody>
          <a:bodyPr>
            <a:noAutofit/>
          </a:bodyPr>
          <a:lstStyle/>
          <a:p>
            <a:pPr lvl="0"/>
            <a:r>
              <a:rPr lang="en-US" sz="2800" dirty="0"/>
              <a:t>TODAY’S SOURCE MATERIALS</a:t>
            </a:r>
          </a:p>
        </p:txBody>
      </p:sp>
      <p:pic>
        <p:nvPicPr>
          <p:cNvPr id="8" name="Picture 7">
            <a:extLst>
              <a:ext uri="{FF2B5EF4-FFF2-40B4-BE49-F238E27FC236}">
                <a16:creationId xmlns:a16="http://schemas.microsoft.com/office/drawing/2014/main" id="{41E90430-BEE8-4A10-BEF2-8BB6EC63192B}"/>
              </a:ext>
            </a:extLst>
          </p:cNvPr>
          <p:cNvPicPr>
            <a:picLocks noChangeAspect="1"/>
          </p:cNvPicPr>
          <p:nvPr/>
        </p:nvPicPr>
        <p:blipFill>
          <a:blip r:embed="rId3"/>
          <a:stretch>
            <a:fillRect/>
          </a:stretch>
        </p:blipFill>
        <p:spPr>
          <a:xfrm>
            <a:off x="3049361" y="1041392"/>
            <a:ext cx="3362325" cy="1076325"/>
          </a:xfrm>
          <a:prstGeom prst="rect">
            <a:avLst/>
          </a:prstGeom>
          <a:ln w="57150">
            <a:solidFill>
              <a:srgbClr val="7030A0"/>
            </a:solidFill>
          </a:ln>
        </p:spPr>
      </p:pic>
      <p:sp>
        <p:nvSpPr>
          <p:cNvPr id="2" name="TextBox 1">
            <a:extLst>
              <a:ext uri="{FF2B5EF4-FFF2-40B4-BE49-F238E27FC236}">
                <a16:creationId xmlns:a16="http://schemas.microsoft.com/office/drawing/2014/main" id="{8ED29AD9-9C0B-49D2-88F9-8CFE735E5803}"/>
              </a:ext>
            </a:extLst>
          </p:cNvPr>
          <p:cNvSpPr txBox="1"/>
          <p:nvPr/>
        </p:nvSpPr>
        <p:spPr>
          <a:xfrm>
            <a:off x="2909776" y="5934790"/>
            <a:ext cx="3501910" cy="369332"/>
          </a:xfrm>
          <a:prstGeom prst="rect">
            <a:avLst/>
          </a:prstGeom>
          <a:noFill/>
        </p:spPr>
        <p:txBody>
          <a:bodyPr wrap="square" rtlCol="0">
            <a:spAutoFit/>
          </a:bodyPr>
          <a:lstStyle/>
          <a:p>
            <a:r>
              <a:rPr lang="en-US" b="1" dirty="0">
                <a:solidFill>
                  <a:schemeClr val="accent3">
                    <a:lumMod val="50000"/>
                  </a:schemeClr>
                </a:solidFill>
              </a:rPr>
              <a:t>Teacher Portal – Online Resources</a:t>
            </a:r>
          </a:p>
        </p:txBody>
      </p:sp>
      <p:pic>
        <p:nvPicPr>
          <p:cNvPr id="6" name="Picture 5">
            <a:extLst>
              <a:ext uri="{FF2B5EF4-FFF2-40B4-BE49-F238E27FC236}">
                <a16:creationId xmlns:a16="http://schemas.microsoft.com/office/drawing/2014/main" id="{23B5360A-6B88-4888-BB3A-38E54D0B1946}"/>
              </a:ext>
            </a:extLst>
          </p:cNvPr>
          <p:cNvPicPr>
            <a:picLocks noChangeAspect="1"/>
          </p:cNvPicPr>
          <p:nvPr/>
        </p:nvPicPr>
        <p:blipFill>
          <a:blip r:embed="rId4"/>
          <a:stretch>
            <a:fillRect/>
          </a:stretch>
        </p:blipFill>
        <p:spPr>
          <a:xfrm>
            <a:off x="572756" y="2248911"/>
            <a:ext cx="7844381" cy="3617937"/>
          </a:xfrm>
          <a:prstGeom prst="rect">
            <a:avLst/>
          </a:prstGeom>
          <a:ln w="38100">
            <a:solidFill>
              <a:schemeClr val="accent4"/>
            </a:solidFill>
          </a:ln>
        </p:spPr>
      </p:pic>
    </p:spTree>
    <p:extLst>
      <p:ext uri="{BB962C8B-B14F-4D97-AF65-F5344CB8AC3E}">
        <p14:creationId xmlns:p14="http://schemas.microsoft.com/office/powerpoint/2010/main" val="1651311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85800"/>
          </a:xfrm>
        </p:spPr>
        <p:txBody>
          <a:bodyPr>
            <a:noAutofit/>
          </a:bodyPr>
          <a:lstStyle/>
          <a:p>
            <a:pPr lvl="0"/>
            <a:r>
              <a:rPr lang="en-US" sz="2800" i="1" dirty="0" err="1"/>
              <a:t>MathLinks</a:t>
            </a:r>
            <a:r>
              <a:rPr lang="en-US" sz="2800" dirty="0"/>
              <a:t>: EXPRESSIONS AND EQUATIONS</a:t>
            </a:r>
          </a:p>
        </p:txBody>
      </p:sp>
      <p:pic>
        <p:nvPicPr>
          <p:cNvPr id="8" name="Picture 7">
            <a:extLst>
              <a:ext uri="{FF2B5EF4-FFF2-40B4-BE49-F238E27FC236}">
                <a16:creationId xmlns:a16="http://schemas.microsoft.com/office/drawing/2014/main" id="{41E90430-BEE8-4A10-BEF2-8BB6EC63192B}"/>
              </a:ext>
            </a:extLst>
          </p:cNvPr>
          <p:cNvPicPr>
            <a:picLocks noChangeAspect="1"/>
          </p:cNvPicPr>
          <p:nvPr/>
        </p:nvPicPr>
        <p:blipFill>
          <a:blip r:embed="rId3"/>
          <a:stretch>
            <a:fillRect/>
          </a:stretch>
        </p:blipFill>
        <p:spPr>
          <a:xfrm>
            <a:off x="1946856" y="1469879"/>
            <a:ext cx="5250288" cy="1680687"/>
          </a:xfrm>
          <a:prstGeom prst="rect">
            <a:avLst/>
          </a:prstGeom>
          <a:ln w="57150">
            <a:solidFill>
              <a:srgbClr val="7030A0"/>
            </a:solidFill>
          </a:ln>
        </p:spPr>
      </p:pic>
      <p:sp>
        <p:nvSpPr>
          <p:cNvPr id="2" name="TextBox 1">
            <a:extLst>
              <a:ext uri="{FF2B5EF4-FFF2-40B4-BE49-F238E27FC236}">
                <a16:creationId xmlns:a16="http://schemas.microsoft.com/office/drawing/2014/main" id="{DA2FCC9B-0120-4CD5-97B7-82E9D1B6DD26}"/>
              </a:ext>
            </a:extLst>
          </p:cNvPr>
          <p:cNvSpPr txBox="1"/>
          <p:nvPr/>
        </p:nvSpPr>
        <p:spPr>
          <a:xfrm>
            <a:off x="1163671" y="3949567"/>
            <a:ext cx="6833936" cy="1384995"/>
          </a:xfrm>
          <a:prstGeom prst="rect">
            <a:avLst/>
          </a:prstGeom>
          <a:noFill/>
        </p:spPr>
        <p:txBody>
          <a:bodyPr wrap="square" rtlCol="0">
            <a:spAutoFit/>
          </a:bodyPr>
          <a:lstStyle/>
          <a:p>
            <a:pPr algn="ctr"/>
            <a:r>
              <a:rPr lang="en-US" sz="2800" dirty="0">
                <a:solidFill>
                  <a:srgbClr val="EB3FC6"/>
                </a:solidFill>
                <a:latin typeface="Arial" panose="020B0604020202020204" pitchFamily="34" charset="0"/>
                <a:cs typeface="Arial" panose="020B0604020202020204" pitchFamily="34" charset="0"/>
              </a:rPr>
              <a:t>First Packet 1</a:t>
            </a:r>
          </a:p>
          <a:p>
            <a:pPr algn="ctr"/>
            <a:r>
              <a:rPr lang="en-US" sz="2800" dirty="0">
                <a:solidFill>
                  <a:schemeClr val="accent4"/>
                </a:solidFill>
                <a:latin typeface="Arial" panose="020B0604020202020204" pitchFamily="34" charset="0"/>
                <a:cs typeface="Arial" panose="020B0604020202020204" pitchFamily="34" charset="0"/>
              </a:rPr>
              <a:t>Variables and Balance</a:t>
            </a:r>
          </a:p>
          <a:p>
            <a:pPr algn="ctr"/>
            <a:r>
              <a:rPr lang="en-US" sz="2800" dirty="0">
                <a:solidFill>
                  <a:schemeClr val="tx2">
                    <a:lumMod val="60000"/>
                    <a:lumOff val="40000"/>
                  </a:schemeClr>
                </a:solidFill>
                <a:latin typeface="Arial" panose="020B0604020202020204" pitchFamily="34" charset="0"/>
                <a:cs typeface="Arial" panose="020B0604020202020204" pitchFamily="34" charset="0"/>
              </a:rPr>
              <a:t>Focus on Grade 6 content</a:t>
            </a:r>
            <a:endParaRPr lang="en-US" dirty="0">
              <a:solidFill>
                <a:schemeClr val="tx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8280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99548-0C24-4462-A82B-90060F7E303A}"/>
              </a:ext>
            </a:extLst>
          </p:cNvPr>
          <p:cNvSpPr>
            <a:spLocks noGrp="1"/>
          </p:cNvSpPr>
          <p:nvPr>
            <p:ph type="title"/>
          </p:nvPr>
        </p:nvSpPr>
        <p:spPr/>
        <p:txBody>
          <a:bodyPr>
            <a:normAutofit/>
          </a:bodyPr>
          <a:lstStyle/>
          <a:p>
            <a:r>
              <a:rPr lang="en-US" sz="2800" dirty="0"/>
              <a:t>OPENING PROBLEM</a:t>
            </a:r>
          </a:p>
        </p:txBody>
      </p:sp>
      <p:sp>
        <p:nvSpPr>
          <p:cNvPr id="7" name="TextBox 6">
            <a:extLst>
              <a:ext uri="{FF2B5EF4-FFF2-40B4-BE49-F238E27FC236}">
                <a16:creationId xmlns:a16="http://schemas.microsoft.com/office/drawing/2014/main" id="{B2EB2AC9-C9AD-49CF-A5FA-DFAB000B04A6}"/>
              </a:ext>
            </a:extLst>
          </p:cNvPr>
          <p:cNvSpPr txBox="1"/>
          <p:nvPr/>
        </p:nvSpPr>
        <p:spPr>
          <a:xfrm>
            <a:off x="5541666" y="2356307"/>
            <a:ext cx="3238541" cy="2554545"/>
          </a:xfrm>
          <a:prstGeom prst="rect">
            <a:avLst/>
          </a:prstGeom>
          <a:noFill/>
        </p:spPr>
        <p:txBody>
          <a:bodyPr wrap="square" rtlCol="0">
            <a:spAutoFit/>
          </a:bodyPr>
          <a:lstStyle/>
          <a:p>
            <a:r>
              <a:rPr lang="en-US" sz="2000" dirty="0">
                <a:latin typeface="Verdana" panose="020B0604030504040204" pitchFamily="34" charset="0"/>
                <a:ea typeface="Verdana" panose="020B0604030504040204" pitchFamily="34" charset="0"/>
              </a:rPr>
              <a:t>The same containers have the same value or “weight.” </a:t>
            </a:r>
          </a:p>
          <a:p>
            <a:endParaRPr lang="en-US" sz="2000" dirty="0">
              <a:latin typeface="Verdana" panose="020B0604030504040204" pitchFamily="34" charset="0"/>
              <a:ea typeface="Verdana" panose="020B0604030504040204" pitchFamily="34" charset="0"/>
            </a:endParaRPr>
          </a:p>
          <a:p>
            <a:r>
              <a:rPr lang="en-US" sz="2000" dirty="0">
                <a:latin typeface="Verdana" panose="020B0604030504040204" pitchFamily="34" charset="0"/>
                <a:ea typeface="Verdana" panose="020B0604030504040204" pitchFamily="34" charset="0"/>
              </a:rPr>
              <a:t>What is the value of each container? Explain your reasoning.</a:t>
            </a:r>
          </a:p>
          <a:p>
            <a:endParaRPr lang="en-US" sz="2000" dirty="0">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a:extLst>
              <a:ext uri="{FF2B5EF4-FFF2-40B4-BE49-F238E27FC236}">
                <a16:creationId xmlns:a16="http://schemas.microsoft.com/office/drawing/2014/main" id="{B4CE278F-4280-48C1-A8DF-D7C9A5BD9608}"/>
              </a:ext>
            </a:extLst>
          </p:cNvPr>
          <p:cNvPicPr>
            <a:picLocks noChangeAspect="1"/>
          </p:cNvPicPr>
          <p:nvPr/>
        </p:nvPicPr>
        <p:blipFill>
          <a:blip r:embed="rId3"/>
          <a:stretch>
            <a:fillRect/>
          </a:stretch>
        </p:blipFill>
        <p:spPr>
          <a:xfrm>
            <a:off x="363793" y="1469477"/>
            <a:ext cx="4861832" cy="3657788"/>
          </a:xfrm>
          <a:prstGeom prst="rect">
            <a:avLst/>
          </a:prstGeom>
        </p:spPr>
      </p:pic>
    </p:spTree>
    <p:extLst>
      <p:ext uri="{BB962C8B-B14F-4D97-AF65-F5344CB8AC3E}">
        <p14:creationId xmlns:p14="http://schemas.microsoft.com/office/powerpoint/2010/main" val="254735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MathLink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 Template" id="{3D203DAC-2682-6E4C-ABC0-360887DE3F9B}" vid="{D198DB34-55EC-374E-8D0C-97240D7B9A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 MathLinks Template</Template>
  <TotalTime>31351</TotalTime>
  <Words>4068</Words>
  <Application>Microsoft Office PowerPoint</Application>
  <PresentationFormat>On-screen Show (4:3)</PresentationFormat>
  <Paragraphs>819</Paragraphs>
  <Slides>54</Slides>
  <Notes>52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3" baseType="lpstr">
      <vt:lpstr>Arial</vt:lpstr>
      <vt:lpstr>Arial Black</vt:lpstr>
      <vt:lpstr>Calibri</vt:lpstr>
      <vt:lpstr>Consolas</vt:lpstr>
      <vt:lpstr>Verdana</vt:lpstr>
      <vt:lpstr>Wingdings</vt:lpstr>
      <vt:lpstr>Wingdings 2</vt:lpstr>
      <vt:lpstr>MathLinks Template</vt:lpstr>
      <vt:lpstr>Equation</vt:lpstr>
      <vt:lpstr>INTERVENTION WITH MATHLINKS</vt:lpstr>
      <vt:lpstr>AGENDA</vt:lpstr>
      <vt:lpstr>GETTING STUDENTS BACK ON TRACK</vt:lpstr>
      <vt:lpstr>WHAT THE RESEARCH TELLS US</vt:lpstr>
      <vt:lpstr>THE MathLinks: ESSENTIALS PROGRAM</vt:lpstr>
      <vt:lpstr>TODAY’S SOURCE MATERIALS</vt:lpstr>
      <vt:lpstr>TODAY’S SOURCE MATERIALS</vt:lpstr>
      <vt:lpstr>MathLinks: EXPRESSIONS AND EQUATIONS</vt:lpstr>
      <vt:lpstr>OPENING PROBLEM</vt:lpstr>
      <vt:lpstr>MOBILES</vt:lpstr>
      <vt:lpstr>STUDENT PAGES</vt:lpstr>
      <vt:lpstr>TEACHER SUPPORT IN MathLinks</vt:lpstr>
      <vt:lpstr>VARIABLES AND EXPRESSIONS</vt:lpstr>
      <vt:lpstr>Another order</vt:lpstr>
      <vt:lpstr>VARIABLES AND EQUATIONS</vt:lpstr>
      <vt:lpstr>EQUATION SOLVING STRATEGY: SUBSTITUTION</vt:lpstr>
      <vt:lpstr>PowerPoint Presentation</vt:lpstr>
      <vt:lpstr>REHEARSAL IS IMPORTANT</vt:lpstr>
      <vt:lpstr>UNIT REVIEW</vt:lpstr>
      <vt:lpstr>VOCABULARY SUPPORT</vt:lpstr>
      <vt:lpstr>STUDENT RESOURCE SECTION</vt:lpstr>
      <vt:lpstr>MathLinks: EXPRESSIONS AND EQUATIONS</vt:lpstr>
      <vt:lpstr>THE LAKE PROBLEM</vt:lpstr>
      <vt:lpstr>SOME DETAILS</vt:lpstr>
      <vt:lpstr>ATTACKING THE PROBLEM</vt:lpstr>
      <vt:lpstr>INTRODUCTION TO CUPS AND COUNTERS</vt:lpstr>
      <vt:lpstr>BUILD, DRAW, AND WRITE EXPRESSIONS</vt:lpstr>
      <vt:lpstr>EQUIVALENT EXPRESSIONS</vt:lpstr>
      <vt:lpstr>REWRITING EQUIVALENT EXPRESSIONS DETAILED SOLUTION</vt:lpstr>
      <vt:lpstr>EQUATION SOLVING STRATEGY: BALANCE</vt:lpstr>
      <vt:lpstr>Possible Pathway for solving equation</vt:lpstr>
      <vt:lpstr>THE HUNDRED CHART PUZZLE</vt:lpstr>
      <vt:lpstr>Puzzle Piece C</vt:lpstr>
      <vt:lpstr>PRACTICE and REVIEW</vt:lpstr>
      <vt:lpstr>MathLinks: EXPRESSIONS AND EQUATIONS</vt:lpstr>
      <vt:lpstr>CUPS AND COUNTERS THE UPSIDE-DOWN CUP</vt:lpstr>
      <vt:lpstr>ZERO PAIRS</vt:lpstr>
      <vt:lpstr>THE DISTRIBUTIVE PROPERTY</vt:lpstr>
      <vt:lpstr> WHAT ARE WE GONNA DO WITH  THAT UPSIDE DOWN CUP? </vt:lpstr>
      <vt:lpstr> EQUATION SOLVING STRATEGY: FORMAL ALGEBRA  </vt:lpstr>
      <vt:lpstr>STUDENT PACKETS</vt:lpstr>
      <vt:lpstr>TEACHER EDITION</vt:lpstr>
      <vt:lpstr>SKILLS PRACTICE WITH “SKILL BOOSTERS”</vt:lpstr>
      <vt:lpstr>SKILL BOOSTERS EXAMPLES </vt:lpstr>
      <vt:lpstr>ALSO AVAILABLE…</vt:lpstr>
      <vt:lpstr>THE MathLinks: ESSENTIALS PROGRAM</vt:lpstr>
      <vt:lpstr>CHECK OUT THE PROGRAM</vt:lpstr>
      <vt:lpstr>THE TEACHER PORTAL</vt:lpstr>
      <vt:lpstr>CONTACT US</vt:lpstr>
      <vt:lpstr>Another One</vt:lpstr>
      <vt:lpstr>Possible Pathway for a more complex equation </vt:lpstr>
      <vt:lpstr>ONE STRATEGY</vt:lpstr>
      <vt:lpstr>EQUATION SOLVING STRATEGY:  FROM BALANCE TO PROPERTIES</vt:lpstr>
      <vt:lpstr>BUILDING EQUATIONS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CHOCOLATE BAR FRACTIONS</dc:title>
  <dc:creator>Shelley Kriegler</dc:creator>
  <cp:lastModifiedBy>Cynthia Raff</cp:lastModifiedBy>
  <cp:revision>699</cp:revision>
  <dcterms:created xsi:type="dcterms:W3CDTF">2019-03-08T03:24:34Z</dcterms:created>
  <dcterms:modified xsi:type="dcterms:W3CDTF">2024-10-11T03:44:50Z</dcterms:modified>
</cp:coreProperties>
</file>