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311" r:id="rId3"/>
    <p:sldId id="312" r:id="rId4"/>
    <p:sldId id="313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0066FF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97" autoAdjust="0"/>
    <p:restoredTop sz="89116" autoAdjust="0"/>
  </p:normalViewPr>
  <p:slideViewPr>
    <p:cSldViewPr snapToGrid="0" snapToObjects="1">
      <p:cViewPr varScale="1">
        <p:scale>
          <a:sx n="109" d="100"/>
          <a:sy n="109" d="100"/>
        </p:scale>
        <p:origin x="117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 of y-coordinate initial value is </a:t>
            </a:r>
            <a:r>
              <a:rPr lang="en-US"/>
              <a:t>y value…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9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SAVING VS SPENDING</a:t>
            </a:r>
            <a:endParaRPr lang="en-US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990F366E-EAC3-48AD-B451-B9C19FC68B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74267" y="887538"/>
            <a:ext cx="1771650" cy="18132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AC9BF9-F020-4317-ABBD-2C2899502A11}"/>
              </a:ext>
            </a:extLst>
          </p:cNvPr>
          <p:cNvGrpSpPr/>
          <p:nvPr/>
        </p:nvGrpSpPr>
        <p:grpSpPr>
          <a:xfrm>
            <a:off x="776706" y="887538"/>
            <a:ext cx="5838430" cy="1448313"/>
            <a:chOff x="1233904" y="887538"/>
            <a:chExt cx="5838430" cy="144831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E0A2E74-D628-4755-8E33-42337BC7ECB3}"/>
                </a:ext>
              </a:extLst>
            </p:cNvPr>
            <p:cNvSpPr/>
            <p:nvPr/>
          </p:nvSpPr>
          <p:spPr>
            <a:xfrm>
              <a:off x="2544561" y="887538"/>
              <a:ext cx="32336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Here are four equations.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2DE365F-93C5-4723-8F60-DF98454B2B6B}"/>
                </a:ext>
              </a:extLst>
            </p:cNvPr>
            <p:cNvSpPr/>
            <p:nvPr/>
          </p:nvSpPr>
          <p:spPr>
            <a:xfrm>
              <a:off x="1233904" y="1328363"/>
              <a:ext cx="23601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a.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+ 100 </a:t>
              </a:r>
              <a:endParaRPr lang="en-US" sz="22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4EB83CA-FCC1-40BC-9FBC-2C59EA389CF3}"/>
                </a:ext>
              </a:extLst>
            </p:cNvPr>
            <p:cNvSpPr/>
            <p:nvPr/>
          </p:nvSpPr>
          <p:spPr>
            <a:xfrm>
              <a:off x="4518569" y="1328363"/>
              <a:ext cx="23601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b.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100 –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endParaRPr lang="en-US" sz="22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506200D-9F50-4DD3-BD70-A163C8A278F7}"/>
                </a:ext>
              </a:extLst>
            </p:cNvPr>
            <p:cNvSpPr/>
            <p:nvPr/>
          </p:nvSpPr>
          <p:spPr>
            <a:xfrm>
              <a:off x="1233904" y="1904964"/>
              <a:ext cx="23601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c.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100 + 20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endParaRPr lang="en-US" sz="22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B629B9C-497E-4239-B2D6-9028D80723F6}"/>
                </a:ext>
              </a:extLst>
            </p:cNvPr>
            <p:cNvSpPr/>
            <p:nvPr/>
          </p:nvSpPr>
          <p:spPr>
            <a:xfrm>
              <a:off x="4518569" y="1904964"/>
              <a:ext cx="25537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d.   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 = -100 – 20</a:t>
              </a:r>
              <a:r>
                <a:rPr lang="en-US" sz="2200" i="1" dirty="0">
                  <a:latin typeface="Arial" panose="020B0604020202020204" pitchFamily="34" charset="0"/>
                  <a:ea typeface="Calibri" panose="020F0502020204030204" pitchFamily="34" charset="0"/>
                </a:rPr>
                <a:t>x</a:t>
              </a:r>
              <a:endParaRPr lang="en-US" sz="22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3424D-3CA1-4991-B5AF-E6FD5D26B7FD}"/>
              </a:ext>
            </a:extLst>
          </p:cNvPr>
          <p:cNvSpPr/>
          <p:nvPr/>
        </p:nvSpPr>
        <p:spPr>
          <a:xfrm>
            <a:off x="316317" y="2487019"/>
            <a:ext cx="8612330" cy="137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Let: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x</a:t>
            </a:r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the number of months elapsed (input)</a:t>
            </a:r>
          </a:p>
          <a:p>
            <a:pPr>
              <a:lnSpc>
                <a:spcPct val="150000"/>
              </a:lnSpc>
            </a:pPr>
            <a:r>
              <a:rPr lang="en-US" sz="22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y</a:t>
            </a:r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dollars in the bank (output)</a:t>
            </a:r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en-US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A6B38-4C1A-4EE3-811A-9E3A2AC6F19D}"/>
              </a:ext>
            </a:extLst>
          </p:cNvPr>
          <p:cNvSpPr txBox="1"/>
          <p:nvPr/>
        </p:nvSpPr>
        <p:spPr>
          <a:xfrm>
            <a:off x="1636896" y="5358484"/>
            <a:ext cx="413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46355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saving $20 per month?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BE5AB-A987-4B38-A03F-E5AD8CFF3C4E}"/>
              </a:ext>
            </a:extLst>
          </p:cNvPr>
          <p:cNvSpPr txBox="1"/>
          <p:nvPr/>
        </p:nvSpPr>
        <p:spPr>
          <a:xfrm>
            <a:off x="1608427" y="5884618"/>
            <a:ext cx="4447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46355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spending $20 per month?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3DCF8-690F-4FE4-AD0E-1091A22EB81D}"/>
              </a:ext>
            </a:extLst>
          </p:cNvPr>
          <p:cNvGrpSpPr/>
          <p:nvPr/>
        </p:nvGrpSpPr>
        <p:grpSpPr>
          <a:xfrm>
            <a:off x="1687263" y="4004666"/>
            <a:ext cx="5475583" cy="853651"/>
            <a:chOff x="369746" y="4279023"/>
            <a:chExt cx="5475583" cy="85365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33DCA6-62C1-431E-90D7-EBAE46712BC9}"/>
                </a:ext>
              </a:extLst>
            </p:cNvPr>
            <p:cNvSpPr txBox="1"/>
            <p:nvPr/>
          </p:nvSpPr>
          <p:spPr>
            <a:xfrm>
              <a:off x="381870" y="4701787"/>
              <a:ext cx="54634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200" i="1" dirty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there is initially $100 in the bank?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82C5C7-F5BA-45D0-8C6A-F33ADF604850}"/>
                </a:ext>
              </a:extLst>
            </p:cNvPr>
            <p:cNvSpPr txBox="1"/>
            <p:nvPr/>
          </p:nvSpPr>
          <p:spPr>
            <a:xfrm>
              <a:off x="369746" y="4279023"/>
              <a:ext cx="42022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7525" indent="-517525"/>
              <a:r>
                <a:rPr lang="en-US" sz="2200" i="1" dirty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Which equation(s) indicate…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2A775F-C4ED-4409-8B5B-20CC1EF3BE99}"/>
              </a:ext>
            </a:extLst>
          </p:cNvPr>
          <p:cNvSpPr txBox="1"/>
          <p:nvPr/>
        </p:nvSpPr>
        <p:spPr>
          <a:xfrm>
            <a:off x="1636896" y="4877504"/>
            <a:ext cx="5093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indent="-46355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there is initially $100 of debt?</a:t>
            </a:r>
          </a:p>
        </p:txBody>
      </p:sp>
    </p:spTree>
    <p:extLst>
      <p:ext uri="{BB962C8B-B14F-4D97-AF65-F5344CB8AC3E}">
        <p14:creationId xmlns:p14="http://schemas.microsoft.com/office/powerpoint/2010/main" val="7538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FOUR STUDENTS: TABLE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5D634B-61E2-4F98-B04F-5B6DB72D0B4A}"/>
              </a:ext>
            </a:extLst>
          </p:cNvPr>
          <p:cNvSpPr txBox="1"/>
          <p:nvPr/>
        </p:nvSpPr>
        <p:spPr>
          <a:xfrm>
            <a:off x="335773" y="5563127"/>
            <a:ext cx="3556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/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Complete the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D62C09-A85C-4794-AD7C-93C17A275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48273"/>
              </p:ext>
            </p:extLst>
          </p:nvPr>
        </p:nvGraphicFramePr>
        <p:xfrm>
          <a:off x="1677241" y="1926403"/>
          <a:ext cx="5789518" cy="23469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62222">
                  <a:extLst>
                    <a:ext uri="{9D8B030D-6E8A-4147-A177-3AD203B41FA5}">
                      <a16:colId xmlns:a16="http://schemas.microsoft.com/office/drawing/2014/main" val="2897955855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818585574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3705823352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776897724"/>
                    </a:ext>
                  </a:extLst>
                </a:gridCol>
                <a:gridCol w="1156824">
                  <a:extLst>
                    <a:ext uri="{9D8B030D-6E8A-4147-A177-3AD203B41FA5}">
                      <a16:colId xmlns:a16="http://schemas.microsoft.com/office/drawing/2014/main" val="4071109973"/>
                    </a:ext>
                  </a:extLst>
                </a:gridCol>
              </a:tblGrid>
              <a:tr h="2064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Month # (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468" marR="113468" marT="56734" marB="56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Mateo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Dion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Talia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Ayla</a:t>
                      </a: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486991"/>
                  </a:ext>
                </a:extLst>
              </a:tr>
              <a:tr h="355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 in bank (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$ in bank (</a:t>
                      </a:r>
                      <a:r>
                        <a:rPr kumimoji="0" lang="en-US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$ in bank (</a:t>
                      </a:r>
                      <a:r>
                        <a:rPr kumimoji="0" lang="en-US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$ in bank (</a:t>
                      </a: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645820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639913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742710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83186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98659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251207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03468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955180"/>
                  </a:ext>
                </a:extLst>
              </a:tr>
              <a:tr h="206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140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101" marR="851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7575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44ACBA-BC64-4A9D-8761-0A053CA40771}"/>
              </a:ext>
            </a:extLst>
          </p:cNvPr>
          <p:cNvSpPr txBox="1"/>
          <p:nvPr/>
        </p:nvSpPr>
        <p:spPr>
          <a:xfrm>
            <a:off x="2345088" y="4578201"/>
            <a:ext cx="4453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appears to be saving? Who appears to be spending?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D64DB-AF83-4DD4-8421-58C97D500AA3}"/>
              </a:ext>
            </a:extLst>
          </p:cNvPr>
          <p:cNvSpPr txBox="1"/>
          <p:nvPr/>
        </p:nvSpPr>
        <p:spPr>
          <a:xfrm>
            <a:off x="866933" y="888311"/>
            <a:ext cx="741013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Bank balances for 4 students are shown by month. </a:t>
            </a:r>
          </a:p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All students save or spend at a constant rate.</a:t>
            </a:r>
          </a:p>
        </p:txBody>
      </p:sp>
    </p:spTree>
    <p:extLst>
      <p:ext uri="{BB962C8B-B14F-4D97-AF65-F5344CB8AC3E}">
        <p14:creationId xmlns:p14="http://schemas.microsoft.com/office/powerpoint/2010/main" val="41381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FOUR STUDENTS : GRAPHS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457A5-AF12-44BC-A1AE-A77DFE2C5551}"/>
              </a:ext>
            </a:extLst>
          </p:cNvPr>
          <p:cNvSpPr txBox="1"/>
          <p:nvPr/>
        </p:nvSpPr>
        <p:spPr>
          <a:xfrm>
            <a:off x="126999" y="930362"/>
            <a:ext cx="895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Make graphs of each student’s data. Label appropriately.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71DB3-BED2-4138-8F37-CA3BF344D04F}"/>
              </a:ext>
            </a:extLst>
          </p:cNvPr>
          <p:cNvSpPr txBox="1"/>
          <p:nvPr/>
        </p:nvSpPr>
        <p:spPr>
          <a:xfrm>
            <a:off x="760314" y="3485181"/>
            <a:ext cx="5399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the constant rate of change from one month to the next?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DF3308A0-4A32-4951-837B-B89DF55EF616}"/>
              </a:ext>
            </a:extLst>
          </p:cNvPr>
          <p:cNvSpPr txBox="1"/>
          <p:nvPr/>
        </p:nvSpPr>
        <p:spPr>
          <a:xfrm>
            <a:off x="774487" y="5377152"/>
            <a:ext cx="5399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you identify the </a:t>
            </a:r>
            <a:r>
              <a:rPr lang="en-US" sz="22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y-intercept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2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slope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the other graphs?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6F1A02-E03E-4D66-A32E-31C06F729EA7}"/>
              </a:ext>
            </a:extLst>
          </p:cNvPr>
          <p:cNvGrpSpPr/>
          <p:nvPr/>
        </p:nvGrpSpPr>
        <p:grpSpPr>
          <a:xfrm>
            <a:off x="2064439" y="1459357"/>
            <a:ext cx="6709456" cy="4273957"/>
            <a:chOff x="2064439" y="1459357"/>
            <a:chExt cx="6709456" cy="4273957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29D1AA1-1085-40E1-9E25-C68999544743}"/>
                </a:ext>
              </a:extLst>
            </p:cNvPr>
            <p:cNvSpPr txBox="1"/>
            <p:nvPr/>
          </p:nvSpPr>
          <p:spPr>
            <a:xfrm>
              <a:off x="2064439" y="1459357"/>
              <a:ext cx="4451724" cy="430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Verdana" panose="020B0604030504040204" pitchFamily="34" charset="0"/>
                  <a:ea typeface="Verdana" panose="020B0604030504040204" pitchFamily="34" charset="0"/>
                </a:rPr>
                <a:t>A closer look at Dion’s Graph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6403F0-3A11-45A6-A3BC-E012E97C5C96}"/>
                </a:ext>
              </a:extLst>
            </p:cNvPr>
            <p:cNvGrpSpPr/>
            <p:nvPr/>
          </p:nvGrpSpPr>
          <p:grpSpPr>
            <a:xfrm>
              <a:off x="6224064" y="2005397"/>
              <a:ext cx="2549831" cy="3727917"/>
              <a:chOff x="6244772" y="2009555"/>
              <a:chExt cx="2549831" cy="3727917"/>
            </a:xfrm>
          </p:grpSpPr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A2AA886B-C511-480B-B093-EB0EB44D8E94}"/>
                  </a:ext>
                </a:extLst>
              </p:cNvPr>
              <p:cNvGrpSpPr/>
              <p:nvPr/>
            </p:nvGrpSpPr>
            <p:grpSpPr>
              <a:xfrm>
                <a:off x="6244772" y="2009555"/>
                <a:ext cx="2549831" cy="3727917"/>
                <a:chOff x="6658292" y="2508515"/>
                <a:chExt cx="1761660" cy="3089646"/>
              </a:xfrm>
            </p:grpSpPr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E52B878A-B2C1-4428-9E3B-143E8E67D808}"/>
                    </a:ext>
                  </a:extLst>
                </p:cNvPr>
                <p:cNvGrpSpPr/>
                <p:nvPr/>
              </p:nvGrpSpPr>
              <p:grpSpPr>
                <a:xfrm>
                  <a:off x="6962457" y="2508515"/>
                  <a:ext cx="1457495" cy="2940268"/>
                  <a:chOff x="133351" y="-75"/>
                  <a:chExt cx="1457495" cy="2940904"/>
                </a:xfrm>
              </p:grpSpPr>
              <p:grpSp>
                <p:nvGrpSpPr>
                  <p:cNvPr id="620" name="Group 619">
                    <a:extLst>
                      <a:ext uri="{FF2B5EF4-FFF2-40B4-BE49-F238E27FC236}">
                        <a16:creationId xmlns:a16="http://schemas.microsoft.com/office/drawing/2014/main" id="{B6412204-82CA-478A-B17A-D587F7A7F5B5}"/>
                      </a:ext>
                    </a:extLst>
                  </p:cNvPr>
                  <p:cNvGrpSpPr/>
                  <p:nvPr/>
                </p:nvGrpSpPr>
                <p:grpSpPr>
                  <a:xfrm>
                    <a:off x="314325" y="266402"/>
                    <a:ext cx="1096646" cy="2438716"/>
                    <a:chOff x="0" y="-457516"/>
                    <a:chExt cx="1097796" cy="2438716"/>
                  </a:xfrm>
                </p:grpSpPr>
                <p:cxnSp>
                  <p:nvCxnSpPr>
                    <p:cNvPr id="636" name="Straight Connector 635">
                      <a:extLst>
                        <a:ext uri="{FF2B5EF4-FFF2-40B4-BE49-F238E27FC236}">
                          <a16:creationId xmlns:a16="http://schemas.microsoft.com/office/drawing/2014/main" id="{A6BC8B81-1472-4541-A998-3289DDA8B5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7" name="Straight Connector 636">
                      <a:extLst>
                        <a:ext uri="{FF2B5EF4-FFF2-40B4-BE49-F238E27FC236}">
                          <a16:creationId xmlns:a16="http://schemas.microsoft.com/office/drawing/2014/main" id="{D11F071B-E97A-495C-92EB-D0E20B3EB5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524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8" name="Straight Connector 637">
                      <a:extLst>
                        <a:ext uri="{FF2B5EF4-FFF2-40B4-BE49-F238E27FC236}">
                          <a16:creationId xmlns:a16="http://schemas.microsoft.com/office/drawing/2014/main" id="{094BBAEB-53E9-42FF-84F8-7F067B6598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048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9" name="Straight Connector 638">
                      <a:extLst>
                        <a:ext uri="{FF2B5EF4-FFF2-40B4-BE49-F238E27FC236}">
                          <a16:creationId xmlns:a16="http://schemas.microsoft.com/office/drawing/2014/main" id="{1F2E7E7C-D167-4933-8852-6502C7F4D85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4572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0" name="Straight Connector 639">
                      <a:extLst>
                        <a:ext uri="{FF2B5EF4-FFF2-40B4-BE49-F238E27FC236}">
                          <a16:creationId xmlns:a16="http://schemas.microsoft.com/office/drawing/2014/main" id="{25FC9BC3-7BB8-4E03-A2DE-40D0A3C7CB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6096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1" name="Straight Connector 640">
                      <a:extLst>
                        <a:ext uri="{FF2B5EF4-FFF2-40B4-BE49-F238E27FC236}">
                          <a16:creationId xmlns:a16="http://schemas.microsoft.com/office/drawing/2014/main" id="{B8335F94-9405-4EB5-AEB8-16B66C4688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7620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2" name="Straight Connector 641">
                      <a:extLst>
                        <a:ext uri="{FF2B5EF4-FFF2-40B4-BE49-F238E27FC236}">
                          <a16:creationId xmlns:a16="http://schemas.microsoft.com/office/drawing/2014/main" id="{CB596B8D-C279-4E68-9180-8258987EFA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9144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3" name="Straight Connector 642">
                      <a:extLst>
                        <a:ext uri="{FF2B5EF4-FFF2-40B4-BE49-F238E27FC236}">
                          <a16:creationId xmlns:a16="http://schemas.microsoft.com/office/drawing/2014/main" id="{F2611814-BC32-4FF6-98A6-034D7A07F5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0668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4" name="Straight Connector 643">
                      <a:extLst>
                        <a:ext uri="{FF2B5EF4-FFF2-40B4-BE49-F238E27FC236}">
                          <a16:creationId xmlns:a16="http://schemas.microsoft.com/office/drawing/2014/main" id="{FB03871C-2C8B-4319-ADDD-EC5AA3673F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2192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5" name="Straight Connector 644">
                      <a:extLst>
                        <a:ext uri="{FF2B5EF4-FFF2-40B4-BE49-F238E27FC236}">
                          <a16:creationId xmlns:a16="http://schemas.microsoft.com/office/drawing/2014/main" id="{145DCEAD-C0F8-4DC6-8C63-614C237930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3716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6" name="Straight Connector 645">
                      <a:extLst>
                        <a:ext uri="{FF2B5EF4-FFF2-40B4-BE49-F238E27FC236}">
                          <a16:creationId xmlns:a16="http://schemas.microsoft.com/office/drawing/2014/main" id="{7B29CA59-467E-45A0-BB50-8CB051F6F2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5240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7" name="Straight Connector 646">
                      <a:extLst>
                        <a:ext uri="{FF2B5EF4-FFF2-40B4-BE49-F238E27FC236}">
                          <a16:creationId xmlns:a16="http://schemas.microsoft.com/office/drawing/2014/main" id="{BD2B4547-6BAE-49B5-B261-6974C037D2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" y="1676402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8" name="Straight Connector 647">
                      <a:extLst>
                        <a:ext uri="{FF2B5EF4-FFF2-40B4-BE49-F238E27FC236}">
                          <a16:creationId xmlns:a16="http://schemas.microsoft.com/office/drawing/2014/main" id="{687D1BFF-69EE-47E2-B2B3-15D652503C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8288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9" name="Straight Connector 648">
                      <a:extLst>
                        <a:ext uri="{FF2B5EF4-FFF2-40B4-BE49-F238E27FC236}">
                          <a16:creationId xmlns:a16="http://schemas.microsoft.com/office/drawing/2014/main" id="{F50BF3BA-FFC3-4B46-AFE7-82958CFBDF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981200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649">
                      <a:extLst>
                        <a:ext uri="{FF2B5EF4-FFF2-40B4-BE49-F238E27FC236}">
                          <a16:creationId xmlns:a16="http://schemas.microsoft.com/office/drawing/2014/main" id="{50649B8B-F06B-49B6-84AB-CA8EF551AC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6" y="-457516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1" name="Straight Connector 650">
                      <a:extLst>
                        <a:ext uri="{FF2B5EF4-FFF2-40B4-BE49-F238E27FC236}">
                          <a16:creationId xmlns:a16="http://schemas.microsoft.com/office/drawing/2014/main" id="{FC500466-C13D-4547-BFC8-6A04B0A047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6" y="-305116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651">
                      <a:extLst>
                        <a:ext uri="{FF2B5EF4-FFF2-40B4-BE49-F238E27FC236}">
                          <a16:creationId xmlns:a16="http://schemas.microsoft.com/office/drawing/2014/main" id="{1C45CCB6-E99B-44A8-907F-945ECB6104E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6" y="-152715"/>
                      <a:ext cx="1097280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1" name="Group 620">
                    <a:extLst>
                      <a:ext uri="{FF2B5EF4-FFF2-40B4-BE49-F238E27FC236}">
                        <a16:creationId xmlns:a16="http://schemas.microsoft.com/office/drawing/2014/main" id="{C6E5C927-9E1B-4851-9DC4-A7CAC16400F1}"/>
                      </a:ext>
                    </a:extLst>
                  </p:cNvPr>
                  <p:cNvGrpSpPr/>
                  <p:nvPr/>
                </p:nvGrpSpPr>
                <p:grpSpPr>
                  <a:xfrm>
                    <a:off x="133351" y="-75"/>
                    <a:ext cx="1457495" cy="2940904"/>
                    <a:chOff x="1" y="-75"/>
                    <a:chExt cx="1457495" cy="2940904"/>
                  </a:xfrm>
                </p:grpSpPr>
                <p:grpSp>
                  <p:nvGrpSpPr>
                    <p:cNvPr id="622" name="Group 621">
                      <a:extLst>
                        <a:ext uri="{FF2B5EF4-FFF2-40B4-BE49-F238E27FC236}">
                          <a16:creationId xmlns:a16="http://schemas.microsoft.com/office/drawing/2014/main" id="{71D4D3B6-CE3F-40B8-A8B8-7ADA94AB69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975" y="266700"/>
                      <a:ext cx="1066800" cy="2441448"/>
                      <a:chOff x="0" y="0"/>
                      <a:chExt cx="1066800" cy="1097280"/>
                    </a:xfrm>
                  </p:grpSpPr>
                  <p:cxnSp>
                    <p:nvCxnSpPr>
                      <p:cNvPr id="628" name="Straight Connector 627">
                        <a:extLst>
                          <a:ext uri="{FF2B5EF4-FFF2-40B4-BE49-F238E27FC236}">
                            <a16:creationId xmlns:a16="http://schemas.microsoft.com/office/drawing/2014/main" id="{F5C32DB5-CC67-4939-9B53-0E4F5F146CC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5181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9" name="Straight Connector 628">
                        <a:extLst>
                          <a:ext uri="{FF2B5EF4-FFF2-40B4-BE49-F238E27FC236}">
                            <a16:creationId xmlns:a16="http://schemas.microsoft.com/office/drawing/2014/main" id="{31A84A15-978F-45C5-8F73-A92C66A5C6DB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3657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0" name="Straight Connector 629">
                        <a:extLst>
                          <a:ext uri="{FF2B5EF4-FFF2-40B4-BE49-F238E27FC236}">
                            <a16:creationId xmlns:a16="http://schemas.microsoft.com/office/drawing/2014/main" id="{F0F99C19-355A-40CB-8B7A-0DD273FC5714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2133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1" name="Straight Connector 630">
                        <a:extLst>
                          <a:ext uri="{FF2B5EF4-FFF2-40B4-BE49-F238E27FC236}">
                            <a16:creationId xmlns:a16="http://schemas.microsoft.com/office/drawing/2014/main" id="{D3490848-BFC7-4A03-B08F-3010326CC40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6096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2" name="Straight Connector 631">
                        <a:extLst>
                          <a:ext uri="{FF2B5EF4-FFF2-40B4-BE49-F238E27FC236}">
                            <a16:creationId xmlns:a16="http://schemas.microsoft.com/office/drawing/2014/main" id="{8DD940AD-371E-48D7-B062-C5238B3C8D52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914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3" name="Straight Connector 632">
                        <a:extLst>
                          <a:ext uri="{FF2B5EF4-FFF2-40B4-BE49-F238E27FC236}">
                            <a16:creationId xmlns:a16="http://schemas.microsoft.com/office/drawing/2014/main" id="{EA3B507A-997D-433E-B8B1-EBF83C4DE701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2438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4" name="Straight Connector 633">
                        <a:extLst>
                          <a:ext uri="{FF2B5EF4-FFF2-40B4-BE49-F238E27FC236}">
                            <a16:creationId xmlns:a16="http://schemas.microsoft.com/office/drawing/2014/main" id="{8055799F-65F8-4E3C-83C5-2AEF5D4EEE8B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3962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" name="Straight Connector 634">
                        <a:extLst>
                          <a:ext uri="{FF2B5EF4-FFF2-40B4-BE49-F238E27FC236}">
                            <a16:creationId xmlns:a16="http://schemas.microsoft.com/office/drawing/2014/main" id="{95CBA963-780B-4EFA-AA7B-C3BC6FFB0AA8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>
                        <a:off x="-548640" y="548640"/>
                        <a:ext cx="1097280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23" name="Group 622">
                      <a:extLst>
                        <a:ext uri="{FF2B5EF4-FFF2-40B4-BE49-F238E27FC236}">
                          <a16:creationId xmlns:a16="http://schemas.microsoft.com/office/drawing/2014/main" id="{9E2CD828-80E6-464D-A73B-2A5735506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" y="-75"/>
                      <a:ext cx="1457495" cy="2940904"/>
                      <a:chOff x="-76231" y="-409635"/>
                      <a:chExt cx="1458147" cy="2940904"/>
                    </a:xfrm>
                  </p:grpSpPr>
                  <p:cxnSp>
                    <p:nvCxnSpPr>
                      <p:cNvPr id="624" name="Straight Arrow Connector 623">
                        <a:extLst>
                          <a:ext uri="{FF2B5EF4-FFF2-40B4-BE49-F238E27FC236}">
                            <a16:creationId xmlns:a16="http://schemas.microsoft.com/office/drawing/2014/main" id="{DB912AB2-367E-436C-B4C4-068206B9317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4775" y="2305050"/>
                        <a:ext cx="120700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5" name="Straight Arrow Connector 624">
                        <a:extLst>
                          <a:ext uri="{FF2B5EF4-FFF2-40B4-BE49-F238E27FC236}">
                            <a16:creationId xmlns:a16="http://schemas.microsoft.com/office/drawing/2014/main" id="{B26FB894-27E1-4EC6-9763-70445D67BAB0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>
                        <a:off x="-1172267" y="1028009"/>
                        <a:ext cx="2560666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6" name="Text Box 557">
                        <a:extLst>
                          <a:ext uri="{FF2B5EF4-FFF2-40B4-BE49-F238E27FC236}">
                            <a16:creationId xmlns:a16="http://schemas.microsoft.com/office/drawing/2014/main" id="{3A97EC6A-F731-454B-A327-256CAAC696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6231" y="-409635"/>
                        <a:ext cx="175767" cy="21840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y</a:t>
                        </a:r>
                        <a:endPara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27" name="Text Box 558">
                        <a:extLst>
                          <a:ext uri="{FF2B5EF4-FFF2-40B4-BE49-F238E27FC236}">
                            <a16:creationId xmlns:a16="http://schemas.microsoft.com/office/drawing/2014/main" id="{E5865FC9-3105-4B69-A77A-40558592E3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01961" y="2326060"/>
                        <a:ext cx="179955" cy="20520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i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610" name="Straight Arrow Connector 609">
                  <a:extLst>
                    <a:ext uri="{FF2B5EF4-FFF2-40B4-BE49-F238E27FC236}">
                      <a16:creationId xmlns:a16="http://schemas.microsoft.com/office/drawing/2014/main" id="{694C09C0-7725-419A-ABC0-5AB5B2651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5466" y="2881838"/>
                  <a:ext cx="1067988" cy="21826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1" name="Text Box 251">
                  <a:extLst>
                    <a:ext uri="{FF2B5EF4-FFF2-40B4-BE49-F238E27FC236}">
                      <a16:creationId xmlns:a16="http://schemas.microsoft.com/office/drawing/2014/main" id="{30306D83-20CD-4271-9E7B-F15A5825E67B}"/>
                    </a:ext>
                  </a:extLst>
                </p:cNvPr>
                <p:cNvSpPr txBox="1"/>
                <p:nvPr/>
              </p:nvSpPr>
              <p:spPr>
                <a:xfrm>
                  <a:off x="7213688" y="5194730"/>
                  <a:ext cx="181075" cy="1972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2" name="Text Box 252">
                  <a:extLst>
                    <a:ext uri="{FF2B5EF4-FFF2-40B4-BE49-F238E27FC236}">
                      <a16:creationId xmlns:a16="http://schemas.microsoft.com/office/drawing/2014/main" id="{AA9AE767-5E46-47CF-9E4B-DCF5E0D2D63A}"/>
                    </a:ext>
                  </a:extLst>
                </p:cNvPr>
                <p:cNvSpPr txBox="1"/>
                <p:nvPr/>
              </p:nvSpPr>
              <p:spPr>
                <a:xfrm>
                  <a:off x="7513716" y="5194730"/>
                  <a:ext cx="179880" cy="1972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3" name="Text Box 253">
                  <a:extLst>
                    <a:ext uri="{FF2B5EF4-FFF2-40B4-BE49-F238E27FC236}">
                      <a16:creationId xmlns:a16="http://schemas.microsoft.com/office/drawing/2014/main" id="{34A93C29-F493-49EA-A8F0-5065946F99C1}"/>
                    </a:ext>
                  </a:extLst>
                </p:cNvPr>
                <p:cNvSpPr txBox="1"/>
                <p:nvPr/>
              </p:nvSpPr>
              <p:spPr>
                <a:xfrm>
                  <a:off x="7812549" y="5194730"/>
                  <a:ext cx="179879" cy="1972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4" name="Text Box 254">
                  <a:extLst>
                    <a:ext uri="{FF2B5EF4-FFF2-40B4-BE49-F238E27FC236}">
                      <a16:creationId xmlns:a16="http://schemas.microsoft.com/office/drawing/2014/main" id="{1E2CE6BD-76BC-472D-BD4E-7B0BC18CC879}"/>
                    </a:ext>
                  </a:extLst>
                </p:cNvPr>
                <p:cNvSpPr txBox="1"/>
                <p:nvPr/>
              </p:nvSpPr>
              <p:spPr>
                <a:xfrm>
                  <a:off x="8117177" y="5194730"/>
                  <a:ext cx="179874" cy="19243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7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5" name="Text Box 1973">
                  <a:extLst>
                    <a:ext uri="{FF2B5EF4-FFF2-40B4-BE49-F238E27FC236}">
                      <a16:creationId xmlns:a16="http://schemas.microsoft.com/office/drawing/2014/main" id="{1B354FA9-5BF1-4E9A-9A81-F5C9F36023C8}"/>
                    </a:ext>
                  </a:extLst>
                </p:cNvPr>
                <p:cNvSpPr txBox="1"/>
                <p:nvPr/>
              </p:nvSpPr>
              <p:spPr>
                <a:xfrm>
                  <a:off x="7500302" y="5405727"/>
                  <a:ext cx="506121" cy="19243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Month #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6" name="Text Box 18679">
                  <a:extLst>
                    <a:ext uri="{FF2B5EF4-FFF2-40B4-BE49-F238E27FC236}">
                      <a16:creationId xmlns:a16="http://schemas.microsoft.com/office/drawing/2014/main" id="{8711E1F4-78D5-44E4-9A28-FBB81E7B2EAE}"/>
                    </a:ext>
                  </a:extLst>
                </p:cNvPr>
                <p:cNvSpPr txBox="1"/>
                <p:nvPr/>
              </p:nvSpPr>
              <p:spPr>
                <a:xfrm rot="16200000">
                  <a:off x="6435046" y="4015804"/>
                  <a:ext cx="637703" cy="19121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$ in bank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7" name="Text Box 1973">
                  <a:extLst>
                    <a:ext uri="{FF2B5EF4-FFF2-40B4-BE49-F238E27FC236}">
                      <a16:creationId xmlns:a16="http://schemas.microsoft.com/office/drawing/2014/main" id="{B5D7884E-D3B1-4022-BAAE-47353755DE4A}"/>
                    </a:ext>
                  </a:extLst>
                </p:cNvPr>
                <p:cNvSpPr txBox="1"/>
                <p:nvPr/>
              </p:nvSpPr>
              <p:spPr>
                <a:xfrm>
                  <a:off x="6907987" y="4339208"/>
                  <a:ext cx="241758" cy="23249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50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8" name="Text Box 1973">
                  <a:extLst>
                    <a:ext uri="{FF2B5EF4-FFF2-40B4-BE49-F238E27FC236}">
                      <a16:creationId xmlns:a16="http://schemas.microsoft.com/office/drawing/2014/main" id="{81809DC9-B785-476C-A8EA-9052695EDA98}"/>
                    </a:ext>
                  </a:extLst>
                </p:cNvPr>
                <p:cNvSpPr txBox="1"/>
                <p:nvPr/>
              </p:nvSpPr>
              <p:spPr>
                <a:xfrm>
                  <a:off x="6907987" y="3597457"/>
                  <a:ext cx="280183" cy="17661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100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9" name="Text Box 18740">
                  <a:extLst>
                    <a:ext uri="{FF2B5EF4-FFF2-40B4-BE49-F238E27FC236}">
                      <a16:creationId xmlns:a16="http://schemas.microsoft.com/office/drawing/2014/main" id="{111EE7B1-8862-4102-B14E-AAF1279C65D4}"/>
                    </a:ext>
                  </a:extLst>
                </p:cNvPr>
                <p:cNvSpPr txBox="1"/>
                <p:nvPr/>
              </p:nvSpPr>
              <p:spPr>
                <a:xfrm>
                  <a:off x="6907987" y="4970180"/>
                  <a:ext cx="230157" cy="21810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10</a:t>
                  </a:r>
                  <a:endParaRPr lang="en-US" sz="12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 Box 18740">
                  <a:extLst>
                    <a:ext uri="{FF2B5EF4-FFF2-40B4-BE49-F238E27FC236}">
                      <a16:creationId xmlns:a16="http://schemas.microsoft.com/office/drawing/2014/main" id="{B07425ED-7A0A-490D-BFE5-FD26BA286B05}"/>
                    </a:ext>
                  </a:extLst>
                </p:cNvPr>
                <p:cNvSpPr txBox="1"/>
                <p:nvPr/>
              </p:nvSpPr>
              <p:spPr>
                <a:xfrm>
                  <a:off x="6907986" y="4651965"/>
                  <a:ext cx="236677" cy="21810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30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 Box 252">
                  <a:extLst>
                    <a:ext uri="{FF2B5EF4-FFF2-40B4-BE49-F238E27FC236}">
                      <a16:creationId xmlns:a16="http://schemas.microsoft.com/office/drawing/2014/main" id="{39D9B598-C637-4604-BCA0-C0D2A104A2A8}"/>
                    </a:ext>
                  </a:extLst>
                </p:cNvPr>
                <p:cNvSpPr txBox="1"/>
                <p:nvPr/>
              </p:nvSpPr>
              <p:spPr>
                <a:xfrm>
                  <a:off x="7358289" y="5194730"/>
                  <a:ext cx="179880" cy="1972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sz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53" name="Text Box 1973">
                <a:extLst>
                  <a:ext uri="{FF2B5EF4-FFF2-40B4-BE49-F238E27FC236}">
                    <a16:creationId xmlns:a16="http://schemas.microsoft.com/office/drawing/2014/main" id="{E9EBB3A4-7367-429A-9D48-2257948130C3}"/>
                  </a:ext>
                </a:extLst>
              </p:cNvPr>
              <p:cNvSpPr txBox="1"/>
              <p:nvPr/>
            </p:nvSpPr>
            <p:spPr>
              <a:xfrm>
                <a:off x="7058880" y="2030647"/>
                <a:ext cx="1362706" cy="24998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DION’</a:t>
                </a:r>
                <a:r>
                  <a:rPr lang="en-US" sz="10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SAVINGS</a:t>
                </a:r>
                <a:endPara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5021D99-B195-42CE-ACD8-1A92A188D49F}"/>
              </a:ext>
            </a:extLst>
          </p:cNvPr>
          <p:cNvSpPr txBox="1"/>
          <p:nvPr/>
        </p:nvSpPr>
        <p:spPr>
          <a:xfrm>
            <a:off x="477053" y="1964673"/>
            <a:ext cx="5966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does 10 represent on the y-axis?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D8F4EE-0189-4888-B5CB-EB0CEE2C4A87}"/>
              </a:ext>
            </a:extLst>
          </p:cNvPr>
          <p:cNvGrpSpPr/>
          <p:nvPr/>
        </p:nvGrpSpPr>
        <p:grpSpPr>
          <a:xfrm>
            <a:off x="1212167" y="2528832"/>
            <a:ext cx="5822665" cy="2651940"/>
            <a:chOff x="1212167" y="2528832"/>
            <a:chExt cx="5822665" cy="2651940"/>
          </a:xfrm>
        </p:grpSpPr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818ECC52-5643-4442-A1A1-0B27A4D72BB1}"/>
                </a:ext>
              </a:extLst>
            </p:cNvPr>
            <p:cNvSpPr txBox="1"/>
            <p:nvPr/>
          </p:nvSpPr>
          <p:spPr>
            <a:xfrm>
              <a:off x="1212167" y="2528832"/>
              <a:ext cx="4324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$10 is the value at month 0.  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It is called the </a:t>
              </a:r>
              <a:r>
                <a:rPr lang="en-US" sz="2200" i="1" u="sng" dirty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</a:t>
              </a:r>
              <a:r>
                <a:rPr lang="en-US" sz="2200" u="sng" dirty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-intercept</a:t>
              </a: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</a:t>
              </a:r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6E8B341A-ED6C-4AC9-81C8-CABD9A403B1A}"/>
                </a:ext>
              </a:extLst>
            </p:cNvPr>
            <p:cNvSpPr/>
            <p:nvPr/>
          </p:nvSpPr>
          <p:spPr>
            <a:xfrm>
              <a:off x="6851952" y="4997892"/>
              <a:ext cx="182880" cy="18288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ED1DF4-9CED-4873-8D94-E57A7B40C3AF}"/>
              </a:ext>
            </a:extLst>
          </p:cNvPr>
          <p:cNvGrpSpPr/>
          <p:nvPr/>
        </p:nvGrpSpPr>
        <p:grpSpPr>
          <a:xfrm>
            <a:off x="774488" y="4324147"/>
            <a:ext cx="6592934" cy="860007"/>
            <a:chOff x="774488" y="4324147"/>
            <a:chExt cx="6592934" cy="860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3DE7A8-634A-4C33-A2A1-46A4ECE59534}"/>
                </a:ext>
              </a:extLst>
            </p:cNvPr>
            <p:cNvSpPr txBox="1"/>
            <p:nvPr/>
          </p:nvSpPr>
          <p:spPr>
            <a:xfrm>
              <a:off x="774488" y="4414713"/>
              <a:ext cx="53735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 rate of change is $20 per every 1 month. We refer to this as “</a:t>
              </a:r>
              <a:r>
                <a:rPr lang="en-US" sz="2200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slope</a:t>
              </a: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.”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1DDD30-492E-4C95-A781-C5B370EA7DD1}"/>
                </a:ext>
              </a:extLst>
            </p:cNvPr>
            <p:cNvGrpSpPr/>
            <p:nvPr/>
          </p:nvGrpSpPr>
          <p:grpSpPr>
            <a:xfrm>
              <a:off x="7155976" y="4324147"/>
              <a:ext cx="211446" cy="393056"/>
              <a:chOff x="7155976" y="4324147"/>
              <a:chExt cx="211446" cy="393056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8996C612-60CD-4EDC-A8D7-22B70E5C9730}"/>
                  </a:ext>
                </a:extLst>
              </p:cNvPr>
              <p:cNvCxnSpPr/>
              <p:nvPr/>
            </p:nvCxnSpPr>
            <p:spPr>
              <a:xfrm flipV="1">
                <a:off x="7155976" y="4324147"/>
                <a:ext cx="0" cy="39305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4EB895F-8525-4BAB-8F43-66297DA0DE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5976" y="4349923"/>
                <a:ext cx="211446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71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0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FOUR STUDENTS: EQUATIONS</a:t>
            </a:r>
            <a:endParaRPr lang="en-US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05DECA-407B-40A0-92CF-80827DA6CB40}"/>
              </a:ext>
            </a:extLst>
          </p:cNvPr>
          <p:cNvSpPr txBox="1"/>
          <p:nvPr/>
        </p:nvSpPr>
        <p:spPr>
          <a:xfrm>
            <a:off x="225382" y="942898"/>
            <a:ext cx="8118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 Write equations to represent each student’s data.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F5F1F-B7C2-4CCD-B3DC-005AE758DB91}"/>
              </a:ext>
            </a:extLst>
          </p:cNvPr>
          <p:cNvSpPr txBox="1"/>
          <p:nvPr/>
        </p:nvSpPr>
        <p:spPr>
          <a:xfrm>
            <a:off x="1087467" y="3137867"/>
            <a:ext cx="6244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is the </a:t>
            </a:r>
            <a:r>
              <a:rPr lang="en-US" sz="2200" i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y-intercept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this equation?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A324B-AC15-4D20-B94A-F134D82BB7C7}"/>
              </a:ext>
            </a:extLst>
          </p:cNvPr>
          <p:cNvSpPr txBox="1"/>
          <p:nvPr/>
        </p:nvSpPr>
        <p:spPr>
          <a:xfrm>
            <a:off x="1419009" y="3978587"/>
            <a:ext cx="539972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is the </a:t>
            </a:r>
            <a:r>
              <a:rPr lang="en-US" sz="22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slope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this equation?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9368F-1328-4DB8-AF6C-6A8B4AF8E3DB}"/>
              </a:ext>
            </a:extLst>
          </p:cNvPr>
          <p:cNvSpPr txBox="1"/>
          <p:nvPr/>
        </p:nvSpPr>
        <p:spPr>
          <a:xfrm>
            <a:off x="1979225" y="1639208"/>
            <a:ext cx="492056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A closer look at Dion’s Equation: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BE5DD-0311-4CE7-AD6D-5EC4624803C1}"/>
              </a:ext>
            </a:extLst>
          </p:cNvPr>
          <p:cNvSpPr txBox="1"/>
          <p:nvPr/>
        </p:nvSpPr>
        <p:spPr>
          <a:xfrm>
            <a:off x="1652472" y="4786453"/>
            <a:ext cx="493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you identify the </a:t>
            </a:r>
            <a:r>
              <a:rPr lang="en-US" sz="22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y-intercept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2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slope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the other equations?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13DBDB-CA7D-48AE-BC46-4325F3BF871A}"/>
              </a:ext>
            </a:extLst>
          </p:cNvPr>
          <p:cNvSpPr/>
          <p:nvPr/>
        </p:nvSpPr>
        <p:spPr>
          <a:xfrm>
            <a:off x="3976200" y="2277302"/>
            <a:ext cx="384048" cy="509906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A897AE-0DB7-4580-BEFF-5F3494143F31}"/>
              </a:ext>
            </a:extLst>
          </p:cNvPr>
          <p:cNvSpPr/>
          <p:nvPr/>
        </p:nvSpPr>
        <p:spPr>
          <a:xfrm>
            <a:off x="5119303" y="2257300"/>
            <a:ext cx="384048" cy="509906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062B5-838A-444A-A69B-28A1B304EC06}"/>
              </a:ext>
            </a:extLst>
          </p:cNvPr>
          <p:cNvSpPr txBox="1"/>
          <p:nvPr/>
        </p:nvSpPr>
        <p:spPr>
          <a:xfrm>
            <a:off x="3269652" y="2323203"/>
            <a:ext cx="2373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= 20</a:t>
            </a:r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 +  10</a:t>
            </a:r>
          </a:p>
        </p:txBody>
      </p:sp>
    </p:spTree>
    <p:extLst>
      <p:ext uri="{BB962C8B-B14F-4D97-AF65-F5344CB8AC3E}">
        <p14:creationId xmlns:p14="http://schemas.microsoft.com/office/powerpoint/2010/main" val="8147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2" grpId="0" animBg="1"/>
      <p:bldP spid="11" grpId="0"/>
      <p:bldP spid="3" grpId="0" animBg="1"/>
      <p:bldP spid="1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DFBC-C56B-4352-8AAB-6A1D31E6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CRITIQUE THE STUDENTS’ COMMENTS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F2E1A9-B121-498B-92C0-8BE6DC2A7F15}"/>
              </a:ext>
            </a:extLst>
          </p:cNvPr>
          <p:cNvGrpSpPr/>
          <p:nvPr/>
        </p:nvGrpSpPr>
        <p:grpSpPr>
          <a:xfrm>
            <a:off x="516548" y="1218758"/>
            <a:ext cx="4165442" cy="2716495"/>
            <a:chOff x="457195" y="751626"/>
            <a:chExt cx="4165442" cy="27164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83CC3C-C7B5-497D-8226-905890C62693}"/>
                </a:ext>
              </a:extLst>
            </p:cNvPr>
            <p:cNvSpPr/>
            <p:nvPr/>
          </p:nvSpPr>
          <p:spPr>
            <a:xfrm>
              <a:off x="633496" y="1052071"/>
              <a:ext cx="3824505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Each month I save $20.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My outputs are all 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 times my inputs.</a:t>
              </a:r>
            </a:p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 think my equation is </a:t>
              </a:r>
            </a:p>
            <a:p>
              <a:pPr algn="ctr"/>
              <a:r>
                <a:rPr lang="en-US" sz="2200" i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</a:t>
              </a: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= 20</a:t>
              </a:r>
              <a:r>
                <a:rPr lang="en-US" sz="2200" i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6C8001-70AC-44E9-9635-DBEACBDA7066}"/>
                </a:ext>
              </a:extLst>
            </p:cNvPr>
            <p:cNvGrpSpPr/>
            <p:nvPr/>
          </p:nvGrpSpPr>
          <p:grpSpPr>
            <a:xfrm>
              <a:off x="457195" y="751626"/>
              <a:ext cx="4165442" cy="2716495"/>
              <a:chOff x="705365" y="3242784"/>
              <a:chExt cx="6096327" cy="271649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EAE99A-0814-480B-97E9-29154FBB6C3F}"/>
                  </a:ext>
                </a:extLst>
              </p:cNvPr>
              <p:cNvSpPr/>
              <p:nvPr/>
            </p:nvSpPr>
            <p:spPr>
              <a:xfrm>
                <a:off x="3182073" y="5559169"/>
                <a:ext cx="1561678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Mateo</a:t>
                </a:r>
              </a:p>
            </p:txBody>
          </p:sp>
          <p:sp>
            <p:nvSpPr>
              <p:cNvPr id="10" name="Speech Bubble: Oval 9">
                <a:extLst>
                  <a:ext uri="{FF2B5EF4-FFF2-40B4-BE49-F238E27FC236}">
                    <a16:creationId xmlns:a16="http://schemas.microsoft.com/office/drawing/2014/main" id="{48AABCBB-5659-41F2-A7A3-C7368E3A0B9C}"/>
                  </a:ext>
                </a:extLst>
              </p:cNvPr>
              <p:cNvSpPr/>
              <p:nvPr/>
            </p:nvSpPr>
            <p:spPr>
              <a:xfrm flipH="1">
                <a:off x="705365" y="3242784"/>
                <a:ext cx="6096327" cy="2173115"/>
              </a:xfrm>
              <a:prstGeom prst="wedgeEllipseCallou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684AE56-67C7-425D-A1D0-3A71F66A7713}"/>
              </a:ext>
            </a:extLst>
          </p:cNvPr>
          <p:cNvSpPr txBox="1"/>
          <p:nvPr/>
        </p:nvSpPr>
        <p:spPr>
          <a:xfrm>
            <a:off x="1119056" y="4243029"/>
            <a:ext cx="2619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Mateo 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right?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4F383-8785-4971-9EC5-82300E8A62D4}"/>
              </a:ext>
            </a:extLst>
          </p:cNvPr>
          <p:cNvSpPr txBox="1"/>
          <p:nvPr/>
        </p:nvSpPr>
        <p:spPr>
          <a:xfrm>
            <a:off x="5679707" y="5424855"/>
            <a:ext cx="2619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Talia right?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8F934B-36FD-8009-1F3B-A0E1D849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16" y="3437656"/>
            <a:ext cx="711200" cy="1828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D459C-3027-FCB0-AF67-38972E611860}"/>
              </a:ext>
            </a:extLst>
          </p:cNvPr>
          <p:cNvGrpSpPr/>
          <p:nvPr/>
        </p:nvGrpSpPr>
        <p:grpSpPr>
          <a:xfrm>
            <a:off x="4720167" y="2341754"/>
            <a:ext cx="4165442" cy="3612263"/>
            <a:chOff x="4720167" y="2341754"/>
            <a:chExt cx="4165442" cy="36122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B68ABC-B798-4A29-BFC6-1D66023C3E75}"/>
                </a:ext>
              </a:extLst>
            </p:cNvPr>
            <p:cNvGrpSpPr/>
            <p:nvPr/>
          </p:nvGrpSpPr>
          <p:grpSpPr>
            <a:xfrm>
              <a:off x="4720167" y="2341754"/>
              <a:ext cx="4165442" cy="2484624"/>
              <a:chOff x="4548755" y="988801"/>
              <a:chExt cx="4165442" cy="248462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77D30C-9522-4A42-A639-0AD2BD4E1CCB}"/>
                  </a:ext>
                </a:extLst>
              </p:cNvPr>
              <p:cNvSpPr/>
              <p:nvPr/>
            </p:nvSpPr>
            <p:spPr>
              <a:xfrm>
                <a:off x="4779967" y="1307783"/>
                <a:ext cx="3786063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I’m the exact opposite. Each month I spend $20.</a:t>
                </a:r>
              </a:p>
              <a:p>
                <a:pPr algn="ctr"/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My equation must be </a:t>
                </a:r>
              </a:p>
              <a:p>
                <a:pPr algn="ctr"/>
                <a:r>
                  <a:rPr lang="en-US" sz="2200" i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y</a:t>
                </a:r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= -20</a:t>
                </a:r>
                <a:r>
                  <a:rPr lang="en-US" sz="2200" i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x</a:t>
                </a:r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r>
                  <a:rPr lang="en-US" sz="2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charset="0"/>
                  </a:rPr>
                  <a:t> </a:t>
                </a:r>
                <a:endPara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87667FD-0973-43FD-9E5A-A3F3EBEB138F}"/>
                  </a:ext>
                </a:extLst>
              </p:cNvPr>
              <p:cNvGrpSpPr/>
              <p:nvPr/>
            </p:nvGrpSpPr>
            <p:grpSpPr>
              <a:xfrm>
                <a:off x="4548755" y="988801"/>
                <a:ext cx="4165442" cy="2484624"/>
                <a:chOff x="-101708" y="3062853"/>
                <a:chExt cx="6742418" cy="2852191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69EE5B-98AC-4AFA-9EC9-1A90E57E936F}"/>
                    </a:ext>
                  </a:extLst>
                </p:cNvPr>
                <p:cNvSpPr/>
                <p:nvPr/>
              </p:nvSpPr>
              <p:spPr>
                <a:xfrm>
                  <a:off x="3269501" y="5455743"/>
                  <a:ext cx="1311024" cy="45930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Talia</a:t>
                  </a:r>
                </a:p>
              </p:txBody>
            </p:sp>
            <p:sp>
              <p:nvSpPr>
                <p:cNvPr id="17" name="Speech Bubble: Oval 16">
                  <a:extLst>
                    <a:ext uri="{FF2B5EF4-FFF2-40B4-BE49-F238E27FC236}">
                      <a16:creationId xmlns:a16="http://schemas.microsoft.com/office/drawing/2014/main" id="{2377B14A-2E4E-4A43-AE92-C626079594A1}"/>
                    </a:ext>
                  </a:extLst>
                </p:cNvPr>
                <p:cNvSpPr/>
                <p:nvPr/>
              </p:nvSpPr>
              <p:spPr>
                <a:xfrm flipH="1">
                  <a:off x="-101708" y="3062853"/>
                  <a:ext cx="6742418" cy="2266848"/>
                </a:xfrm>
                <a:prstGeom prst="wedgeEllipseCallout">
                  <a:avLst/>
                </a:prstGeom>
                <a:noFill/>
                <a:ln>
                  <a:solidFill>
                    <a:srgbClr val="FF33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72DC90-BE76-6E5C-31D9-7474EA9F5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9355" y="4125217"/>
              <a:ext cx="6604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2364</TotalTime>
  <Words>437</Words>
  <Application>Microsoft Macintosh PowerPoint</Application>
  <PresentationFormat>On-screen Show (4:3)</PresentationFormat>
  <Paragraphs>100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Verdana</vt:lpstr>
      <vt:lpstr>MathLinks Template</vt:lpstr>
      <vt:lpstr>SAVING VS SPENDING</vt:lpstr>
      <vt:lpstr>FOUR STUDENTS: TABLE</vt:lpstr>
      <vt:lpstr>FOUR STUDENTS : GRAPHS</vt:lpstr>
      <vt:lpstr>FOUR STUDENTS: EQUATIONS</vt:lpstr>
      <vt:lpstr>CRITIQUE THE STUDENTS’ COMMENTS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S8-4.1b Saving vs Spending</dc:title>
  <dc:subject/>
  <dc:creator>Center for Mathematics and Teaching</dc:creator>
  <cp:keywords/>
  <dc:description/>
  <cp:lastModifiedBy>Cary Matthews</cp:lastModifiedBy>
  <cp:revision>194</cp:revision>
  <dcterms:created xsi:type="dcterms:W3CDTF">2019-04-07T15:54:17Z</dcterms:created>
  <dcterms:modified xsi:type="dcterms:W3CDTF">2023-07-05T18:40:43Z</dcterms:modified>
  <cp:category/>
</cp:coreProperties>
</file>