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320" r:id="rId3"/>
    <p:sldId id="321" r:id="rId4"/>
    <p:sldId id="323" r:id="rId5"/>
    <p:sldId id="324" r:id="rId6"/>
    <p:sldId id="322" r:id="rId7"/>
    <p:sldId id="305" r:id="rId8"/>
    <p:sldId id="284" r:id="rId9"/>
    <p:sldId id="285" r:id="rId10"/>
    <p:sldId id="286" r:id="rId11"/>
    <p:sldId id="290" r:id="rId12"/>
    <p:sldId id="281" r:id="rId13"/>
    <p:sldId id="287" r:id="rId14"/>
    <p:sldId id="288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FF3300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169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21294-F3E7-C145-8AA0-C287374F3EF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190509" y="6281669"/>
            <a:ext cx="149629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longlearningteachers.blogspot.com/2011_07_01_archiv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027"/>
          </a:xfrm>
        </p:spPr>
        <p:txBody>
          <a:bodyPr>
            <a:normAutofit/>
          </a:bodyPr>
          <a:lstStyle/>
          <a:p>
            <a:r>
              <a:rPr lang="en-US" sz="3600" dirty="0"/>
              <a:t>8-4 MATH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0084-56A3-4AC2-AC52-87DC5A94731A}"/>
              </a:ext>
            </a:extLst>
          </p:cNvPr>
          <p:cNvSpPr txBox="1"/>
          <p:nvPr/>
        </p:nvSpPr>
        <p:spPr>
          <a:xfrm>
            <a:off x="558210" y="1302807"/>
            <a:ext cx="5973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Data Talks (Slides 2-7)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Picture Talks (Slides 8-11)	</a:t>
            </a:r>
          </a:p>
          <a:p>
            <a:pPr>
              <a:tabLst>
                <a:tab pos="3657600" algn="l"/>
                <a:tab pos="5486400" algn="l"/>
              </a:tabLs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Number Talks (Slides 12-15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0FDD3-061E-44E6-8E61-37C9553C8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7004" y="3429000"/>
            <a:ext cx="2929935" cy="26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PICTURE TALK C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604E1-B7F2-455A-8393-80FE05A025C2}"/>
              </a:ext>
            </a:extLst>
          </p:cNvPr>
          <p:cNvSpPr/>
          <p:nvPr/>
        </p:nvSpPr>
        <p:spPr>
          <a:xfrm>
            <a:off x="1508760" y="4755121"/>
            <a:ext cx="612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words or algebraic symbols to represent the number of objects in ANY step (a rule for Step n).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F6E60E-2DAF-405A-ADE7-4931EBAD8760}"/>
              </a:ext>
            </a:extLst>
          </p:cNvPr>
          <p:cNvSpPr/>
          <p:nvPr/>
        </p:nvSpPr>
        <p:spPr>
          <a:xfrm>
            <a:off x="1905000" y="5602484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 a rule make it easier to determine the number of objects in Step 5 or Step 12?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C589D4-5B00-4DB2-8CF7-CC44580A029B}"/>
              </a:ext>
            </a:extLst>
          </p:cNvPr>
          <p:cNvSpPr/>
          <p:nvPr/>
        </p:nvSpPr>
        <p:spPr>
          <a:xfrm>
            <a:off x="2840006" y="3614397"/>
            <a:ext cx="34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will Step 4 look like?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DE38A9-C1CB-4043-B0BA-965B511FABE5}"/>
              </a:ext>
            </a:extLst>
          </p:cNvPr>
          <p:cNvSpPr/>
          <p:nvPr/>
        </p:nvSpPr>
        <p:spPr>
          <a:xfrm>
            <a:off x="2529257" y="4184759"/>
            <a:ext cx="408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many objects are in Step 5?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ADCCBE-CEE8-45C7-AAB8-02F458138C55}"/>
              </a:ext>
            </a:extLst>
          </p:cNvPr>
          <p:cNvGrpSpPr/>
          <p:nvPr/>
        </p:nvGrpSpPr>
        <p:grpSpPr>
          <a:xfrm>
            <a:off x="2374199" y="1532965"/>
            <a:ext cx="4422174" cy="1446202"/>
            <a:chOff x="2427402" y="1513744"/>
            <a:chExt cx="4422174" cy="144620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85928DE-921E-47A0-A9FB-1D4A80B444CE}"/>
                </a:ext>
              </a:extLst>
            </p:cNvPr>
            <p:cNvGrpSpPr/>
            <p:nvPr/>
          </p:nvGrpSpPr>
          <p:grpSpPr>
            <a:xfrm>
              <a:off x="4021857" y="2008970"/>
              <a:ext cx="658368" cy="621792"/>
              <a:chOff x="0" y="0"/>
              <a:chExt cx="457200" cy="428625"/>
            </a:xfrm>
          </p:grpSpPr>
          <p:sp>
            <p:nvSpPr>
              <p:cNvPr id="61" name="Star: 5 Points 60">
                <a:extLst>
                  <a:ext uri="{FF2B5EF4-FFF2-40B4-BE49-F238E27FC236}">
                    <a16:creationId xmlns:a16="http://schemas.microsoft.com/office/drawing/2014/main" id="{49EF2A89-BF4B-4CA2-97B6-75F4F485EF2B}"/>
                  </a:ext>
                </a:extLst>
              </p:cNvPr>
              <p:cNvSpPr/>
              <p:nvPr/>
            </p:nvSpPr>
            <p:spPr>
              <a:xfrm>
                <a:off x="142875" y="123825"/>
                <a:ext cx="171450" cy="190500"/>
              </a:xfrm>
              <a:prstGeom prst="star5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88809E53-E75C-49BD-AD0F-AAA041D088E5}"/>
                  </a:ext>
                </a:extLst>
              </p:cNvPr>
              <p:cNvGrpSpPr/>
              <p:nvPr/>
            </p:nvGrpSpPr>
            <p:grpSpPr>
              <a:xfrm>
                <a:off x="0" y="0"/>
                <a:ext cx="457200" cy="428625"/>
                <a:chOff x="0" y="0"/>
                <a:chExt cx="457200" cy="428625"/>
              </a:xfrm>
            </p:grpSpPr>
            <p:sp>
              <p:nvSpPr>
                <p:cNvPr id="63" name="Star: 5 Points 62">
                  <a:extLst>
                    <a:ext uri="{FF2B5EF4-FFF2-40B4-BE49-F238E27FC236}">
                      <a16:creationId xmlns:a16="http://schemas.microsoft.com/office/drawing/2014/main" id="{461CEB39-4AEE-41C1-A09F-507F3179C8DF}"/>
                    </a:ext>
                  </a:extLst>
                </p:cNvPr>
                <p:cNvSpPr/>
                <p:nvPr/>
              </p:nvSpPr>
              <p:spPr>
                <a:xfrm>
                  <a:off x="0" y="238125"/>
                  <a:ext cx="171450" cy="190500"/>
                </a:xfrm>
                <a:prstGeom prst="star5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Star: 5 Points 63">
                  <a:extLst>
                    <a:ext uri="{FF2B5EF4-FFF2-40B4-BE49-F238E27FC236}">
                      <a16:creationId xmlns:a16="http://schemas.microsoft.com/office/drawing/2014/main" id="{69FFC243-09AF-4E90-9548-331CC75FF5F2}"/>
                    </a:ext>
                  </a:extLst>
                </p:cNvPr>
                <p:cNvSpPr/>
                <p:nvPr/>
              </p:nvSpPr>
              <p:spPr>
                <a:xfrm>
                  <a:off x="285750" y="238125"/>
                  <a:ext cx="171450" cy="190500"/>
                </a:xfrm>
                <a:prstGeom prst="star5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Star: 5 Points 64">
                  <a:extLst>
                    <a:ext uri="{FF2B5EF4-FFF2-40B4-BE49-F238E27FC236}">
                      <a16:creationId xmlns:a16="http://schemas.microsoft.com/office/drawing/2014/main" id="{47D98D85-C35D-45D8-A844-D3B1AFE62E84}"/>
                    </a:ext>
                  </a:extLst>
                </p:cNvPr>
                <p:cNvSpPr/>
                <p:nvPr/>
              </p:nvSpPr>
              <p:spPr>
                <a:xfrm>
                  <a:off x="276225" y="0"/>
                  <a:ext cx="171450" cy="190500"/>
                </a:xfrm>
                <a:prstGeom prst="star5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Star: 5 Points 65">
                  <a:extLst>
                    <a:ext uri="{FF2B5EF4-FFF2-40B4-BE49-F238E27FC236}">
                      <a16:creationId xmlns:a16="http://schemas.microsoft.com/office/drawing/2014/main" id="{F8CDF7D8-5B87-4FE1-8615-A689B6C2EC10}"/>
                    </a:ext>
                  </a:extLst>
                </p:cNvPr>
                <p:cNvSpPr/>
                <p:nvPr/>
              </p:nvSpPr>
              <p:spPr>
                <a:xfrm>
                  <a:off x="9525" y="0"/>
                  <a:ext cx="171450" cy="190500"/>
                </a:xfrm>
                <a:prstGeom prst="star5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B45EB5F-21CF-477A-A25A-B83AAFABF675}"/>
                </a:ext>
              </a:extLst>
            </p:cNvPr>
            <p:cNvGrpSpPr/>
            <p:nvPr/>
          </p:nvGrpSpPr>
          <p:grpSpPr>
            <a:xfrm>
              <a:off x="5788872" y="2008970"/>
              <a:ext cx="1060704" cy="950976"/>
              <a:chOff x="0" y="0"/>
              <a:chExt cx="742950" cy="66675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E130DF5-DF42-49A9-8A8B-92AABB3E6428}"/>
                  </a:ext>
                </a:extLst>
              </p:cNvPr>
              <p:cNvGrpSpPr/>
              <p:nvPr/>
            </p:nvGrpSpPr>
            <p:grpSpPr>
              <a:xfrm>
                <a:off x="142875" y="123825"/>
                <a:ext cx="457200" cy="428625"/>
                <a:chOff x="0" y="0"/>
                <a:chExt cx="457200" cy="428625"/>
              </a:xfrm>
            </p:grpSpPr>
            <p:sp>
              <p:nvSpPr>
                <p:cNvPr id="55" name="Star: 5 Points 54">
                  <a:extLst>
                    <a:ext uri="{FF2B5EF4-FFF2-40B4-BE49-F238E27FC236}">
                      <a16:creationId xmlns:a16="http://schemas.microsoft.com/office/drawing/2014/main" id="{B24B80AD-095F-4F16-846F-733C2D828B46}"/>
                    </a:ext>
                  </a:extLst>
                </p:cNvPr>
                <p:cNvSpPr/>
                <p:nvPr/>
              </p:nvSpPr>
              <p:spPr>
                <a:xfrm>
                  <a:off x="142875" y="123825"/>
                  <a:ext cx="171450" cy="190500"/>
                </a:xfrm>
                <a:prstGeom prst="star5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B54B3446-65C5-4440-9494-7191AC4D9CD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57200" cy="428625"/>
                  <a:chOff x="0" y="0"/>
                  <a:chExt cx="457200" cy="428625"/>
                </a:xfrm>
              </p:grpSpPr>
              <p:sp>
                <p:nvSpPr>
                  <p:cNvPr id="57" name="Star: 5 Points 56">
                    <a:extLst>
                      <a:ext uri="{FF2B5EF4-FFF2-40B4-BE49-F238E27FC236}">
                        <a16:creationId xmlns:a16="http://schemas.microsoft.com/office/drawing/2014/main" id="{C5DE003A-3147-4E08-8FD0-F24D3CA91B1C}"/>
                      </a:ext>
                    </a:extLst>
                  </p:cNvPr>
                  <p:cNvSpPr/>
                  <p:nvPr/>
                </p:nvSpPr>
                <p:spPr>
                  <a:xfrm>
                    <a:off x="0" y="238125"/>
                    <a:ext cx="171450" cy="190500"/>
                  </a:xfrm>
                  <a:prstGeom prst="star5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Star: 5 Points 57">
                    <a:extLst>
                      <a:ext uri="{FF2B5EF4-FFF2-40B4-BE49-F238E27FC236}">
                        <a16:creationId xmlns:a16="http://schemas.microsoft.com/office/drawing/2014/main" id="{B39B2AD9-B6F7-4F4F-BB79-CB9D75C7EE67}"/>
                      </a:ext>
                    </a:extLst>
                  </p:cNvPr>
                  <p:cNvSpPr/>
                  <p:nvPr/>
                </p:nvSpPr>
                <p:spPr>
                  <a:xfrm>
                    <a:off x="285750" y="238125"/>
                    <a:ext cx="171450" cy="190500"/>
                  </a:xfrm>
                  <a:prstGeom prst="star5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Star: 5 Points 58">
                    <a:extLst>
                      <a:ext uri="{FF2B5EF4-FFF2-40B4-BE49-F238E27FC236}">
                        <a16:creationId xmlns:a16="http://schemas.microsoft.com/office/drawing/2014/main" id="{44BB9DDE-21DC-4B2D-AEAF-9EA865E9C8A6}"/>
                      </a:ext>
                    </a:extLst>
                  </p:cNvPr>
                  <p:cNvSpPr/>
                  <p:nvPr/>
                </p:nvSpPr>
                <p:spPr>
                  <a:xfrm>
                    <a:off x="276225" y="0"/>
                    <a:ext cx="171450" cy="190500"/>
                  </a:xfrm>
                  <a:prstGeom prst="star5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Star: 5 Points 59">
                    <a:extLst>
                      <a:ext uri="{FF2B5EF4-FFF2-40B4-BE49-F238E27FC236}">
                        <a16:creationId xmlns:a16="http://schemas.microsoft.com/office/drawing/2014/main" id="{DCDBF031-EFB1-40E7-8452-10DB14C87720}"/>
                      </a:ext>
                    </a:extLst>
                  </p:cNvPr>
                  <p:cNvSpPr/>
                  <p:nvPr/>
                </p:nvSpPr>
                <p:spPr>
                  <a:xfrm>
                    <a:off x="9525" y="0"/>
                    <a:ext cx="171450" cy="190500"/>
                  </a:xfrm>
                  <a:prstGeom prst="star5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" name="Star: 5 Points 50">
                <a:extLst>
                  <a:ext uri="{FF2B5EF4-FFF2-40B4-BE49-F238E27FC236}">
                    <a16:creationId xmlns:a16="http://schemas.microsoft.com/office/drawing/2014/main" id="{FE7A889F-3F37-43A9-9CE7-AC0D4E2269DB}"/>
                  </a:ext>
                </a:extLst>
              </p:cNvPr>
              <p:cNvSpPr/>
              <p:nvPr/>
            </p:nvSpPr>
            <p:spPr>
              <a:xfrm>
                <a:off x="571500" y="0"/>
                <a:ext cx="171450" cy="190500"/>
              </a:xfrm>
              <a:prstGeom prst="star5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Star: 5 Points 51">
                <a:extLst>
                  <a:ext uri="{FF2B5EF4-FFF2-40B4-BE49-F238E27FC236}">
                    <a16:creationId xmlns:a16="http://schemas.microsoft.com/office/drawing/2014/main" id="{2D0AF15C-8A11-4078-9B58-76913319F073}"/>
                  </a:ext>
                </a:extLst>
              </p:cNvPr>
              <p:cNvSpPr/>
              <p:nvPr/>
            </p:nvSpPr>
            <p:spPr>
              <a:xfrm>
                <a:off x="561975" y="476250"/>
                <a:ext cx="171450" cy="190500"/>
              </a:xfrm>
              <a:prstGeom prst="star5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Star: 5 Points 52">
                <a:extLst>
                  <a:ext uri="{FF2B5EF4-FFF2-40B4-BE49-F238E27FC236}">
                    <a16:creationId xmlns:a16="http://schemas.microsoft.com/office/drawing/2014/main" id="{49D83AEA-E5EE-4934-AC59-B557EC1224BE}"/>
                  </a:ext>
                </a:extLst>
              </p:cNvPr>
              <p:cNvSpPr/>
              <p:nvPr/>
            </p:nvSpPr>
            <p:spPr>
              <a:xfrm>
                <a:off x="9525" y="476250"/>
                <a:ext cx="171450" cy="190500"/>
              </a:xfrm>
              <a:prstGeom prst="star5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Star: 5 Points 53">
                <a:extLst>
                  <a:ext uri="{FF2B5EF4-FFF2-40B4-BE49-F238E27FC236}">
                    <a16:creationId xmlns:a16="http://schemas.microsoft.com/office/drawing/2014/main" id="{BB4708BB-CBFD-4BD3-BC7E-2A71444FB388}"/>
                  </a:ext>
                </a:extLst>
              </p:cNvPr>
              <p:cNvSpPr/>
              <p:nvPr/>
            </p:nvSpPr>
            <p:spPr>
              <a:xfrm>
                <a:off x="0" y="0"/>
                <a:ext cx="171450" cy="190500"/>
              </a:xfrm>
              <a:prstGeom prst="star5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36F6A0DE-B0A7-43AD-A04F-5EE340E5F3EA}"/>
                </a:ext>
              </a:extLst>
            </p:cNvPr>
            <p:cNvSpPr/>
            <p:nvPr/>
          </p:nvSpPr>
          <p:spPr>
            <a:xfrm>
              <a:off x="2675467" y="2008970"/>
              <a:ext cx="237744" cy="274320"/>
            </a:xfrm>
            <a:prstGeom prst="star5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898E8A-2812-4BEC-B4B5-398C136C7E08}"/>
                </a:ext>
              </a:extLst>
            </p:cNvPr>
            <p:cNvSpPr/>
            <p:nvPr/>
          </p:nvSpPr>
          <p:spPr>
            <a:xfrm>
              <a:off x="2427402" y="1513744"/>
              <a:ext cx="9668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Step 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567180-669B-496C-8C42-79C32CA2EEC3}"/>
                </a:ext>
              </a:extLst>
            </p:cNvPr>
            <p:cNvSpPr/>
            <p:nvPr/>
          </p:nvSpPr>
          <p:spPr>
            <a:xfrm>
              <a:off x="5913240" y="1513744"/>
              <a:ext cx="9363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Step 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832F363-A360-457C-9D35-EF329C1AD6FF}"/>
                </a:ext>
              </a:extLst>
            </p:cNvPr>
            <p:cNvSpPr/>
            <p:nvPr/>
          </p:nvSpPr>
          <p:spPr>
            <a:xfrm>
              <a:off x="3965353" y="1513744"/>
              <a:ext cx="10025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Step 2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3FC339D-4768-4E02-A8B0-0C598EE92DD5}"/>
              </a:ext>
            </a:extLst>
          </p:cNvPr>
          <p:cNvSpPr/>
          <p:nvPr/>
        </p:nvSpPr>
        <p:spPr>
          <a:xfrm>
            <a:off x="2712720" y="3074929"/>
            <a:ext cx="371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is the pattern growing? </a:t>
            </a:r>
          </a:p>
        </p:txBody>
      </p:sp>
    </p:spTree>
    <p:extLst>
      <p:ext uri="{BB962C8B-B14F-4D97-AF65-F5344CB8AC3E}">
        <p14:creationId xmlns:p14="http://schemas.microsoft.com/office/powerpoint/2010/main" val="9735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PICTURE TALK D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604E1-B7F2-455A-8393-80FE05A025C2}"/>
              </a:ext>
            </a:extLst>
          </p:cNvPr>
          <p:cNvSpPr/>
          <p:nvPr/>
        </p:nvSpPr>
        <p:spPr>
          <a:xfrm>
            <a:off x="1508760" y="4755121"/>
            <a:ext cx="612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words or algebraic symbols to represent the number of objects in ANY step (a rule for Step n).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F6E60E-2DAF-405A-ADE7-4931EBAD8760}"/>
              </a:ext>
            </a:extLst>
          </p:cNvPr>
          <p:cNvSpPr/>
          <p:nvPr/>
        </p:nvSpPr>
        <p:spPr>
          <a:xfrm>
            <a:off x="1905000" y="5602484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 a rule make it easier to determine the number of objects in Step 5 or Step 12?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C589D4-5B00-4DB2-8CF7-CC44580A029B}"/>
              </a:ext>
            </a:extLst>
          </p:cNvPr>
          <p:cNvSpPr/>
          <p:nvPr/>
        </p:nvSpPr>
        <p:spPr>
          <a:xfrm>
            <a:off x="2840006" y="3614397"/>
            <a:ext cx="34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will Step 4 look like?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DE38A9-C1CB-4043-B0BA-965B511FABE5}"/>
              </a:ext>
            </a:extLst>
          </p:cNvPr>
          <p:cNvSpPr/>
          <p:nvPr/>
        </p:nvSpPr>
        <p:spPr>
          <a:xfrm>
            <a:off x="2529257" y="4184759"/>
            <a:ext cx="408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many objects are in Step 5?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FC339D-4768-4E02-A8B0-0C598EE92DD5}"/>
              </a:ext>
            </a:extLst>
          </p:cNvPr>
          <p:cNvSpPr/>
          <p:nvPr/>
        </p:nvSpPr>
        <p:spPr>
          <a:xfrm>
            <a:off x="2712720" y="3074929"/>
            <a:ext cx="371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is the pattern growing?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482B7C-CCBD-4D8E-B5B4-ACFA2C7C6245}"/>
              </a:ext>
            </a:extLst>
          </p:cNvPr>
          <p:cNvGrpSpPr/>
          <p:nvPr/>
        </p:nvGrpSpPr>
        <p:grpSpPr>
          <a:xfrm>
            <a:off x="2374199" y="1532965"/>
            <a:ext cx="4395601" cy="1065609"/>
            <a:chOff x="2374199" y="1532965"/>
            <a:chExt cx="4395601" cy="10656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ADCCBE-CEE8-45C7-AAB8-02F458138C55}"/>
                </a:ext>
              </a:extLst>
            </p:cNvPr>
            <p:cNvGrpSpPr/>
            <p:nvPr/>
          </p:nvGrpSpPr>
          <p:grpSpPr>
            <a:xfrm>
              <a:off x="2374199" y="1532965"/>
              <a:ext cx="4395601" cy="307777"/>
              <a:chOff x="2427402" y="1513744"/>
              <a:chExt cx="4395601" cy="30777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2898E8A-2812-4BEC-B4B5-398C136C7E08}"/>
                  </a:ext>
                </a:extLst>
              </p:cNvPr>
              <p:cNvSpPr/>
              <p:nvPr/>
            </p:nvSpPr>
            <p:spPr>
              <a:xfrm>
                <a:off x="2427402" y="1513744"/>
                <a:ext cx="90976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Step 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8567180-669B-496C-8C42-79C32CA2EEC3}"/>
                  </a:ext>
                </a:extLst>
              </p:cNvPr>
              <p:cNvSpPr/>
              <p:nvPr/>
            </p:nvSpPr>
            <p:spPr>
              <a:xfrm>
                <a:off x="5913241" y="1513744"/>
                <a:ext cx="90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Step 3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832F363-A360-457C-9D35-EF329C1AD6FF}"/>
                  </a:ext>
                </a:extLst>
              </p:cNvPr>
              <p:cNvSpPr/>
              <p:nvPr/>
            </p:nvSpPr>
            <p:spPr>
              <a:xfrm>
                <a:off x="3965353" y="1513744"/>
                <a:ext cx="90976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Step 2</a:t>
                </a:r>
              </a:p>
            </p:txBody>
          </p:sp>
        </p:grpSp>
        <p:sp>
          <p:nvSpPr>
            <p:cNvPr id="36" name="Smiley Face 35">
              <a:extLst>
                <a:ext uri="{FF2B5EF4-FFF2-40B4-BE49-F238E27FC236}">
                  <a16:creationId xmlns:a16="http://schemas.microsoft.com/office/drawing/2014/main" id="{8219C2C7-003F-4B58-847D-762BD4DBFD7D}"/>
                </a:ext>
              </a:extLst>
            </p:cNvPr>
            <p:cNvSpPr/>
            <p:nvPr/>
          </p:nvSpPr>
          <p:spPr>
            <a:xfrm>
              <a:off x="2559007" y="1918291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Smiley Face 36">
              <a:extLst>
                <a:ext uri="{FF2B5EF4-FFF2-40B4-BE49-F238E27FC236}">
                  <a16:creationId xmlns:a16="http://schemas.microsoft.com/office/drawing/2014/main" id="{3E389894-17BF-49A9-A3F9-E3E5C7BB1E2E}"/>
                </a:ext>
              </a:extLst>
            </p:cNvPr>
            <p:cNvSpPr/>
            <p:nvPr/>
          </p:nvSpPr>
          <p:spPr>
            <a:xfrm>
              <a:off x="2793957" y="1918291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Smiley Face 37">
              <a:extLst>
                <a:ext uri="{FF2B5EF4-FFF2-40B4-BE49-F238E27FC236}">
                  <a16:creationId xmlns:a16="http://schemas.microsoft.com/office/drawing/2014/main" id="{6B6162EC-DEE8-46D6-80AE-E6F20FED57FE}"/>
                </a:ext>
              </a:extLst>
            </p:cNvPr>
            <p:cNvSpPr/>
            <p:nvPr/>
          </p:nvSpPr>
          <p:spPr>
            <a:xfrm>
              <a:off x="3954446" y="2164626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Smiley Face 38">
              <a:extLst>
                <a:ext uri="{FF2B5EF4-FFF2-40B4-BE49-F238E27FC236}">
                  <a16:creationId xmlns:a16="http://schemas.microsoft.com/office/drawing/2014/main" id="{4FE54C6A-59F8-4F60-96C0-5E41DF9DEB5A}"/>
                </a:ext>
              </a:extLst>
            </p:cNvPr>
            <p:cNvSpPr/>
            <p:nvPr/>
          </p:nvSpPr>
          <p:spPr>
            <a:xfrm>
              <a:off x="4189396" y="2164694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Smiley Face 39">
              <a:extLst>
                <a:ext uri="{FF2B5EF4-FFF2-40B4-BE49-F238E27FC236}">
                  <a16:creationId xmlns:a16="http://schemas.microsoft.com/office/drawing/2014/main" id="{152A177C-B7E4-42C9-A99C-1802BF16B22D}"/>
                </a:ext>
              </a:extLst>
            </p:cNvPr>
            <p:cNvSpPr/>
            <p:nvPr/>
          </p:nvSpPr>
          <p:spPr>
            <a:xfrm>
              <a:off x="4424346" y="2164694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Smiley Face 40">
              <a:extLst>
                <a:ext uri="{FF2B5EF4-FFF2-40B4-BE49-F238E27FC236}">
                  <a16:creationId xmlns:a16="http://schemas.microsoft.com/office/drawing/2014/main" id="{637232CE-C6F0-40A4-859A-2553B678DF6D}"/>
                </a:ext>
              </a:extLst>
            </p:cNvPr>
            <p:cNvSpPr/>
            <p:nvPr/>
          </p:nvSpPr>
          <p:spPr>
            <a:xfrm>
              <a:off x="4084500" y="1918291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Smiley Face 41">
              <a:extLst>
                <a:ext uri="{FF2B5EF4-FFF2-40B4-BE49-F238E27FC236}">
                  <a16:creationId xmlns:a16="http://schemas.microsoft.com/office/drawing/2014/main" id="{BD078675-5CEF-4A9D-A8EA-C9907416850F}"/>
                </a:ext>
              </a:extLst>
            </p:cNvPr>
            <p:cNvSpPr/>
            <p:nvPr/>
          </p:nvSpPr>
          <p:spPr>
            <a:xfrm>
              <a:off x="4319450" y="1918291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Smiley Face 42">
              <a:extLst>
                <a:ext uri="{FF2B5EF4-FFF2-40B4-BE49-F238E27FC236}">
                  <a16:creationId xmlns:a16="http://schemas.microsoft.com/office/drawing/2014/main" id="{39426A36-4172-4C74-948A-B69B656C0B1C}"/>
                </a:ext>
              </a:extLst>
            </p:cNvPr>
            <p:cNvSpPr/>
            <p:nvPr/>
          </p:nvSpPr>
          <p:spPr>
            <a:xfrm>
              <a:off x="5922927" y="2415694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Smiley Face 43">
              <a:extLst>
                <a:ext uri="{FF2B5EF4-FFF2-40B4-BE49-F238E27FC236}">
                  <a16:creationId xmlns:a16="http://schemas.microsoft.com/office/drawing/2014/main" id="{653D67D7-DB8C-45C9-B475-73D8AFD49DD8}"/>
                </a:ext>
              </a:extLst>
            </p:cNvPr>
            <p:cNvSpPr/>
            <p:nvPr/>
          </p:nvSpPr>
          <p:spPr>
            <a:xfrm>
              <a:off x="6179939" y="2415694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Smiley Face 66">
              <a:extLst>
                <a:ext uri="{FF2B5EF4-FFF2-40B4-BE49-F238E27FC236}">
                  <a16:creationId xmlns:a16="http://schemas.microsoft.com/office/drawing/2014/main" id="{4763605B-9E6F-4EF3-B350-503CDCCC1288}"/>
                </a:ext>
              </a:extLst>
            </p:cNvPr>
            <p:cNvSpPr/>
            <p:nvPr/>
          </p:nvSpPr>
          <p:spPr>
            <a:xfrm>
              <a:off x="6436951" y="2415694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Smiley Face 67">
              <a:extLst>
                <a:ext uri="{FF2B5EF4-FFF2-40B4-BE49-F238E27FC236}">
                  <a16:creationId xmlns:a16="http://schemas.microsoft.com/office/drawing/2014/main" id="{487F6BF0-7B07-4CEB-B131-93A829D0A0EE}"/>
                </a:ext>
              </a:extLst>
            </p:cNvPr>
            <p:cNvSpPr/>
            <p:nvPr/>
          </p:nvSpPr>
          <p:spPr>
            <a:xfrm>
              <a:off x="5922927" y="2169291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Smiley Face 68">
              <a:extLst>
                <a:ext uri="{FF2B5EF4-FFF2-40B4-BE49-F238E27FC236}">
                  <a16:creationId xmlns:a16="http://schemas.microsoft.com/office/drawing/2014/main" id="{2E2E112E-A449-4BCA-8A6D-529BEE948768}"/>
                </a:ext>
              </a:extLst>
            </p:cNvPr>
            <p:cNvSpPr/>
            <p:nvPr/>
          </p:nvSpPr>
          <p:spPr>
            <a:xfrm>
              <a:off x="6179939" y="2169291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Smiley Face 69">
              <a:extLst>
                <a:ext uri="{FF2B5EF4-FFF2-40B4-BE49-F238E27FC236}">
                  <a16:creationId xmlns:a16="http://schemas.microsoft.com/office/drawing/2014/main" id="{4F1704B2-183A-4EB7-AE98-5AF9F928006D}"/>
                </a:ext>
              </a:extLst>
            </p:cNvPr>
            <p:cNvSpPr/>
            <p:nvPr/>
          </p:nvSpPr>
          <p:spPr>
            <a:xfrm>
              <a:off x="6062269" y="1918291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Smiley Face 70">
              <a:extLst>
                <a:ext uri="{FF2B5EF4-FFF2-40B4-BE49-F238E27FC236}">
                  <a16:creationId xmlns:a16="http://schemas.microsoft.com/office/drawing/2014/main" id="{81D2E5D3-C3EB-4406-B501-9E40DD5E9D59}"/>
                </a:ext>
              </a:extLst>
            </p:cNvPr>
            <p:cNvSpPr/>
            <p:nvPr/>
          </p:nvSpPr>
          <p:spPr>
            <a:xfrm>
              <a:off x="6297219" y="1918291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Smiley Face 71">
              <a:extLst>
                <a:ext uri="{FF2B5EF4-FFF2-40B4-BE49-F238E27FC236}">
                  <a16:creationId xmlns:a16="http://schemas.microsoft.com/office/drawing/2014/main" id="{7CC04517-9C26-4DEE-8EC9-673337F52D2E}"/>
                </a:ext>
              </a:extLst>
            </p:cNvPr>
            <p:cNvSpPr/>
            <p:nvPr/>
          </p:nvSpPr>
          <p:spPr>
            <a:xfrm>
              <a:off x="6436951" y="2169291"/>
              <a:ext cx="182880" cy="18288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0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A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229922" y="3764065"/>
            <a:ext cx="4684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option would you choose?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your reasoning.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BFF0B6-B6C1-4FEF-928D-D0F2F766A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69358"/>
              </p:ext>
            </p:extLst>
          </p:nvPr>
        </p:nvGraphicFramePr>
        <p:xfrm>
          <a:off x="640080" y="1893394"/>
          <a:ext cx="78638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4222145517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865910394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024518278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Would you rather…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1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2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09797"/>
                  </a:ext>
                </a:extLst>
              </a:tr>
              <a:tr h="1097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read 20 pages 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night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read 45 pages 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every other night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5750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EE54556-8D23-4041-9E07-9591D2A9562A}"/>
              </a:ext>
            </a:extLst>
          </p:cNvPr>
          <p:cNvSpPr/>
          <p:nvPr/>
        </p:nvSpPr>
        <p:spPr>
          <a:xfrm>
            <a:off x="1108166" y="1191343"/>
            <a:ext cx="692766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 need to read a 300-page book for your English class. </a:t>
            </a:r>
          </a:p>
        </p:txBody>
      </p:sp>
    </p:spTree>
    <p:extLst>
      <p:ext uri="{BB962C8B-B14F-4D97-AF65-F5344CB8AC3E}">
        <p14:creationId xmlns:p14="http://schemas.microsoft.com/office/powerpoint/2010/main" val="234207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B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229922" y="3916465"/>
            <a:ext cx="4684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option would you choose?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your reasoning.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BFF0B6-B6C1-4FEF-928D-D0F2F766A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52558"/>
              </p:ext>
            </p:extLst>
          </p:nvPr>
        </p:nvGraphicFramePr>
        <p:xfrm>
          <a:off x="640080" y="2105247"/>
          <a:ext cx="786384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4222145517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865910394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024518278"/>
                    </a:ext>
                  </a:extLst>
                </a:gridCol>
              </a:tblGrid>
              <a:tr h="257675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Would you rather…</a:t>
                      </a:r>
                    </a:p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1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2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09797"/>
                  </a:ext>
                </a:extLst>
              </a:tr>
              <a:tr h="12801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babysit 4 kids for 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hours for $45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babysit 3 kids for 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hours for $52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5750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F3437A6-0BD0-4F45-A3EC-BECEA9E2D94C}"/>
              </a:ext>
            </a:extLst>
          </p:cNvPr>
          <p:cNvSpPr/>
          <p:nvPr/>
        </p:nvSpPr>
        <p:spPr>
          <a:xfrm>
            <a:off x="2065020" y="1191343"/>
            <a:ext cx="501396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 are earning extra money babysitting. </a:t>
            </a:r>
          </a:p>
        </p:txBody>
      </p:sp>
    </p:spTree>
    <p:extLst>
      <p:ext uri="{BB962C8B-B14F-4D97-AF65-F5344CB8AC3E}">
        <p14:creationId xmlns:p14="http://schemas.microsoft.com/office/powerpoint/2010/main" val="228882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C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229922" y="3868840"/>
            <a:ext cx="4684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option would you choose?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your reasoning.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BFF0B6-B6C1-4FEF-928D-D0F2F766A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10899"/>
              </p:ext>
            </p:extLst>
          </p:nvPr>
        </p:nvGraphicFramePr>
        <p:xfrm>
          <a:off x="640080" y="1899433"/>
          <a:ext cx="786384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4222145517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865910394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02451827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Would you rather…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09797"/>
                  </a:ext>
                </a:extLst>
              </a:tr>
              <a:tr h="11887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drive 45 miles in traffic at a rate of 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 miles per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drive 100 miles in less traffic at a rate of 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miles per hour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5750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76FF81-6038-48A8-8B8F-565E6CC40B9B}"/>
              </a:ext>
            </a:extLst>
          </p:cNvPr>
          <p:cNvSpPr/>
          <p:nvPr/>
        </p:nvSpPr>
        <p:spPr>
          <a:xfrm>
            <a:off x="1010195" y="1191343"/>
            <a:ext cx="712361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 are driving to the beach and want to get there quickly. </a:t>
            </a:r>
          </a:p>
        </p:txBody>
      </p:sp>
    </p:spTree>
    <p:extLst>
      <p:ext uri="{BB962C8B-B14F-4D97-AF65-F5344CB8AC3E}">
        <p14:creationId xmlns:p14="http://schemas.microsoft.com/office/powerpoint/2010/main" val="459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D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229922" y="3868840"/>
            <a:ext cx="4684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option would you choose?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your reasoning.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BFF0B6-B6C1-4FEF-928D-D0F2F766A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27361"/>
              </p:ext>
            </p:extLst>
          </p:nvPr>
        </p:nvGraphicFramePr>
        <p:xfrm>
          <a:off x="640080" y="1899433"/>
          <a:ext cx="786384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4222145517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865910394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02451827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Would you rather…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09797"/>
                  </a:ext>
                </a:extLst>
              </a:tr>
              <a:tr h="11887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purchase packages of 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bottles at 12 oz each for $5.00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purchase packages of 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 bottles at 9 oz each for $9.00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5750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76FF81-6038-48A8-8B8F-565E6CC40B9B}"/>
              </a:ext>
            </a:extLst>
          </p:cNvPr>
          <p:cNvSpPr/>
          <p:nvPr/>
        </p:nvSpPr>
        <p:spPr>
          <a:xfrm>
            <a:off x="457200" y="1191343"/>
            <a:ext cx="82296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 are in charge of purchasing sports drinks for your soccer team. </a:t>
            </a:r>
          </a:p>
        </p:txBody>
      </p:sp>
    </p:spTree>
    <p:extLst>
      <p:ext uri="{BB962C8B-B14F-4D97-AF65-F5344CB8AC3E}">
        <p14:creationId xmlns:p14="http://schemas.microsoft.com/office/powerpoint/2010/main" val="373130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A0F92-3E88-4CDE-B34F-1A0096DFD978}"/>
              </a:ext>
            </a:extLst>
          </p:cNvPr>
          <p:cNvSpPr/>
          <p:nvPr/>
        </p:nvSpPr>
        <p:spPr>
          <a:xfrm>
            <a:off x="4572000" y="542676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40663-DEEC-4F0C-9FA6-86807B53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63" y="935665"/>
            <a:ext cx="7127463" cy="43417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8C7DD9-60CA-41D3-8DF6-3C8B03CC2E23}"/>
              </a:ext>
            </a:extLst>
          </p:cNvPr>
          <p:cNvSpPr/>
          <p:nvPr/>
        </p:nvSpPr>
        <p:spPr>
          <a:xfrm>
            <a:off x="6138496" y="2774210"/>
            <a:ext cx="2021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could the horizontal axis represent?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DA5297-57E3-4714-94B4-DACA42DB205B}"/>
              </a:ext>
            </a:extLst>
          </p:cNvPr>
          <p:cNvSpPr/>
          <p:nvPr/>
        </p:nvSpPr>
        <p:spPr>
          <a:xfrm>
            <a:off x="6338799" y="3982673"/>
            <a:ext cx="1559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vertical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axis?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17FA0-41A4-481F-B80B-27E30AA9F96F}"/>
              </a:ext>
            </a:extLst>
          </p:cNvPr>
          <p:cNvSpPr/>
          <p:nvPr/>
        </p:nvSpPr>
        <p:spPr>
          <a:xfrm rot="18608847">
            <a:off x="286990" y="2242633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Millions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5BF25-34F4-413C-8B6C-07385D399A11}"/>
              </a:ext>
            </a:extLst>
          </p:cNvPr>
          <p:cNvSpPr/>
          <p:nvPr/>
        </p:nvSpPr>
        <p:spPr>
          <a:xfrm>
            <a:off x="972206" y="5881797"/>
            <a:ext cx="8413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https://usafacts.org/data/topics/people-society/population-and-demographics/population-data/population/</a:t>
            </a:r>
          </a:p>
        </p:txBody>
      </p:sp>
    </p:spTree>
    <p:extLst>
      <p:ext uri="{BB962C8B-B14F-4D97-AF65-F5344CB8AC3E}">
        <p14:creationId xmlns:p14="http://schemas.microsoft.com/office/powerpoint/2010/main" val="9498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A0F92-3E88-4CDE-B34F-1A0096DFD978}"/>
              </a:ext>
            </a:extLst>
          </p:cNvPr>
          <p:cNvSpPr/>
          <p:nvPr/>
        </p:nvSpPr>
        <p:spPr>
          <a:xfrm>
            <a:off x="4572000" y="542676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40663-DEEC-4F0C-9FA6-86807B53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63" y="935665"/>
            <a:ext cx="7127463" cy="43417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8C7DD9-60CA-41D3-8DF6-3C8B03CC2E23}"/>
              </a:ext>
            </a:extLst>
          </p:cNvPr>
          <p:cNvSpPr/>
          <p:nvPr/>
        </p:nvSpPr>
        <p:spPr>
          <a:xfrm>
            <a:off x="6463790" y="2361083"/>
            <a:ext cx="2021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 this represent an increase or decrease in population? </a:t>
            </a:r>
          </a:p>
          <a:p>
            <a:pPr algn="ctr"/>
            <a:endParaRPr lang="en-US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do you know?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DDE26-A330-4B9B-94EB-55451B33B233}"/>
              </a:ext>
            </a:extLst>
          </p:cNvPr>
          <p:cNvSpPr/>
          <p:nvPr/>
        </p:nvSpPr>
        <p:spPr>
          <a:xfrm rot="18608847">
            <a:off x="286990" y="2242633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Millions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people</a:t>
            </a:r>
          </a:p>
        </p:txBody>
      </p:sp>
    </p:spTree>
    <p:extLst>
      <p:ext uri="{BB962C8B-B14F-4D97-AF65-F5344CB8AC3E}">
        <p14:creationId xmlns:p14="http://schemas.microsoft.com/office/powerpoint/2010/main" val="73957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A0F92-3E88-4CDE-B34F-1A0096DFD978}"/>
              </a:ext>
            </a:extLst>
          </p:cNvPr>
          <p:cNvSpPr/>
          <p:nvPr/>
        </p:nvSpPr>
        <p:spPr>
          <a:xfrm>
            <a:off x="4572000" y="542676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40663-DEEC-4F0C-9FA6-86807B53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63" y="935665"/>
            <a:ext cx="7127463" cy="43417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8C7DD9-60CA-41D3-8DF6-3C8B03CC2E23}"/>
              </a:ext>
            </a:extLst>
          </p:cNvPr>
          <p:cNvSpPr/>
          <p:nvPr/>
        </p:nvSpPr>
        <p:spPr>
          <a:xfrm>
            <a:off x="6463790" y="2361083"/>
            <a:ext cx="2021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 the growth appear to be constant over time? </a:t>
            </a:r>
          </a:p>
          <a:p>
            <a:pPr algn="ctr"/>
            <a:endParaRPr lang="en-US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do you know?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70B243-BAC8-4503-8DA4-9A6430C7574E}"/>
              </a:ext>
            </a:extLst>
          </p:cNvPr>
          <p:cNvSpPr/>
          <p:nvPr/>
        </p:nvSpPr>
        <p:spPr>
          <a:xfrm rot="18608847">
            <a:off x="286990" y="2242633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Millions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people</a:t>
            </a:r>
          </a:p>
        </p:txBody>
      </p:sp>
    </p:spTree>
    <p:extLst>
      <p:ext uri="{BB962C8B-B14F-4D97-AF65-F5344CB8AC3E}">
        <p14:creationId xmlns:p14="http://schemas.microsoft.com/office/powerpoint/2010/main" val="173198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A0F92-3E88-4CDE-B34F-1A0096DFD978}"/>
              </a:ext>
            </a:extLst>
          </p:cNvPr>
          <p:cNvSpPr/>
          <p:nvPr/>
        </p:nvSpPr>
        <p:spPr>
          <a:xfrm>
            <a:off x="4572000" y="542676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40663-DEEC-4F0C-9FA6-86807B53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63" y="935665"/>
            <a:ext cx="7127463" cy="43417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8C7DD9-60CA-41D3-8DF6-3C8B03CC2E23}"/>
              </a:ext>
            </a:extLst>
          </p:cNvPr>
          <p:cNvSpPr/>
          <p:nvPr/>
        </p:nvSpPr>
        <p:spPr>
          <a:xfrm>
            <a:off x="6463790" y="2413337"/>
            <a:ext cx="2021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About how many times more people are there in the US now compared to 100 years ago?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D3EFE-8181-4C83-ABFC-CB1FE25679D3}"/>
              </a:ext>
            </a:extLst>
          </p:cNvPr>
          <p:cNvSpPr/>
          <p:nvPr/>
        </p:nvSpPr>
        <p:spPr>
          <a:xfrm rot="18608847">
            <a:off x="286990" y="2242633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Millions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people</a:t>
            </a:r>
          </a:p>
        </p:txBody>
      </p:sp>
    </p:spTree>
    <p:extLst>
      <p:ext uri="{BB962C8B-B14F-4D97-AF65-F5344CB8AC3E}">
        <p14:creationId xmlns:p14="http://schemas.microsoft.com/office/powerpoint/2010/main" val="232109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A0F92-3E88-4CDE-B34F-1A0096DFD978}"/>
              </a:ext>
            </a:extLst>
          </p:cNvPr>
          <p:cNvSpPr/>
          <p:nvPr/>
        </p:nvSpPr>
        <p:spPr>
          <a:xfrm>
            <a:off x="4572000" y="542676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40663-DEEC-4F0C-9FA6-86807B53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63" y="935665"/>
            <a:ext cx="7127463" cy="43417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8F3A96A-D237-4D7B-854B-810C46554E7E}"/>
              </a:ext>
            </a:extLst>
          </p:cNvPr>
          <p:cNvSpPr/>
          <p:nvPr/>
        </p:nvSpPr>
        <p:spPr>
          <a:xfrm rot="18608847">
            <a:off x="286990" y="2242633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Millions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people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8C7DD9-60CA-41D3-8DF6-3C8B03CC2E23}"/>
              </a:ext>
            </a:extLst>
          </p:cNvPr>
          <p:cNvSpPr/>
          <p:nvPr/>
        </p:nvSpPr>
        <p:spPr>
          <a:xfrm>
            <a:off x="6463790" y="2413337"/>
            <a:ext cx="2021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could be some positive aspects of population growth?</a:t>
            </a:r>
          </a:p>
          <a:p>
            <a:pPr algn="ctr"/>
            <a:endParaRPr lang="en-US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Negative?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0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3E4BE-8685-4699-AD03-E3FA1D89CF6F}"/>
              </a:ext>
            </a:extLst>
          </p:cNvPr>
          <p:cNvSpPr/>
          <p:nvPr/>
        </p:nvSpPr>
        <p:spPr>
          <a:xfrm>
            <a:off x="3208018" y="1220630"/>
            <a:ext cx="2902141" cy="519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FACTS and STATISTICS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8ADAE1-23DE-43F9-ABE7-79B1D491F0E5}"/>
              </a:ext>
            </a:extLst>
          </p:cNvPr>
          <p:cNvSpPr/>
          <p:nvPr/>
        </p:nvSpPr>
        <p:spPr>
          <a:xfrm>
            <a:off x="971164" y="2901018"/>
            <a:ext cx="49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06F524-F841-40E7-B79B-5DEFCDA2431B}"/>
              </a:ext>
            </a:extLst>
          </p:cNvPr>
          <p:cNvSpPr/>
          <p:nvPr/>
        </p:nvSpPr>
        <p:spPr>
          <a:xfrm>
            <a:off x="604392" y="3020548"/>
            <a:ext cx="5553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____% have tried protein supplements*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416476-7B04-4C6C-B991-D005865B37F4}"/>
              </a:ext>
            </a:extLst>
          </p:cNvPr>
          <p:cNvSpPr/>
          <p:nvPr/>
        </p:nvSpPr>
        <p:spPr>
          <a:xfrm>
            <a:off x="2826064" y="3857381"/>
            <a:ext cx="364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number seems too low?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8BE968-89A3-490D-BE53-DEBC0EB4FDBF}"/>
              </a:ext>
            </a:extLst>
          </p:cNvPr>
          <p:cNvSpPr/>
          <p:nvPr/>
        </p:nvSpPr>
        <p:spPr>
          <a:xfrm>
            <a:off x="2824514" y="4293544"/>
            <a:ext cx="1352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Too high?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47F35-70F4-4987-BBE8-26AF51A6A2D7}"/>
              </a:ext>
            </a:extLst>
          </p:cNvPr>
          <p:cNvSpPr/>
          <p:nvPr/>
        </p:nvSpPr>
        <p:spPr>
          <a:xfrm>
            <a:off x="2822964" y="4729707"/>
            <a:ext cx="165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About right?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2E12A2F-FB3A-4EA4-8176-9B8E3F01038A}"/>
              </a:ext>
            </a:extLst>
          </p:cNvPr>
          <p:cNvSpPr/>
          <p:nvPr/>
        </p:nvSpPr>
        <p:spPr>
          <a:xfrm>
            <a:off x="2489546" y="3974738"/>
            <a:ext cx="274320" cy="18288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E490254-C4F5-4A17-86B3-E7F49FE86EEB}"/>
              </a:ext>
            </a:extLst>
          </p:cNvPr>
          <p:cNvSpPr/>
          <p:nvPr/>
        </p:nvSpPr>
        <p:spPr>
          <a:xfrm>
            <a:off x="2502606" y="4379692"/>
            <a:ext cx="274320" cy="18288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886C0ED-F25E-49CD-A3CA-8A5AB8847FD2}"/>
              </a:ext>
            </a:extLst>
          </p:cNvPr>
          <p:cNvSpPr/>
          <p:nvPr/>
        </p:nvSpPr>
        <p:spPr>
          <a:xfrm>
            <a:off x="2515666" y="4784646"/>
            <a:ext cx="274320" cy="18288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3FEA6-2B5D-48B1-9122-09D92DFA5CDB}"/>
              </a:ext>
            </a:extLst>
          </p:cNvPr>
          <p:cNvSpPr txBox="1"/>
          <p:nvPr/>
        </p:nvSpPr>
        <p:spPr>
          <a:xfrm>
            <a:off x="497338" y="5859528"/>
            <a:ext cx="8056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*Source: https://knoxvillemoms.com/weird-facts-to-help-us-better-understand-teens/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E0B419-9399-450B-B15F-2147FBB046FE}"/>
              </a:ext>
            </a:extLst>
          </p:cNvPr>
          <p:cNvSpPr/>
          <p:nvPr/>
        </p:nvSpPr>
        <p:spPr>
          <a:xfrm>
            <a:off x="1336870" y="1873436"/>
            <a:ext cx="688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Boys in middle and high school sometimes use protein supplements and steroids.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9E969-B33D-4D20-96E7-7DC2BF0F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04732" y="3115472"/>
            <a:ext cx="861243" cy="2246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30DCE-B1A3-466C-A890-F4BB9E56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48843" y="3045327"/>
            <a:ext cx="794665" cy="22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8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PICTURE TALK A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712720" y="3044035"/>
            <a:ext cx="371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is the pattern growing?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D06735-BED3-479F-8A4D-8D4CDFD0309B}"/>
              </a:ext>
            </a:extLst>
          </p:cNvPr>
          <p:cNvSpPr/>
          <p:nvPr/>
        </p:nvSpPr>
        <p:spPr>
          <a:xfrm>
            <a:off x="2840006" y="3614397"/>
            <a:ext cx="34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will Step 4 look like?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7DF7C2-0AE4-43ED-93D4-1E0862A6C86C}"/>
              </a:ext>
            </a:extLst>
          </p:cNvPr>
          <p:cNvSpPr/>
          <p:nvPr/>
        </p:nvSpPr>
        <p:spPr>
          <a:xfrm>
            <a:off x="2529257" y="4184759"/>
            <a:ext cx="408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many objects are in Step 5?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604E1-B7F2-455A-8393-80FE05A025C2}"/>
              </a:ext>
            </a:extLst>
          </p:cNvPr>
          <p:cNvSpPr/>
          <p:nvPr/>
        </p:nvSpPr>
        <p:spPr>
          <a:xfrm>
            <a:off x="1508760" y="4755121"/>
            <a:ext cx="612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words or algebraic symbols to represent the number of objects in ANY step (a rule for Step n).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F6E60E-2DAF-405A-ADE7-4931EBAD8760}"/>
              </a:ext>
            </a:extLst>
          </p:cNvPr>
          <p:cNvSpPr/>
          <p:nvPr/>
        </p:nvSpPr>
        <p:spPr>
          <a:xfrm>
            <a:off x="1905000" y="5602484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 a rule make it easier to determine the number of objects in Step 5 or Step 12?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491D89-43E1-4B13-BFB1-BAC60A51DF71}"/>
              </a:ext>
            </a:extLst>
          </p:cNvPr>
          <p:cNvGrpSpPr/>
          <p:nvPr/>
        </p:nvGrpSpPr>
        <p:grpSpPr>
          <a:xfrm>
            <a:off x="1447851" y="1465159"/>
            <a:ext cx="6294635" cy="1644517"/>
            <a:chOff x="1458812" y="1253884"/>
            <a:chExt cx="6294635" cy="16445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B7B24F-4323-49FD-8AA1-64F6DFA74A76}"/>
                </a:ext>
              </a:extLst>
            </p:cNvPr>
            <p:cNvGrpSpPr/>
            <p:nvPr/>
          </p:nvGrpSpPr>
          <p:grpSpPr>
            <a:xfrm>
              <a:off x="1615859" y="1599953"/>
              <a:ext cx="749808" cy="603504"/>
              <a:chOff x="0" y="0"/>
              <a:chExt cx="485775" cy="3429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8CE28C-B34C-4F82-9593-FEF0DE1D43F7}"/>
                  </a:ext>
                </a:extLst>
              </p:cNvPr>
              <p:cNvSpPr/>
              <p:nvPr/>
            </p:nvSpPr>
            <p:spPr>
              <a:xfrm>
                <a:off x="0" y="0"/>
                <a:ext cx="209550" cy="14287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2691D43-6217-4048-9C3A-28EF98731EE5}"/>
                  </a:ext>
                </a:extLst>
              </p:cNvPr>
              <p:cNvSpPr/>
              <p:nvPr/>
            </p:nvSpPr>
            <p:spPr>
              <a:xfrm>
                <a:off x="0" y="200025"/>
                <a:ext cx="209550" cy="14287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DBD879A-9789-4F19-ACDE-B328B97DAFEF}"/>
                  </a:ext>
                </a:extLst>
              </p:cNvPr>
              <p:cNvSpPr/>
              <p:nvPr/>
            </p:nvSpPr>
            <p:spPr>
              <a:xfrm>
                <a:off x="276225" y="200025"/>
                <a:ext cx="209550" cy="14287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E23057-D9DA-4449-B329-E6214EAF7E50}"/>
                </a:ext>
              </a:extLst>
            </p:cNvPr>
            <p:cNvGrpSpPr/>
            <p:nvPr/>
          </p:nvGrpSpPr>
          <p:grpSpPr>
            <a:xfrm>
              <a:off x="3075309" y="1599953"/>
              <a:ext cx="1572768" cy="950976"/>
              <a:chOff x="0" y="0"/>
              <a:chExt cx="1028700" cy="54292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5868F12-7588-47F3-8B26-0C0B74BA908F}"/>
                  </a:ext>
                </a:extLst>
              </p:cNvPr>
              <p:cNvGrpSpPr/>
              <p:nvPr/>
            </p:nvGrpSpPr>
            <p:grpSpPr>
              <a:xfrm>
                <a:off x="0" y="0"/>
                <a:ext cx="485775" cy="342900"/>
                <a:chOff x="0" y="0"/>
                <a:chExt cx="485775" cy="3429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0B979BB-A5E4-40B9-833F-6534EE1C92A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9550" cy="1428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9E625B8-293E-45A4-8D90-197AE8760EA8}"/>
                    </a:ext>
                  </a:extLst>
                </p:cNvPr>
                <p:cNvSpPr/>
                <p:nvPr/>
              </p:nvSpPr>
              <p:spPr>
                <a:xfrm>
                  <a:off x="0" y="200025"/>
                  <a:ext cx="209550" cy="1428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5F0492F-1BD0-476D-8858-398945A984BC}"/>
                    </a:ext>
                  </a:extLst>
                </p:cNvPr>
                <p:cNvSpPr/>
                <p:nvPr/>
              </p:nvSpPr>
              <p:spPr>
                <a:xfrm>
                  <a:off x="276225" y="200025"/>
                  <a:ext cx="209550" cy="1428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370088A-1BB2-4374-8C0B-1F39F5C86422}"/>
                  </a:ext>
                </a:extLst>
              </p:cNvPr>
              <p:cNvGrpSpPr/>
              <p:nvPr/>
            </p:nvGrpSpPr>
            <p:grpSpPr>
              <a:xfrm>
                <a:off x="542925" y="200025"/>
                <a:ext cx="485775" cy="342900"/>
                <a:chOff x="0" y="0"/>
                <a:chExt cx="485775" cy="3429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F88B089-A556-4A57-B7FE-1BB92C19111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9550" cy="1428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8D3F4B7-426D-47CA-A949-A0A53EB33BA3}"/>
                    </a:ext>
                  </a:extLst>
                </p:cNvPr>
                <p:cNvSpPr/>
                <p:nvPr/>
              </p:nvSpPr>
              <p:spPr>
                <a:xfrm>
                  <a:off x="0" y="200025"/>
                  <a:ext cx="209550" cy="1428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6B50FB8-BD02-4D6F-B9AE-4B18887912CA}"/>
                    </a:ext>
                  </a:extLst>
                </p:cNvPr>
                <p:cNvSpPr/>
                <p:nvPr/>
              </p:nvSpPr>
              <p:spPr>
                <a:xfrm>
                  <a:off x="276225" y="200025"/>
                  <a:ext cx="209550" cy="1428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D92A89-E354-48F9-8438-E10075D3BC6B}"/>
                </a:ext>
              </a:extLst>
            </p:cNvPr>
            <p:cNvGrpSpPr/>
            <p:nvPr/>
          </p:nvGrpSpPr>
          <p:grpSpPr>
            <a:xfrm>
              <a:off x="5357719" y="1599953"/>
              <a:ext cx="2395728" cy="1298448"/>
              <a:chOff x="0" y="0"/>
              <a:chExt cx="1562100" cy="74295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E6DDB99-4D20-42ED-8E55-6B031A37020F}"/>
                  </a:ext>
                </a:extLst>
              </p:cNvPr>
              <p:cNvGrpSpPr/>
              <p:nvPr/>
            </p:nvGrpSpPr>
            <p:grpSpPr>
              <a:xfrm>
                <a:off x="0" y="0"/>
                <a:ext cx="1028700" cy="542925"/>
                <a:chOff x="0" y="0"/>
                <a:chExt cx="1028700" cy="54292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BD580A5-5C18-4553-A356-2BD52D6CE4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85775" cy="342900"/>
                  <a:chOff x="0" y="0"/>
                  <a:chExt cx="485775" cy="342900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1F3C657-44B6-40F4-9FEF-5C4D9FBDC65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09550" cy="142875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ED3EB85-22E1-44B4-94C9-6AED01F9EEBC}"/>
                      </a:ext>
                    </a:extLst>
                  </p:cNvPr>
                  <p:cNvSpPr/>
                  <p:nvPr/>
                </p:nvSpPr>
                <p:spPr>
                  <a:xfrm>
                    <a:off x="0" y="200025"/>
                    <a:ext cx="209550" cy="142875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3A97E14-096F-43E2-A5BA-24B1956A9BF8}"/>
                      </a:ext>
                    </a:extLst>
                  </p:cNvPr>
                  <p:cNvSpPr/>
                  <p:nvPr/>
                </p:nvSpPr>
                <p:spPr>
                  <a:xfrm>
                    <a:off x="276225" y="200025"/>
                    <a:ext cx="209550" cy="142875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340C4D6-AC54-4B0B-9A6B-0DB5594E4FD7}"/>
                    </a:ext>
                  </a:extLst>
                </p:cNvPr>
                <p:cNvGrpSpPr/>
                <p:nvPr/>
              </p:nvGrpSpPr>
              <p:grpSpPr>
                <a:xfrm>
                  <a:off x="542925" y="200025"/>
                  <a:ext cx="485775" cy="342900"/>
                  <a:chOff x="0" y="0"/>
                  <a:chExt cx="485775" cy="342900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2D39ED1-F65A-4215-A41F-B469455FD10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09550" cy="142875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A56CF8D9-1276-499C-94BC-8CC505A99F9C}"/>
                      </a:ext>
                    </a:extLst>
                  </p:cNvPr>
                  <p:cNvSpPr/>
                  <p:nvPr/>
                </p:nvSpPr>
                <p:spPr>
                  <a:xfrm>
                    <a:off x="0" y="200025"/>
                    <a:ext cx="209550" cy="142875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91402FD0-52CE-45FA-8D63-A2CD96F6F2D2}"/>
                      </a:ext>
                    </a:extLst>
                  </p:cNvPr>
                  <p:cNvSpPr/>
                  <p:nvPr/>
                </p:nvSpPr>
                <p:spPr>
                  <a:xfrm>
                    <a:off x="276225" y="200025"/>
                    <a:ext cx="209550" cy="142875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C769632-7960-49C4-88E5-6EBC42AF0FD6}"/>
                  </a:ext>
                </a:extLst>
              </p:cNvPr>
              <p:cNvGrpSpPr/>
              <p:nvPr/>
            </p:nvGrpSpPr>
            <p:grpSpPr>
              <a:xfrm>
                <a:off x="1076325" y="400050"/>
                <a:ext cx="485775" cy="342900"/>
                <a:chOff x="0" y="0"/>
                <a:chExt cx="485775" cy="3429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7C1637E-0B31-4D96-B166-CD6DA113D29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9550" cy="1428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5CDE064-4928-4350-B550-B34602713885}"/>
                    </a:ext>
                  </a:extLst>
                </p:cNvPr>
                <p:cNvSpPr/>
                <p:nvPr/>
              </p:nvSpPr>
              <p:spPr>
                <a:xfrm>
                  <a:off x="0" y="200025"/>
                  <a:ext cx="209550" cy="1428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E435CBF-33D5-448D-83A8-870B7B2491ED}"/>
                    </a:ext>
                  </a:extLst>
                </p:cNvPr>
                <p:cNvSpPr/>
                <p:nvPr/>
              </p:nvSpPr>
              <p:spPr>
                <a:xfrm>
                  <a:off x="276225" y="200025"/>
                  <a:ext cx="209550" cy="1428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B9E168-F54A-470E-BB67-FF424CAD2E2E}"/>
                </a:ext>
              </a:extLst>
            </p:cNvPr>
            <p:cNvSpPr/>
            <p:nvPr/>
          </p:nvSpPr>
          <p:spPr>
            <a:xfrm>
              <a:off x="1458812" y="1253884"/>
              <a:ext cx="9068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Step 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4066131-EFA5-4D17-8C62-25550768ECCE}"/>
                </a:ext>
              </a:extLst>
            </p:cNvPr>
            <p:cNvSpPr/>
            <p:nvPr/>
          </p:nvSpPr>
          <p:spPr>
            <a:xfrm>
              <a:off x="5230585" y="1253884"/>
              <a:ext cx="9597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Step 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94F30C-C16A-42F7-92EA-458CE0166BF2}"/>
                </a:ext>
              </a:extLst>
            </p:cNvPr>
            <p:cNvSpPr/>
            <p:nvPr/>
          </p:nvSpPr>
          <p:spPr>
            <a:xfrm>
              <a:off x="2951761" y="1253884"/>
              <a:ext cx="9495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Step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8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PICTURE TALK B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712720" y="3044035"/>
            <a:ext cx="371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is the pattern growing?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604E1-B7F2-455A-8393-80FE05A025C2}"/>
              </a:ext>
            </a:extLst>
          </p:cNvPr>
          <p:cNvSpPr/>
          <p:nvPr/>
        </p:nvSpPr>
        <p:spPr>
          <a:xfrm>
            <a:off x="1508760" y="4755121"/>
            <a:ext cx="612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words or algebraic symbols to represent the number of objects in ANY step (a rule for Step n).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F6E60E-2DAF-405A-ADE7-4931EBAD8760}"/>
              </a:ext>
            </a:extLst>
          </p:cNvPr>
          <p:cNvSpPr/>
          <p:nvPr/>
        </p:nvSpPr>
        <p:spPr>
          <a:xfrm>
            <a:off x="1905000" y="5602484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 a rule make it easier to determine the number of objects in Step 5 or Step 12?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50B26C-A959-4138-BDB1-EA1C9EF97001}"/>
              </a:ext>
            </a:extLst>
          </p:cNvPr>
          <p:cNvSpPr/>
          <p:nvPr/>
        </p:nvSpPr>
        <p:spPr>
          <a:xfrm>
            <a:off x="2840006" y="3614397"/>
            <a:ext cx="34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will Step 4 look like?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57493F-E61F-4E65-8BD0-5CF32D73F0E9}"/>
              </a:ext>
            </a:extLst>
          </p:cNvPr>
          <p:cNvSpPr/>
          <p:nvPr/>
        </p:nvSpPr>
        <p:spPr>
          <a:xfrm>
            <a:off x="2529257" y="4184759"/>
            <a:ext cx="408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many objects are in Step 5?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C64582-C11E-469D-8842-FFF40970EA03}"/>
              </a:ext>
            </a:extLst>
          </p:cNvPr>
          <p:cNvGrpSpPr/>
          <p:nvPr/>
        </p:nvGrpSpPr>
        <p:grpSpPr>
          <a:xfrm>
            <a:off x="1758449" y="1478654"/>
            <a:ext cx="5814353" cy="1145973"/>
            <a:chOff x="1852325" y="1365733"/>
            <a:chExt cx="5814353" cy="114597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E126CF6-6E3C-439E-9B7F-3BEA10778D87}"/>
                </a:ext>
              </a:extLst>
            </p:cNvPr>
            <p:cNvGrpSpPr/>
            <p:nvPr/>
          </p:nvGrpSpPr>
          <p:grpSpPr>
            <a:xfrm>
              <a:off x="1887415" y="1725322"/>
              <a:ext cx="694944" cy="768096"/>
              <a:chOff x="0" y="0"/>
              <a:chExt cx="438150" cy="485775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E323E0F-E6A2-48C2-B53A-F6F6F078D4AC}"/>
                  </a:ext>
                </a:extLst>
              </p:cNvPr>
              <p:cNvSpPr/>
              <p:nvPr/>
            </p:nvSpPr>
            <p:spPr>
              <a:xfrm>
                <a:off x="152400" y="18097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38BACD8-D78B-4C76-A45C-BFEBCAC7AB46}"/>
                  </a:ext>
                </a:extLst>
              </p:cNvPr>
              <p:cNvSpPr/>
              <p:nvPr/>
            </p:nvSpPr>
            <p:spPr>
              <a:xfrm>
                <a:off x="152400" y="0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34727EE-4987-4CE9-A193-F86AC1ACEC00}"/>
                  </a:ext>
                </a:extLst>
              </p:cNvPr>
              <p:cNvSpPr/>
              <p:nvPr/>
            </p:nvSpPr>
            <p:spPr>
              <a:xfrm>
                <a:off x="152400" y="35242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99E380E-EF90-4083-A834-9D496F720349}"/>
                  </a:ext>
                </a:extLst>
              </p:cNvPr>
              <p:cNvSpPr/>
              <p:nvPr/>
            </p:nvSpPr>
            <p:spPr>
              <a:xfrm>
                <a:off x="314325" y="18097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3AD967A-9FE2-431E-91F3-BB804052B248}"/>
                  </a:ext>
                </a:extLst>
              </p:cNvPr>
              <p:cNvSpPr/>
              <p:nvPr/>
            </p:nvSpPr>
            <p:spPr>
              <a:xfrm>
                <a:off x="0" y="18097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A6274A8-F7F8-4753-B192-F7ED52357711}"/>
                </a:ext>
              </a:extLst>
            </p:cNvPr>
            <p:cNvGrpSpPr/>
            <p:nvPr/>
          </p:nvGrpSpPr>
          <p:grpSpPr>
            <a:xfrm>
              <a:off x="3652335" y="1725322"/>
              <a:ext cx="1207008" cy="786384"/>
              <a:chOff x="0" y="0"/>
              <a:chExt cx="771525" cy="4953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891657C-E9CA-46D0-B807-867BB4C1B54F}"/>
                  </a:ext>
                </a:extLst>
              </p:cNvPr>
              <p:cNvSpPr/>
              <p:nvPr/>
            </p:nvSpPr>
            <p:spPr>
              <a:xfrm>
                <a:off x="0" y="18097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3B07CD5-08D5-4A31-9736-2C487E627F01}"/>
                  </a:ext>
                </a:extLst>
              </p:cNvPr>
              <p:cNvSpPr/>
              <p:nvPr/>
            </p:nvSpPr>
            <p:spPr>
              <a:xfrm>
                <a:off x="333375" y="18097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9F5D704-E043-431B-8EA6-83E9683988F2}"/>
                  </a:ext>
                </a:extLst>
              </p:cNvPr>
              <p:cNvSpPr/>
              <p:nvPr/>
            </p:nvSpPr>
            <p:spPr>
              <a:xfrm>
                <a:off x="333375" y="0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8E1A9DD-08B2-4F88-9583-152B2034C6A4}"/>
                  </a:ext>
                </a:extLst>
              </p:cNvPr>
              <p:cNvSpPr/>
              <p:nvPr/>
            </p:nvSpPr>
            <p:spPr>
              <a:xfrm>
                <a:off x="333375" y="361950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DC0A7EE-39AF-410D-B7A1-A8121FAE0130}"/>
                  </a:ext>
                </a:extLst>
              </p:cNvPr>
              <p:cNvSpPr/>
              <p:nvPr/>
            </p:nvSpPr>
            <p:spPr>
              <a:xfrm>
                <a:off x="485775" y="18097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2A01460-5FBD-4A18-BBC2-172FF0AA677B}"/>
                  </a:ext>
                </a:extLst>
              </p:cNvPr>
              <p:cNvSpPr/>
              <p:nvPr/>
            </p:nvSpPr>
            <p:spPr>
              <a:xfrm>
                <a:off x="161925" y="18097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083C687-F6AD-4AAA-AB44-E3AC54C299B5}"/>
                  </a:ext>
                </a:extLst>
              </p:cNvPr>
              <p:cNvSpPr/>
              <p:nvPr/>
            </p:nvSpPr>
            <p:spPr>
              <a:xfrm>
                <a:off x="647700" y="18097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6AFCEE6-4091-407B-8D39-70CBCA19321F}"/>
                </a:ext>
              </a:extLst>
            </p:cNvPr>
            <p:cNvGrpSpPr/>
            <p:nvPr/>
          </p:nvGrpSpPr>
          <p:grpSpPr>
            <a:xfrm>
              <a:off x="5929318" y="1725322"/>
              <a:ext cx="1737360" cy="786384"/>
              <a:chOff x="0" y="0"/>
              <a:chExt cx="1104900" cy="4953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F7D6F9A-3113-4772-8CAA-B285442172C4}"/>
                  </a:ext>
                </a:extLst>
              </p:cNvPr>
              <p:cNvGrpSpPr/>
              <p:nvPr/>
            </p:nvGrpSpPr>
            <p:grpSpPr>
              <a:xfrm>
                <a:off x="161925" y="0"/>
                <a:ext cx="771525" cy="495300"/>
                <a:chOff x="0" y="0"/>
                <a:chExt cx="771525" cy="49530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59A4E74-D9CC-4F17-9DE9-D39CB3AB7FA0}"/>
                    </a:ext>
                  </a:extLst>
                </p:cNvPr>
                <p:cNvSpPr/>
                <p:nvPr/>
              </p:nvSpPr>
              <p:spPr>
                <a:xfrm>
                  <a:off x="0" y="180975"/>
                  <a:ext cx="123825" cy="13335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EE9CFD4-0B69-4CC6-971A-1E4A61B962A3}"/>
                    </a:ext>
                  </a:extLst>
                </p:cNvPr>
                <p:cNvSpPr/>
                <p:nvPr/>
              </p:nvSpPr>
              <p:spPr>
                <a:xfrm>
                  <a:off x="333375" y="180975"/>
                  <a:ext cx="123825" cy="13335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37996638-48D1-4408-9A6F-264D72AC432D}"/>
                    </a:ext>
                  </a:extLst>
                </p:cNvPr>
                <p:cNvSpPr/>
                <p:nvPr/>
              </p:nvSpPr>
              <p:spPr>
                <a:xfrm>
                  <a:off x="333375" y="0"/>
                  <a:ext cx="123825" cy="13335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C4D80FA-919A-49C6-9AF6-2DC71BE923FA}"/>
                    </a:ext>
                  </a:extLst>
                </p:cNvPr>
                <p:cNvSpPr/>
                <p:nvPr/>
              </p:nvSpPr>
              <p:spPr>
                <a:xfrm>
                  <a:off x="333375" y="361950"/>
                  <a:ext cx="123825" cy="13335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B2A5058-7678-4CF3-B0A8-D33E3F0EDB20}"/>
                    </a:ext>
                  </a:extLst>
                </p:cNvPr>
                <p:cNvSpPr/>
                <p:nvPr/>
              </p:nvSpPr>
              <p:spPr>
                <a:xfrm>
                  <a:off x="485775" y="180975"/>
                  <a:ext cx="123825" cy="13335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515523E6-CE40-47F7-B5D5-BFEFDF6189A1}"/>
                    </a:ext>
                  </a:extLst>
                </p:cNvPr>
                <p:cNvSpPr/>
                <p:nvPr/>
              </p:nvSpPr>
              <p:spPr>
                <a:xfrm>
                  <a:off x="161925" y="180975"/>
                  <a:ext cx="123825" cy="13335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5D7F12D-857F-4F2F-AC30-6FAB6AB9DE2C}"/>
                    </a:ext>
                  </a:extLst>
                </p:cNvPr>
                <p:cNvSpPr/>
                <p:nvPr/>
              </p:nvSpPr>
              <p:spPr>
                <a:xfrm>
                  <a:off x="647700" y="180975"/>
                  <a:ext cx="123825" cy="13335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1444D53-9042-4DA1-8368-677A2F8482CC}"/>
                  </a:ext>
                </a:extLst>
              </p:cNvPr>
              <p:cNvSpPr/>
              <p:nvPr/>
            </p:nvSpPr>
            <p:spPr>
              <a:xfrm>
                <a:off x="0" y="180975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4304C91-FBCE-4723-B20F-193809235C95}"/>
                  </a:ext>
                </a:extLst>
              </p:cNvPr>
              <p:cNvSpPr/>
              <p:nvPr/>
            </p:nvSpPr>
            <p:spPr>
              <a:xfrm>
                <a:off x="981075" y="171450"/>
                <a:ext cx="123825" cy="1333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EF2497-1E4D-45B9-AC89-525BA6874410}"/>
                </a:ext>
              </a:extLst>
            </p:cNvPr>
            <p:cNvSpPr/>
            <p:nvPr/>
          </p:nvSpPr>
          <p:spPr>
            <a:xfrm>
              <a:off x="1852325" y="1365733"/>
              <a:ext cx="10439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Step 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698A4E-3612-4C85-A916-BE7C30BD9892}"/>
                </a:ext>
              </a:extLst>
            </p:cNvPr>
            <p:cNvSpPr/>
            <p:nvPr/>
          </p:nvSpPr>
          <p:spPr>
            <a:xfrm>
              <a:off x="6435468" y="1365733"/>
              <a:ext cx="9616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Step 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8B978D5-CC67-4169-98B5-0D7D64E9BAB4}"/>
                </a:ext>
              </a:extLst>
            </p:cNvPr>
            <p:cNvSpPr/>
            <p:nvPr/>
          </p:nvSpPr>
          <p:spPr>
            <a:xfrm>
              <a:off x="3869252" y="1365733"/>
              <a:ext cx="9423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Step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3308</TotalTime>
  <Words>698</Words>
  <Application>Microsoft Office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Verdana</vt:lpstr>
      <vt:lpstr>MathLinks Template</vt:lpstr>
      <vt:lpstr>8-4 MATH TALKS</vt:lpstr>
      <vt:lpstr>DATA TALK A</vt:lpstr>
      <vt:lpstr>DATA TALK A</vt:lpstr>
      <vt:lpstr>DATA TALK A</vt:lpstr>
      <vt:lpstr>DATA TALK A</vt:lpstr>
      <vt:lpstr>DATA TALK A</vt:lpstr>
      <vt:lpstr>DATA TALK B</vt:lpstr>
      <vt:lpstr>PICTURE TALK A</vt:lpstr>
      <vt:lpstr>PICTURE TALK B</vt:lpstr>
      <vt:lpstr>PICTURE TALK C</vt:lpstr>
      <vt:lpstr>PICTURE TALK D</vt:lpstr>
      <vt:lpstr>NUMBER TALK A</vt:lpstr>
      <vt:lpstr>NUMBER TALK B</vt:lpstr>
      <vt:lpstr>NUMBER TALK C</vt:lpstr>
      <vt:lpstr>NUMBER TALK 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Shelley Kriegler</cp:lastModifiedBy>
  <cp:revision>128</cp:revision>
  <dcterms:created xsi:type="dcterms:W3CDTF">2019-04-07T15:54:17Z</dcterms:created>
  <dcterms:modified xsi:type="dcterms:W3CDTF">2024-08-25T19:34:47Z</dcterms:modified>
</cp:coreProperties>
</file>