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70" r:id="rId3"/>
    <p:sldId id="271" r:id="rId4"/>
    <p:sldId id="272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ZZ+h9JBeUMeXCghJVigVw==" hashData="XVYL4MVV2a1ibo4utwem06jAqW1LPWIKN5aS7+a8Q54knsiNPgHdAs4LpdtNNnPfjqBYpee10Rf491PhrfTnO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762AD"/>
    <a:srgbClr val="000099"/>
    <a:srgbClr val="0099CC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PROPORTIONAL RELATIONSHIPS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20430"/>
              </p:ext>
            </p:extLst>
          </p:nvPr>
        </p:nvGraphicFramePr>
        <p:xfrm>
          <a:off x="2531654" y="1941343"/>
          <a:ext cx="41148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91106610"/>
                    </a:ext>
                  </a:extLst>
                </a:gridCol>
              </a:tblGrid>
              <a:tr h="38404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Dion’s pillow project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Verdana"/>
                          <a:cs typeface="Verdana"/>
                        </a:rPr>
                        <a:t># of bags</a:t>
                      </a:r>
                    </a:p>
                    <a:p>
                      <a:pPr algn="ctr"/>
                      <a:r>
                        <a:rPr lang="en-US" sz="2000" b="1" dirty="0">
                          <a:latin typeface="Verdana"/>
                          <a:cs typeface="Verdana"/>
                        </a:rPr>
                        <a:t> (</a:t>
                      </a:r>
                      <a:r>
                        <a:rPr lang="en-US" sz="2000" b="1" i="1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lang="en-US" sz="2000" b="1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Verdana"/>
                          <a:cs typeface="Verdana"/>
                        </a:rPr>
                        <a:t># of pillows</a:t>
                      </a:r>
                    </a:p>
                    <a:p>
                      <a:pPr algn="ctr"/>
                      <a:r>
                        <a:rPr lang="en-US" sz="2000" b="1" dirty="0">
                          <a:latin typeface="Verdana"/>
                          <a:cs typeface="Verdana"/>
                        </a:rPr>
                        <a:t> (</a:t>
                      </a:r>
                      <a:r>
                        <a:rPr lang="en-US" sz="2000" b="1" i="1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lang="en-US" sz="2000" b="1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Verdana"/>
                          <a:cs typeface="Verdana"/>
                        </a:rPr>
                        <a:t>Unit rate</a:t>
                      </a:r>
                    </a:p>
                    <a:p>
                      <a:pPr algn="ctr"/>
                      <a:endParaRPr lang="en-US" sz="2000" b="1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  <a:latin typeface="Verdana"/>
                          <a:cs typeface="Verdana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latin typeface="Verdana"/>
                          <a:cs typeface="Verdana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6" name="Subtitle 2">
            <a:extLst>
              <a:ext uri="{FF2B5EF4-FFF2-40B4-BE49-F238E27FC236}">
                <a16:creationId xmlns:a16="http://schemas.microsoft.com/office/drawing/2014/main" id="{85D85354-E61E-4ABA-9BB9-0BA06491A91D}"/>
              </a:ext>
            </a:extLst>
          </p:cNvPr>
          <p:cNvSpPr txBox="1">
            <a:spLocks/>
          </p:cNvSpPr>
          <p:nvPr/>
        </p:nvSpPr>
        <p:spPr>
          <a:xfrm>
            <a:off x="441924" y="941507"/>
            <a:ext cx="7384264" cy="45961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7525" indent="-517525">
              <a:buNone/>
            </a:pPr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Dion is making pillows and needs bags of feathers.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457200" y="1401123"/>
            <a:ext cx="7906871" cy="50034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9113" indent="-519113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(1a) Fill in the table. Write unit rates in simplest form.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862F38-BD3C-4735-ABBA-57A8A8365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563939"/>
              </p:ext>
            </p:extLst>
          </p:nvPr>
        </p:nvGraphicFramePr>
        <p:xfrm>
          <a:off x="5135859" y="2794303"/>
          <a:ext cx="12922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482400" progId="Equation.DSMT4">
                  <p:embed/>
                </p:oleObj>
              </mc:Choice>
              <mc:Fallback>
                <p:oleObj name="Equation" r:id="rId2" imgW="12826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859" y="2794303"/>
                        <a:ext cx="12922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632C922-9B4D-4D9C-82AA-71961CCEB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01796"/>
              </p:ext>
            </p:extLst>
          </p:nvPr>
        </p:nvGraphicFramePr>
        <p:xfrm>
          <a:off x="5491163" y="3457575"/>
          <a:ext cx="6159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600" imgH="419100" progId="Equation.DSMT4">
                  <p:embed/>
                </p:oleObj>
              </mc:Choice>
              <mc:Fallback>
                <p:oleObj name="Equation" r:id="rId4" imgW="609600" imgH="419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3862F38-BD3C-4735-ABBA-57A8A8365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3457575"/>
                        <a:ext cx="6159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654E00C-629E-402D-995E-2F2062BF87BE}"/>
              </a:ext>
            </a:extLst>
          </p:cNvPr>
          <p:cNvSpPr txBox="1"/>
          <p:nvPr/>
        </p:nvSpPr>
        <p:spPr>
          <a:xfrm>
            <a:off x="3011291" y="4378400"/>
            <a:ext cx="298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		    6		   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0C2019-D783-4762-A146-ED6A95177C7A}"/>
              </a:ext>
            </a:extLst>
          </p:cNvPr>
          <p:cNvSpPr txBox="1"/>
          <p:nvPr/>
        </p:nvSpPr>
        <p:spPr>
          <a:xfrm>
            <a:off x="2834721" y="3927722"/>
            <a:ext cx="3159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18 	     12 			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8874F-7568-45D1-B7E0-FAB6F55BCDAA}"/>
              </a:ext>
            </a:extLst>
          </p:cNvPr>
          <p:cNvSpPr txBox="1"/>
          <p:nvPr/>
        </p:nvSpPr>
        <p:spPr>
          <a:xfrm>
            <a:off x="2837820" y="4824845"/>
            <a:ext cx="315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4.5 	      3		     ?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BD87CE1D-8AB9-49B1-B73E-F9296BC8BDD9}"/>
              </a:ext>
            </a:extLst>
          </p:cNvPr>
          <p:cNvSpPr txBox="1">
            <a:spLocks/>
          </p:cNvSpPr>
          <p:nvPr/>
        </p:nvSpPr>
        <p:spPr>
          <a:xfrm>
            <a:off x="2357975" y="5375495"/>
            <a:ext cx="4654110" cy="47168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588" indent="-1588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unit rates the same? Why?</a:t>
            </a:r>
          </a:p>
        </p:txBody>
      </p:sp>
    </p:spTree>
    <p:extLst>
      <p:ext uri="{BB962C8B-B14F-4D97-AF65-F5344CB8AC3E}">
        <p14:creationId xmlns:p14="http://schemas.microsoft.com/office/powerpoint/2010/main" val="28698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38" grpId="0"/>
      <p:bldP spid="39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6" y="236835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DION’S PILLOW PROJECT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81119" y="1046274"/>
            <a:ext cx="6635623" cy="4873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(1b) Create a graph using coordinates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x, y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E7F1A8-8747-49B3-A8DB-C33D4A33B5EF}"/>
              </a:ext>
            </a:extLst>
          </p:cNvPr>
          <p:cNvGrpSpPr/>
          <p:nvPr/>
        </p:nvGrpSpPr>
        <p:grpSpPr>
          <a:xfrm>
            <a:off x="4529811" y="1967749"/>
            <a:ext cx="2651760" cy="3750777"/>
            <a:chOff x="6815598" y="1768383"/>
            <a:chExt cx="1494698" cy="2290173"/>
          </a:xfrm>
        </p:grpSpPr>
        <p:sp>
          <p:nvSpPr>
            <p:cNvPr id="30" name="Straight Connector 2047">
              <a:extLst>
                <a:ext uri="{FF2B5EF4-FFF2-40B4-BE49-F238E27FC236}">
                  <a16:creationId xmlns:a16="http://schemas.microsoft.com/office/drawing/2014/main" id="{48B017C8-D93E-4F6F-9502-6BC34A5FC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traight Connector 2048">
              <a:extLst>
                <a:ext uri="{FF2B5EF4-FFF2-40B4-BE49-F238E27FC236}">
                  <a16:creationId xmlns:a16="http://schemas.microsoft.com/office/drawing/2014/main" id="{01C86BCC-9AD8-4488-A771-9C4B1C5C1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624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traight Connector 2049">
              <a:extLst>
                <a:ext uri="{FF2B5EF4-FFF2-40B4-BE49-F238E27FC236}">
                  <a16:creationId xmlns:a16="http://schemas.microsoft.com/office/drawing/2014/main" id="{AD6F8B05-4E42-41C4-87AC-1C7C06521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39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traight Connector 2050">
              <a:extLst>
                <a:ext uri="{FF2B5EF4-FFF2-40B4-BE49-F238E27FC236}">
                  <a16:creationId xmlns:a16="http://schemas.microsoft.com/office/drawing/2014/main" id="{7BE66108-1C32-4F47-A73A-ABD533B3A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183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traight Connector 2051">
              <a:extLst>
                <a:ext uri="{FF2B5EF4-FFF2-40B4-BE49-F238E27FC236}">
                  <a16:creationId xmlns:a16="http://schemas.microsoft.com/office/drawing/2014/main" id="{30ED12CF-FCD2-4187-9F75-4C65B80C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98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2052">
              <a:extLst>
                <a:ext uri="{FF2B5EF4-FFF2-40B4-BE49-F238E27FC236}">
                  <a16:creationId xmlns:a16="http://schemas.microsoft.com/office/drawing/2014/main" id="{A1CB20EF-4708-4F6B-8AF7-CC1AC26F8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832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Straight Connector 2051">
              <a:extLst>
                <a:ext uri="{FF2B5EF4-FFF2-40B4-BE49-F238E27FC236}">
                  <a16:creationId xmlns:a16="http://schemas.microsoft.com/office/drawing/2014/main" id="{802DCB0D-CA82-42C2-9761-18AECF2EF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6283" y="185485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Straight Connector 2031">
              <a:extLst>
                <a:ext uri="{FF2B5EF4-FFF2-40B4-BE49-F238E27FC236}">
                  <a16:creationId xmlns:a16="http://schemas.microsoft.com/office/drawing/2014/main" id="{A545B8E8-A963-4C6E-BC68-C128627FB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184727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Straight Connector 2034">
              <a:extLst>
                <a:ext uri="{FF2B5EF4-FFF2-40B4-BE49-F238E27FC236}">
                  <a16:creationId xmlns:a16="http://schemas.microsoft.com/office/drawing/2014/main" id="{5E83C0FC-5BEB-4AF7-AA7E-3231524E5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066851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traight Connector 2035">
              <a:extLst>
                <a:ext uri="{FF2B5EF4-FFF2-40B4-BE49-F238E27FC236}">
                  <a16:creationId xmlns:a16="http://schemas.microsoft.com/office/drawing/2014/main" id="{E90235E2-0610-49F1-9C26-ABEA13E89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286430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Straight Connector 2036">
              <a:extLst>
                <a:ext uri="{FF2B5EF4-FFF2-40B4-BE49-F238E27FC236}">
                  <a16:creationId xmlns:a16="http://schemas.microsoft.com/office/drawing/2014/main" id="{C747519A-0C96-4DD2-B947-B7D23460D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50614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Straight Connector 2037">
              <a:extLst>
                <a:ext uri="{FF2B5EF4-FFF2-40B4-BE49-F238E27FC236}">
                  <a16:creationId xmlns:a16="http://schemas.microsoft.com/office/drawing/2014/main" id="{BE4A81E4-4145-4A19-A16A-8434C3408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725722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traight Connector 2038">
              <a:extLst>
                <a:ext uri="{FF2B5EF4-FFF2-40B4-BE49-F238E27FC236}">
                  <a16:creationId xmlns:a16="http://schemas.microsoft.com/office/drawing/2014/main" id="{18A5BA0C-2EAD-4D52-910D-2F6D02914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955827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traight Connector 2039">
              <a:extLst>
                <a:ext uri="{FF2B5EF4-FFF2-40B4-BE49-F238E27FC236}">
                  <a16:creationId xmlns:a16="http://schemas.microsoft.com/office/drawing/2014/main" id="{5B630C2A-F8ED-4B0A-80E2-4325BC8EA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6" y="317540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traight Connector 2040">
              <a:extLst>
                <a:ext uri="{FF2B5EF4-FFF2-40B4-BE49-F238E27FC236}">
                  <a16:creationId xmlns:a16="http://schemas.microsoft.com/office/drawing/2014/main" id="{D75B0FEB-F0CD-403B-955D-F72BE41A3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394984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Straight Connector 2041">
              <a:extLst>
                <a:ext uri="{FF2B5EF4-FFF2-40B4-BE49-F238E27FC236}">
                  <a16:creationId xmlns:a16="http://schemas.microsoft.com/office/drawing/2014/main" id="{F21F0EA5-C9B9-4F0F-A2D7-DA338C18A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614698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Straight Connector 2042">
              <a:extLst>
                <a:ext uri="{FF2B5EF4-FFF2-40B4-BE49-F238E27FC236}">
                  <a16:creationId xmlns:a16="http://schemas.microsoft.com/office/drawing/2014/main" id="{82C44E59-C420-4E30-A0AF-958B5D4A6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83427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traight Connector 2043">
              <a:extLst>
                <a:ext uri="{FF2B5EF4-FFF2-40B4-BE49-F238E27FC236}">
                  <a16:creationId xmlns:a16="http://schemas.microsoft.com/office/drawing/2014/main" id="{17514B48-BEA7-4996-811E-E3159D2C6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4053855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Straight Arrow Connector 2044">
              <a:extLst>
                <a:ext uri="{FF2B5EF4-FFF2-40B4-BE49-F238E27FC236}">
                  <a16:creationId xmlns:a16="http://schemas.microsoft.com/office/drawing/2014/main" id="{A5DDFFF8-79F5-4740-A456-70EBCC39E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6559" y="1768383"/>
              <a:ext cx="0" cy="2286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Straight Arrow Connector 2045">
              <a:extLst>
                <a:ext uri="{FF2B5EF4-FFF2-40B4-BE49-F238E27FC236}">
                  <a16:creationId xmlns:a16="http://schemas.microsoft.com/office/drawing/2014/main" id="{6F3A21E8-7602-446D-921C-EC943DE9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5598" y="4056155"/>
              <a:ext cx="149469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17373E-FD19-4CEF-AD73-ACFC30975130}"/>
              </a:ext>
            </a:extLst>
          </p:cNvPr>
          <p:cNvGrpSpPr/>
          <p:nvPr/>
        </p:nvGrpSpPr>
        <p:grpSpPr>
          <a:xfrm>
            <a:off x="4145328" y="1982327"/>
            <a:ext cx="2696143" cy="4090403"/>
            <a:chOff x="4145328" y="1982327"/>
            <a:chExt cx="2696143" cy="409040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4253123-9565-48E8-94E8-EAF5CE18E95F}"/>
                </a:ext>
              </a:extLst>
            </p:cNvPr>
            <p:cNvGrpSpPr/>
            <p:nvPr/>
          </p:nvGrpSpPr>
          <p:grpSpPr>
            <a:xfrm>
              <a:off x="4799541" y="5757460"/>
              <a:ext cx="2041930" cy="315270"/>
              <a:chOff x="6911635" y="3851626"/>
              <a:chExt cx="1189536" cy="19446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ED88FBA-70B2-463F-927F-F83BE435E02D}"/>
                  </a:ext>
                </a:extLst>
              </p:cNvPr>
              <p:cNvSpPr txBox="1"/>
              <p:nvPr/>
            </p:nvSpPr>
            <p:spPr>
              <a:xfrm>
                <a:off x="6911635" y="3851627"/>
                <a:ext cx="180094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3BCE5D-5066-4F5B-BE70-D250BEAB6092}"/>
                  </a:ext>
                </a:extLst>
              </p:cNvPr>
              <p:cNvSpPr txBox="1"/>
              <p:nvPr/>
            </p:nvSpPr>
            <p:spPr>
              <a:xfrm>
                <a:off x="7159540" y="3851627"/>
                <a:ext cx="180095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2F8F39A-7C6C-4184-A2FB-58EAC6431B06}"/>
                  </a:ext>
                </a:extLst>
              </p:cNvPr>
              <p:cNvSpPr txBox="1"/>
              <p:nvPr/>
            </p:nvSpPr>
            <p:spPr>
              <a:xfrm>
                <a:off x="7371205" y="3851627"/>
                <a:ext cx="256848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9A4E1F4-9C74-450D-B542-80399497346D}"/>
                  </a:ext>
                </a:extLst>
              </p:cNvPr>
              <p:cNvSpPr txBox="1"/>
              <p:nvPr/>
            </p:nvSpPr>
            <p:spPr>
              <a:xfrm>
                <a:off x="7604904" y="3856248"/>
                <a:ext cx="244765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699F2E2-2940-4692-B088-7FD9B81B1C19}"/>
                  </a:ext>
                </a:extLst>
              </p:cNvPr>
              <p:cNvSpPr txBox="1"/>
              <p:nvPr/>
            </p:nvSpPr>
            <p:spPr>
              <a:xfrm>
                <a:off x="7849669" y="3851626"/>
                <a:ext cx="251502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20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EA79F17-1DFA-4D8F-8CCA-008D2B6989F2}"/>
                </a:ext>
              </a:extLst>
            </p:cNvPr>
            <p:cNvGrpSpPr/>
            <p:nvPr/>
          </p:nvGrpSpPr>
          <p:grpSpPr>
            <a:xfrm>
              <a:off x="4145328" y="1982327"/>
              <a:ext cx="470317" cy="3553880"/>
              <a:chOff x="6491656" y="1512624"/>
              <a:chExt cx="273985" cy="219212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FD7717-EC5A-425F-9684-7BA82E2CD34E}"/>
                  </a:ext>
                </a:extLst>
              </p:cNvPr>
              <p:cNvSpPr txBox="1"/>
              <p:nvPr/>
            </p:nvSpPr>
            <p:spPr>
              <a:xfrm>
                <a:off x="6491656" y="1512624"/>
                <a:ext cx="247187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4D698D8-AF2E-4D4E-B823-E91E113EED6C}"/>
                  </a:ext>
                </a:extLst>
              </p:cNvPr>
              <p:cNvSpPr txBox="1"/>
              <p:nvPr/>
            </p:nvSpPr>
            <p:spPr>
              <a:xfrm>
                <a:off x="6545868" y="3288633"/>
                <a:ext cx="192476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FE0E48-ADED-4FD8-B70B-FEA2C520A0BD}"/>
                  </a:ext>
                </a:extLst>
              </p:cNvPr>
              <p:cNvSpPr txBox="1"/>
              <p:nvPr/>
            </p:nvSpPr>
            <p:spPr>
              <a:xfrm>
                <a:off x="6545868" y="2838218"/>
                <a:ext cx="205190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51F98B-8CBC-4D4F-ACF0-35A8B8BF174A}"/>
                  </a:ext>
                </a:extLst>
              </p:cNvPr>
              <p:cNvSpPr txBox="1"/>
              <p:nvPr/>
            </p:nvSpPr>
            <p:spPr>
              <a:xfrm>
                <a:off x="6547811" y="3514908"/>
                <a:ext cx="21291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0E32C1-85F4-4090-81BE-4FE5B2FF9A34}"/>
                  </a:ext>
                </a:extLst>
              </p:cNvPr>
              <p:cNvSpPr txBox="1"/>
              <p:nvPr/>
            </p:nvSpPr>
            <p:spPr>
              <a:xfrm>
                <a:off x="6542259" y="3063197"/>
                <a:ext cx="182625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0487B4-6C53-4F35-B065-661CA16B390B}"/>
                  </a:ext>
                </a:extLst>
              </p:cNvPr>
              <p:cNvSpPr txBox="1"/>
              <p:nvPr/>
            </p:nvSpPr>
            <p:spPr>
              <a:xfrm>
                <a:off x="6520131" y="2612910"/>
                <a:ext cx="245510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184644-E102-43AD-A4EF-2D00CFE601F6}"/>
              </a:ext>
            </a:extLst>
          </p:cNvPr>
          <p:cNvGrpSpPr/>
          <p:nvPr/>
        </p:nvGrpSpPr>
        <p:grpSpPr>
          <a:xfrm>
            <a:off x="3853016" y="3248024"/>
            <a:ext cx="2634167" cy="3220237"/>
            <a:chOff x="3853016" y="3248024"/>
            <a:chExt cx="2634167" cy="32202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EF74CE-7DC0-47EC-804A-D82A2B252D6B}"/>
                </a:ext>
              </a:extLst>
            </p:cNvPr>
            <p:cNvSpPr txBox="1"/>
            <p:nvPr/>
          </p:nvSpPr>
          <p:spPr>
            <a:xfrm>
              <a:off x="5181910" y="6098929"/>
              <a:ext cx="130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# of bags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BD906E7-C298-4A72-845F-DD6357A84C79}"/>
                </a:ext>
              </a:extLst>
            </p:cNvPr>
            <p:cNvSpPr txBox="1"/>
            <p:nvPr/>
          </p:nvSpPr>
          <p:spPr>
            <a:xfrm rot="16200000">
              <a:off x="3228919" y="3872121"/>
              <a:ext cx="161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# of pillows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CD7CA46-0BB4-4CCB-BD41-F5FC3E4145EE}"/>
              </a:ext>
            </a:extLst>
          </p:cNvPr>
          <p:cNvSpPr txBox="1"/>
          <p:nvPr/>
        </p:nvSpPr>
        <p:spPr>
          <a:xfrm>
            <a:off x="4255079" y="1520365"/>
            <a:ext cx="315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DION’S PILLOW PROJECT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12724"/>
              </p:ext>
            </p:extLst>
          </p:nvPr>
        </p:nvGraphicFramePr>
        <p:xfrm>
          <a:off x="1031713" y="1667783"/>
          <a:ext cx="1880866" cy="375799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940433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4043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38777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DION’S PILLOW PROJECT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469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# of bags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8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 of pillows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24</a:t>
                      </a: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18</a:t>
                      </a: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</a:t>
                      </a: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4.5</a:t>
                      </a: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5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  <a:tr h="639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626821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63177C-D77E-451F-9EFF-5E926F484290}"/>
              </a:ext>
            </a:extLst>
          </p:cNvPr>
          <p:cNvCxnSpPr>
            <a:cxnSpLocks/>
          </p:cNvCxnSpPr>
          <p:nvPr/>
        </p:nvCxnSpPr>
        <p:spPr>
          <a:xfrm flipV="1">
            <a:off x="4526216" y="2623040"/>
            <a:ext cx="2651760" cy="3086749"/>
          </a:xfrm>
          <a:prstGeom prst="straightConnector1">
            <a:avLst/>
          </a:prstGeom>
          <a:ln w="28575">
            <a:solidFill>
              <a:srgbClr val="0099CC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Subtitle 2">
            <a:extLst>
              <a:ext uri="{FF2B5EF4-FFF2-40B4-BE49-F238E27FC236}">
                <a16:creationId xmlns:a16="http://schemas.microsoft.com/office/drawing/2014/main" id="{E9B7E0F9-D4C5-4FDA-B42E-4ED99559E921}"/>
              </a:ext>
            </a:extLst>
          </p:cNvPr>
          <p:cNvSpPr txBox="1">
            <a:spLocks/>
          </p:cNvSpPr>
          <p:nvPr/>
        </p:nvSpPr>
        <p:spPr>
          <a:xfrm>
            <a:off x="7252418" y="3322012"/>
            <a:ext cx="1213484" cy="4440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Title?</a:t>
            </a:r>
          </a:p>
          <a:p>
            <a:pPr marL="285750" indent="-282575" algn="ctr">
              <a:buNone/>
            </a:pPr>
            <a:endParaRPr lang="en-US" sz="2200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6CC3DB-96E6-43F7-85CB-1A9EA4B4ABA5}"/>
              </a:ext>
            </a:extLst>
          </p:cNvPr>
          <p:cNvGrpSpPr/>
          <p:nvPr/>
        </p:nvGrpSpPr>
        <p:grpSpPr>
          <a:xfrm>
            <a:off x="4940575" y="2700622"/>
            <a:ext cx="2199086" cy="2509841"/>
            <a:chOff x="4940575" y="2700622"/>
            <a:chExt cx="2199086" cy="25098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2B4D1D-9153-4485-86C0-C0A597053F42}"/>
                </a:ext>
              </a:extLst>
            </p:cNvPr>
            <p:cNvGrpSpPr/>
            <p:nvPr/>
          </p:nvGrpSpPr>
          <p:grpSpPr>
            <a:xfrm>
              <a:off x="5426660" y="2700622"/>
              <a:ext cx="1713001" cy="1978316"/>
              <a:chOff x="5426660" y="2700622"/>
              <a:chExt cx="1713001" cy="1978316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7358D8A-5775-4F0F-A70C-744A3ED286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26660" y="4496058"/>
                <a:ext cx="182880" cy="182880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rgbClr val="0099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673C14E-2995-40F4-9089-58F95547A6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781" y="2700622"/>
                <a:ext cx="182880" cy="182880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rgbClr val="0099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233044F-D123-41B5-9D6B-DA88FB8CC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39799" y="3427681"/>
                <a:ext cx="182880" cy="182880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rgbClr val="0099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A82F03-D7BB-4F91-B23C-500015B1E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0575" y="5027583"/>
              <a:ext cx="182880" cy="182880"/>
            </a:xfrm>
            <a:prstGeom prst="ellipse">
              <a:avLst/>
            </a:prstGeom>
            <a:solidFill>
              <a:srgbClr val="0099CC"/>
            </a:solidFill>
            <a:ln>
              <a:solidFill>
                <a:srgbClr val="00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E93504-BE36-4DD6-B584-5268B1FFCCCB}"/>
              </a:ext>
            </a:extLst>
          </p:cNvPr>
          <p:cNvGrpSpPr/>
          <p:nvPr/>
        </p:nvGrpSpPr>
        <p:grpSpPr>
          <a:xfrm>
            <a:off x="304014" y="4416408"/>
            <a:ext cx="3592303" cy="1892853"/>
            <a:chOff x="115755" y="4416408"/>
            <a:chExt cx="3592303" cy="18928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F83290-0E04-4AFD-B1D6-0F4AAE3FA25B}"/>
                </a:ext>
              </a:extLst>
            </p:cNvPr>
            <p:cNvSpPr txBox="1"/>
            <p:nvPr/>
          </p:nvSpPr>
          <p:spPr>
            <a:xfrm>
              <a:off x="1292131" y="4936659"/>
              <a:ext cx="320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99CC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4200B3-0172-48A9-AE9D-5ABF5FD87183}"/>
                </a:ext>
              </a:extLst>
            </p:cNvPr>
            <p:cNvSpPr txBox="1"/>
            <p:nvPr/>
          </p:nvSpPr>
          <p:spPr>
            <a:xfrm>
              <a:off x="1262442" y="4464322"/>
              <a:ext cx="642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99CC"/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304CB73-1D31-45A8-98A6-1E13C68B267E}"/>
                </a:ext>
              </a:extLst>
            </p:cNvPr>
            <p:cNvSpPr txBox="1"/>
            <p:nvPr/>
          </p:nvSpPr>
          <p:spPr>
            <a:xfrm>
              <a:off x="2279279" y="4439157"/>
              <a:ext cx="642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99CC"/>
                  </a:solidFill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9329AB-AA00-4181-A13B-08F2CFCB9436}"/>
                </a:ext>
              </a:extLst>
            </p:cNvPr>
            <p:cNvSpPr/>
            <p:nvPr/>
          </p:nvSpPr>
          <p:spPr>
            <a:xfrm>
              <a:off x="793154" y="4416408"/>
              <a:ext cx="2445136" cy="1009369"/>
            </a:xfrm>
            <a:prstGeom prst="ellipse">
              <a:avLst/>
            </a:prstGeom>
            <a:noFill/>
            <a:ln w="28575">
              <a:solidFill>
                <a:srgbClr val="00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ubtitle 2">
              <a:extLst>
                <a:ext uri="{FF2B5EF4-FFF2-40B4-BE49-F238E27FC236}">
                  <a16:creationId xmlns:a16="http://schemas.microsoft.com/office/drawing/2014/main" id="{81A9A77C-6D7A-48F1-91C8-8BC0F938C896}"/>
                </a:ext>
              </a:extLst>
            </p:cNvPr>
            <p:cNvSpPr txBox="1">
              <a:spLocks/>
            </p:cNvSpPr>
            <p:nvPr/>
          </p:nvSpPr>
          <p:spPr>
            <a:xfrm>
              <a:off x="115755" y="5579790"/>
              <a:ext cx="3592303" cy="729471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285750" indent="-282575" algn="ctr">
                <a:buNone/>
              </a:pPr>
              <a:r>
                <a:rPr lang="en-US" sz="2200" i="1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How are the circled values related to the unit rate?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9ABC8FDB-64A3-4E24-9A6B-5C753729F8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3156833"/>
                </p:ext>
              </p:extLst>
            </p:nvPr>
          </p:nvGraphicFramePr>
          <p:xfrm>
            <a:off x="2334118" y="4865550"/>
            <a:ext cx="165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4880" imgH="507960" progId="Equation.DSMT4">
                    <p:embed/>
                  </p:oleObj>
                </mc:Choice>
                <mc:Fallback>
                  <p:oleObj name="Equation" r:id="rId2" imgW="16488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334118" y="4865550"/>
                          <a:ext cx="1651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Subtitle 2">
            <a:extLst>
              <a:ext uri="{FF2B5EF4-FFF2-40B4-BE49-F238E27FC236}">
                <a16:creationId xmlns:a16="http://schemas.microsoft.com/office/drawing/2014/main" id="{4396B7B5-943A-4A87-8C73-3557D24B96BB}"/>
              </a:ext>
            </a:extLst>
          </p:cNvPr>
          <p:cNvSpPr txBox="1">
            <a:spLocks/>
          </p:cNvSpPr>
          <p:nvPr/>
        </p:nvSpPr>
        <p:spPr>
          <a:xfrm>
            <a:off x="7252418" y="4484907"/>
            <a:ext cx="1314212" cy="4770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Scale?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0F8BA285-4E28-441E-9960-7A3516C37F16}"/>
              </a:ext>
            </a:extLst>
          </p:cNvPr>
          <p:cNvSpPr txBox="1">
            <a:spLocks/>
          </p:cNvSpPr>
          <p:nvPr/>
        </p:nvSpPr>
        <p:spPr>
          <a:xfrm>
            <a:off x="7252418" y="3901732"/>
            <a:ext cx="1314212" cy="44755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Labels?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730FD-75DC-AC4C-93CF-173326241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982" y="1712468"/>
            <a:ext cx="476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TRY THREE MORE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457200" y="1158772"/>
            <a:ext cx="8000999" cy="46047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5563" indent="-1588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Complete each table. Find values for unit rates. Graph.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9ADF6D-5D67-459F-8FDF-12E35F865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14470"/>
              </p:ext>
            </p:extLst>
          </p:nvPr>
        </p:nvGraphicFramePr>
        <p:xfrm>
          <a:off x="627535" y="2009140"/>
          <a:ext cx="7839590" cy="34418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3810">
                  <a:extLst>
                    <a:ext uri="{9D8B030D-6E8A-4147-A177-3AD203B41FA5}">
                      <a16:colId xmlns:a16="http://schemas.microsoft.com/office/drawing/2014/main" val="399520285"/>
                    </a:ext>
                  </a:extLst>
                </a:gridCol>
                <a:gridCol w="1257931">
                  <a:extLst>
                    <a:ext uri="{9D8B030D-6E8A-4147-A177-3AD203B41FA5}">
                      <a16:colId xmlns:a16="http://schemas.microsoft.com/office/drawing/2014/main" val="30609890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9704258"/>
                    </a:ext>
                  </a:extLst>
                </a:gridCol>
                <a:gridCol w="2241543">
                  <a:extLst>
                    <a:ext uri="{9D8B030D-6E8A-4147-A177-3AD203B41FA5}">
                      <a16:colId xmlns:a16="http://schemas.microsoft.com/office/drawing/2014/main" val="1038567072"/>
                    </a:ext>
                  </a:extLst>
                </a:gridCol>
                <a:gridCol w="1623186">
                  <a:extLst>
                    <a:ext uri="{9D8B030D-6E8A-4147-A177-3AD203B41FA5}">
                      <a16:colId xmlns:a16="http://schemas.microsoft.com/office/drawing/2014/main" val="3068926301"/>
                    </a:ext>
                  </a:extLst>
                </a:gridCol>
              </a:tblGrid>
              <a:tr h="55711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Let 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Let 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31585"/>
                  </a:ext>
                </a:extLst>
              </a:tr>
              <a:tr h="9615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(2)</a:t>
                      </a:r>
                      <a:endParaRPr lang="en-US" dirty="0">
                        <a:solidFill>
                          <a:srgbClr val="0066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indent="0" algn="ctr">
                        <a:tabLst/>
                      </a:pPr>
                      <a:r>
                        <a:rPr lang="en-US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Ayla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Meals for the homeless</a:t>
                      </a:r>
                      <a:endParaRPr lang="en-US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meals</a:t>
                      </a:r>
                      <a:endParaRPr lang="en-US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Cost in $</a:t>
                      </a:r>
                      <a:endParaRPr lang="en-US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015597"/>
                  </a:ext>
                </a:extLst>
              </a:tr>
              <a:tr h="9615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(3)</a:t>
                      </a:r>
                      <a:endParaRPr lang="en-US" dirty="0">
                        <a:solidFill>
                          <a:srgbClr val="0066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indent="0" algn="ctr">
                        <a:tabLst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Mateo</a:t>
                      </a:r>
                      <a:endParaRPr lang="en-US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Renting tables</a:t>
                      </a:r>
                      <a:endParaRPr lang="en-US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tables</a:t>
                      </a:r>
                      <a:endParaRPr lang="en-US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Cost in $</a:t>
                      </a:r>
                      <a:endParaRPr lang="en-US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04170"/>
                  </a:ext>
                </a:extLst>
              </a:tr>
              <a:tr h="9615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(4)</a:t>
                      </a:r>
                      <a:endParaRPr lang="en-US" dirty="0">
                        <a:solidFill>
                          <a:srgbClr val="0066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513" indent="0" algn="ctr"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Kim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Plants in her home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Size of space in square feet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plants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3129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A2F4D74-48DE-454A-86B2-42FEB090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36" y="2576584"/>
            <a:ext cx="379413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C1C41-C8D1-2040-81AE-CBB2E40F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49" y="3558135"/>
            <a:ext cx="3556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85655-843D-8A4C-B4DD-1ED76390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049" y="4536636"/>
            <a:ext cx="381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3139-1910-4A52-B111-1785C7FE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ANALYZING TABLES AND GRAPHS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14AA0-28A5-4574-9FFE-67EB3AE02331}"/>
              </a:ext>
            </a:extLst>
          </p:cNvPr>
          <p:cNvSpPr txBox="1"/>
          <p:nvPr/>
        </p:nvSpPr>
        <p:spPr>
          <a:xfrm>
            <a:off x="770932" y="4597714"/>
            <a:ext cx="7429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two tables contain all equivalent unit rates?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7DEDF-B968-41E7-A9BA-7D5BD2596BB8}"/>
              </a:ext>
            </a:extLst>
          </p:cNvPr>
          <p:cNvSpPr txBox="1"/>
          <p:nvPr/>
        </p:nvSpPr>
        <p:spPr>
          <a:xfrm>
            <a:off x="1141815" y="2695484"/>
            <a:ext cx="668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is the graph in problem 4 different than </a:t>
            </a:r>
          </a:p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other graphs?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AAC03-AEC0-40C6-8F6C-C83182BF6845}"/>
              </a:ext>
            </a:extLst>
          </p:cNvPr>
          <p:cNvSpPr txBox="1"/>
          <p:nvPr/>
        </p:nvSpPr>
        <p:spPr>
          <a:xfrm>
            <a:off x="456015" y="3646599"/>
            <a:ext cx="8059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are the graphs in problems 1 and 2 different than </a:t>
            </a:r>
          </a:p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graph in problem 3?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B4A5C-0D6F-4813-89A4-7C5E3162CE02}"/>
              </a:ext>
            </a:extLst>
          </p:cNvPr>
          <p:cNvSpPr txBox="1"/>
          <p:nvPr/>
        </p:nvSpPr>
        <p:spPr>
          <a:xfrm>
            <a:off x="489352" y="5210274"/>
            <a:ext cx="799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situations represent proportional relationships? 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E9DDA-A21A-E546-9071-5A28BE8D7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40" y="1142210"/>
            <a:ext cx="569119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A1317-91F0-D04A-AB19-0E41965E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773" y="1142111"/>
            <a:ext cx="5334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7AAA80-D8A4-4D46-8860-216E804EE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826" y="1142111"/>
            <a:ext cx="571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SUMMARIZE: A CHECKLIST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63752" y="946669"/>
            <a:ext cx="8323048" cy="117732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5563" indent="-1588" algn="ctr">
              <a:buNone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Checking for a proportional relationship</a:t>
            </a:r>
          </a:p>
          <a:p>
            <a:pPr marL="55563" indent="-1588"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3" indent="-1588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Two variables (quantities that vary) are proportional if:</a:t>
            </a:r>
            <a:endParaRPr lang="en-U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85D85354-E61E-4ABA-9BB9-0BA06491A91D}"/>
              </a:ext>
            </a:extLst>
          </p:cNvPr>
          <p:cNvSpPr txBox="1">
            <a:spLocks/>
          </p:cNvSpPr>
          <p:nvPr/>
        </p:nvSpPr>
        <p:spPr>
          <a:xfrm>
            <a:off x="1164066" y="2240594"/>
            <a:ext cx="6318281" cy="82944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B050"/>
                </a:solidFill>
                <a:latin typeface="Verdana"/>
                <a:cs typeface="Verdana"/>
              </a:rPr>
              <a:t>the values of one are the same constant multiple of the values of the other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DFD179C-214E-4697-9ACA-8E2F38DFFB53}"/>
              </a:ext>
            </a:extLst>
          </p:cNvPr>
          <p:cNvSpPr txBox="1">
            <a:spLocks/>
          </p:cNvSpPr>
          <p:nvPr/>
        </p:nvSpPr>
        <p:spPr>
          <a:xfrm>
            <a:off x="1179342" y="3397866"/>
            <a:ext cx="6430825" cy="82944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7030A0"/>
                </a:solidFill>
                <a:latin typeface="Verdana"/>
                <a:cs typeface="Verdana"/>
              </a:rPr>
              <a:t>the unit rates formed by pairs of values are equal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A38A0A-BE4C-400E-94A9-CBBFA1BC885D}"/>
              </a:ext>
            </a:extLst>
          </p:cNvPr>
          <p:cNvSpPr txBox="1">
            <a:spLocks/>
          </p:cNvSpPr>
          <p:nvPr/>
        </p:nvSpPr>
        <p:spPr>
          <a:xfrm>
            <a:off x="1194619" y="4555138"/>
            <a:ext cx="6430824" cy="82944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rPr>
              <a:t>a graph of the pairs of values fall on a line through the origin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301675-6456-4021-B8A8-F2F06BB44576}"/>
              </a:ext>
            </a:extLst>
          </p:cNvPr>
          <p:cNvSpPr txBox="1">
            <a:spLocks/>
          </p:cNvSpPr>
          <p:nvPr/>
        </p:nvSpPr>
        <p:spPr>
          <a:xfrm>
            <a:off x="986533" y="5501185"/>
            <a:ext cx="6638910" cy="82944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5563" indent="-1588" algn="ctr">
              <a:buNone/>
            </a:pPr>
            <a:r>
              <a:rPr lang="en-US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unit rate is sometimes referred to as the </a:t>
            </a:r>
            <a:r>
              <a:rPr lang="en-US" sz="2200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constant of proportionality</a:t>
            </a:r>
            <a:r>
              <a:rPr lang="en-US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5" grpId="0"/>
      <p:bldP spid="16" grpId="0"/>
      <p:bldP spid="7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6275</TotalTime>
  <Words>351</Words>
  <Application>Microsoft Macintosh PowerPoint</Application>
  <PresentationFormat>On-screen Show (4:3)</PresentationFormat>
  <Paragraphs>87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Wingdings 2</vt:lpstr>
      <vt:lpstr>MathLinks Template</vt:lpstr>
      <vt:lpstr>Equation</vt:lpstr>
      <vt:lpstr>PROPORTIONAL RELATIONSHIPS</vt:lpstr>
      <vt:lpstr>DION’S PILLOW PROJECT</vt:lpstr>
      <vt:lpstr>TRY THREE MORE</vt:lpstr>
      <vt:lpstr>ANALYZING TABLES AND GRAPHS</vt:lpstr>
      <vt:lpstr>SUMMARIZE: A CHECKLIST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206</cp:revision>
  <dcterms:created xsi:type="dcterms:W3CDTF">2019-04-07T15:54:17Z</dcterms:created>
  <dcterms:modified xsi:type="dcterms:W3CDTF">2022-09-20T20:52:06Z</dcterms:modified>
</cp:coreProperties>
</file>