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21" r:id="rId2"/>
    <p:sldId id="761" r:id="rId3"/>
    <p:sldId id="693" r:id="rId4"/>
    <p:sldId id="731" r:id="rId5"/>
    <p:sldId id="734" r:id="rId6"/>
    <p:sldId id="732" r:id="rId7"/>
    <p:sldId id="735" r:id="rId8"/>
    <p:sldId id="757" r:id="rId9"/>
    <p:sldId id="758" r:id="rId10"/>
    <p:sldId id="713" r:id="rId11"/>
    <p:sldId id="714" r:id="rId12"/>
    <p:sldId id="680" r:id="rId13"/>
    <p:sldId id="752" r:id="rId14"/>
    <p:sldId id="660" r:id="rId15"/>
    <p:sldId id="661" r:id="rId16"/>
    <p:sldId id="746" r:id="rId17"/>
    <p:sldId id="690" r:id="rId18"/>
    <p:sldId id="717" r:id="rId19"/>
    <p:sldId id="718" r:id="rId20"/>
    <p:sldId id="722" r:id="rId21"/>
    <p:sldId id="749" r:id="rId22"/>
    <p:sldId id="747" r:id="rId23"/>
    <p:sldId id="721" r:id="rId24"/>
    <p:sldId id="723" r:id="rId25"/>
    <p:sldId id="724" r:id="rId26"/>
    <p:sldId id="725" r:id="rId27"/>
    <p:sldId id="753" r:id="rId28"/>
    <p:sldId id="751" r:id="rId29"/>
    <p:sldId id="676" r:id="rId30"/>
    <p:sldId id="754" r:id="rId31"/>
    <p:sldId id="755" r:id="rId32"/>
    <p:sldId id="536" r:id="rId33"/>
    <p:sldId id="710" r:id="rId34"/>
    <p:sldId id="696" r:id="rId35"/>
    <p:sldId id="711" r:id="rId36"/>
    <p:sldId id="737" r:id="rId37"/>
    <p:sldId id="738" r:id="rId38"/>
    <p:sldId id="736" r:id="rId39"/>
    <p:sldId id="697" r:id="rId40"/>
    <p:sldId id="759" r:id="rId41"/>
    <p:sldId id="756" r:id="rId42"/>
    <p:sldId id="742" r:id="rId43"/>
    <p:sldId id="760" r:id="rId44"/>
    <p:sldId id="743" r:id="rId45"/>
    <p:sldId id="744" r:id="rId46"/>
    <p:sldId id="745" r:id="rId47"/>
    <p:sldId id="740" r:id="rId48"/>
    <p:sldId id="739" r:id="rId49"/>
    <p:sldId id="741" r:id="rId50"/>
    <p:sldId id="656" r:id="rId51"/>
    <p:sldId id="687" r:id="rId52"/>
    <p:sldId id="707" r:id="rId5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920DFA2-22C2-4993-A2ED-8F8BB0756D52}">
          <p14:sldIdLst>
            <p14:sldId id="321"/>
            <p14:sldId id="761"/>
            <p14:sldId id="693"/>
            <p14:sldId id="731"/>
            <p14:sldId id="734"/>
            <p14:sldId id="732"/>
            <p14:sldId id="735"/>
            <p14:sldId id="757"/>
            <p14:sldId id="758"/>
            <p14:sldId id="713"/>
            <p14:sldId id="714"/>
            <p14:sldId id="680"/>
            <p14:sldId id="752"/>
            <p14:sldId id="660"/>
            <p14:sldId id="661"/>
            <p14:sldId id="746"/>
            <p14:sldId id="690"/>
            <p14:sldId id="717"/>
            <p14:sldId id="718"/>
            <p14:sldId id="722"/>
            <p14:sldId id="749"/>
            <p14:sldId id="747"/>
            <p14:sldId id="721"/>
            <p14:sldId id="723"/>
            <p14:sldId id="724"/>
            <p14:sldId id="725"/>
            <p14:sldId id="753"/>
            <p14:sldId id="751"/>
            <p14:sldId id="676"/>
            <p14:sldId id="754"/>
            <p14:sldId id="755"/>
            <p14:sldId id="536"/>
            <p14:sldId id="710"/>
            <p14:sldId id="696"/>
            <p14:sldId id="711"/>
            <p14:sldId id="737"/>
            <p14:sldId id="738"/>
            <p14:sldId id="736"/>
            <p14:sldId id="697"/>
            <p14:sldId id="759"/>
            <p14:sldId id="756"/>
            <p14:sldId id="742"/>
            <p14:sldId id="760"/>
            <p14:sldId id="743"/>
            <p14:sldId id="744"/>
          </p14:sldIdLst>
        </p14:section>
        <p14:section name="Untitled Section" id="{ED6C4187-8A7A-466E-BDE6-37E7F4EB753E}">
          <p14:sldIdLst>
            <p14:sldId id="745"/>
            <p14:sldId id="740"/>
            <p14:sldId id="739"/>
            <p14:sldId id="741"/>
            <p14:sldId id="656"/>
            <p14:sldId id="687"/>
            <p14:sldId id="7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autoAdjust="0"/>
    <p:restoredTop sz="98169" autoAdjust="0"/>
  </p:normalViewPr>
  <p:slideViewPr>
    <p:cSldViewPr>
      <p:cViewPr varScale="1">
        <p:scale>
          <a:sx n="98" d="100"/>
          <a:sy n="98" d="100"/>
        </p:scale>
        <p:origin x="96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3342" tIns="46671" rIns="93342" bIns="46671" numCol="1" anchor="t" anchorCtr="0" compatLnSpc="1">
            <a:prstTxWarp prst="textNoShape">
              <a:avLst/>
            </a:prstTxWarp>
          </a:bodyPr>
          <a:lstStyle>
            <a:lvl1pPr>
              <a:defRPr sz="1200"/>
            </a:lvl1pPr>
          </a:lstStyle>
          <a:p>
            <a:pPr>
              <a:defRPr/>
            </a:pPr>
            <a:endParaRPr lang="en-US" dirty="0"/>
          </a:p>
        </p:txBody>
      </p:sp>
      <p:sp>
        <p:nvSpPr>
          <p:cNvPr id="44035" name="Rectangle 3"/>
          <p:cNvSpPr>
            <a:spLocks noGrp="1" noChangeArrowheads="1"/>
          </p:cNvSpPr>
          <p:nvPr>
            <p:ph type="dt" idx="1"/>
          </p:nvPr>
        </p:nvSpPr>
        <p:spPr bwMode="auto">
          <a:xfrm>
            <a:off x="4023092" y="0"/>
            <a:ext cx="3077739" cy="469745"/>
          </a:xfrm>
          <a:prstGeom prst="rect">
            <a:avLst/>
          </a:prstGeom>
          <a:noFill/>
          <a:ln w="9525">
            <a:noFill/>
            <a:miter lim="800000"/>
            <a:headEnd/>
            <a:tailEnd/>
          </a:ln>
          <a:effectLst/>
        </p:spPr>
        <p:txBody>
          <a:bodyPr vert="horz" wrap="square" lIns="93342" tIns="46671" rIns="93342" bIns="46671"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10248" y="4460167"/>
            <a:ext cx="5681980" cy="4224494"/>
          </a:xfrm>
          <a:prstGeom prst="rect">
            <a:avLst/>
          </a:prstGeom>
          <a:noFill/>
          <a:ln w="9525">
            <a:noFill/>
            <a:miter lim="800000"/>
            <a:headEnd/>
            <a:tailEnd/>
          </a:ln>
          <a:effectLst/>
        </p:spPr>
        <p:txBody>
          <a:bodyPr vert="horz" wrap="square" lIns="93342" tIns="46671" rIns="93342" bIns="466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917127"/>
            <a:ext cx="3077739" cy="469745"/>
          </a:xfrm>
          <a:prstGeom prst="rect">
            <a:avLst/>
          </a:prstGeom>
          <a:noFill/>
          <a:ln w="9525">
            <a:noFill/>
            <a:miter lim="800000"/>
            <a:headEnd/>
            <a:tailEnd/>
          </a:ln>
          <a:effectLst/>
        </p:spPr>
        <p:txBody>
          <a:bodyPr vert="horz" wrap="square" lIns="93342" tIns="46671" rIns="93342" bIns="46671" numCol="1" anchor="b" anchorCtr="0" compatLnSpc="1">
            <a:prstTxWarp prst="textNoShape">
              <a:avLst/>
            </a:prstTxWarp>
          </a:bodyPr>
          <a:lstStyle>
            <a:lvl1pPr>
              <a:defRPr sz="1200"/>
            </a:lvl1pPr>
          </a:lstStyle>
          <a:p>
            <a:pPr>
              <a:defRPr/>
            </a:pPr>
            <a:endParaRPr lang="en-US" dirty="0"/>
          </a:p>
        </p:txBody>
      </p:sp>
      <p:sp>
        <p:nvSpPr>
          <p:cNvPr id="44039" name="Rectangle 7"/>
          <p:cNvSpPr>
            <a:spLocks noGrp="1" noChangeArrowheads="1"/>
          </p:cNvSpPr>
          <p:nvPr>
            <p:ph type="sldNum" sz="quarter" idx="5"/>
          </p:nvPr>
        </p:nvSpPr>
        <p:spPr bwMode="auto">
          <a:xfrm>
            <a:off x="4023092" y="8917127"/>
            <a:ext cx="3077739" cy="469745"/>
          </a:xfrm>
          <a:prstGeom prst="rect">
            <a:avLst/>
          </a:prstGeom>
          <a:noFill/>
          <a:ln w="9525">
            <a:noFill/>
            <a:miter lim="800000"/>
            <a:headEnd/>
            <a:tailEnd/>
          </a:ln>
          <a:effectLst/>
        </p:spPr>
        <p:txBody>
          <a:bodyPr vert="horz" wrap="square" lIns="93342" tIns="46671" rIns="93342" bIns="46671" numCol="1" anchor="b" anchorCtr="0" compatLnSpc="1">
            <a:prstTxWarp prst="textNoShape">
              <a:avLst/>
            </a:prstTxWarp>
          </a:bodyPr>
          <a:lstStyle>
            <a:lvl1pPr algn="r">
              <a:defRPr sz="1200"/>
            </a:lvl1pPr>
          </a:lstStyle>
          <a:p>
            <a:pPr>
              <a:defRPr/>
            </a:pPr>
            <a:fld id="{7D1DD121-3BA1-449C-A6FB-E4A48254973F}" type="slidenum">
              <a:rPr lang="en-US"/>
              <a:pPr>
                <a:defRPr/>
              </a:pPr>
              <a:t>‹#›</a:t>
            </a:fld>
            <a:endParaRPr lang="en-US" dirty="0"/>
          </a:p>
        </p:txBody>
      </p:sp>
    </p:spTree>
    <p:extLst>
      <p:ext uri="{BB962C8B-B14F-4D97-AF65-F5344CB8AC3E}">
        <p14:creationId xmlns:p14="http://schemas.microsoft.com/office/powerpoint/2010/main" val="2503829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60420F-DA84-411C-B875-276E385E7F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9E29BE-8D4F-4162-BAF1-AEF97F2842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48F426A-2834-45BB-BB8B-A1F3B1358E7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E332A2-FC3D-416B-A527-9391388BE17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985495-779B-423C-9873-B1EC9287BA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DBBADF-D23F-4E36-BD27-CFC49BBA0A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6277035-FD05-433D-B58C-4D54A97A138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5699B6B-7087-403B-965E-44ED5F436E1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179A9AA-241A-4B3D-8A2A-868BE176EB1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BC8CF7D-130B-4424-AA9B-3ABFFBEE57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22EA0D-0FAD-47E3-8BC2-71A7A1C9FED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38CE62C-872C-4A04-B365-BC9750D0C0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533400" y="2359025"/>
            <a:ext cx="4724400" cy="3771901"/>
          </a:xfrm>
        </p:spPr>
        <p:txBody>
          <a:bodyPr/>
          <a:lstStyle/>
          <a:p>
            <a:pPr algn="l"/>
            <a:endParaRPr lang="en-US" sz="1800" b="1" dirty="0"/>
          </a:p>
          <a:p>
            <a:pPr algn="l"/>
            <a:endParaRPr lang="en-US" sz="1800" b="1" dirty="0"/>
          </a:p>
          <a:p>
            <a:pPr algn="l"/>
            <a:endParaRPr lang="en-US" sz="1800" b="1" dirty="0"/>
          </a:p>
          <a:p>
            <a:r>
              <a:rPr lang="en-US" sz="1800" b="1" dirty="0"/>
              <a:t>Carole Greenes, Director   </a:t>
            </a:r>
          </a:p>
          <a:p>
            <a:r>
              <a:rPr lang="en-US" sz="1800" b="1" dirty="0"/>
              <a:t>PRIME Group</a:t>
            </a:r>
          </a:p>
          <a:p>
            <a:r>
              <a:rPr lang="en-US" sz="1800" b="1" dirty="0"/>
              <a:t>cgreenes@asu.edu</a:t>
            </a:r>
          </a:p>
          <a:p>
            <a:r>
              <a:rPr lang="en-US" sz="1800" b="1" dirty="0"/>
              <a:t> </a:t>
            </a:r>
          </a:p>
          <a:p>
            <a:pPr algn="l"/>
            <a:endParaRPr lang="en-US" sz="2800" b="1" dirty="0"/>
          </a:p>
        </p:txBody>
      </p:sp>
      <p:sp>
        <p:nvSpPr>
          <p:cNvPr id="3" name="Title 2">
            <a:extLst>
              <a:ext uri="{FF2B5EF4-FFF2-40B4-BE49-F238E27FC236}">
                <a16:creationId xmlns:a16="http://schemas.microsoft.com/office/drawing/2014/main" id="{E8B1F8E0-3AE9-45D2-A469-089B7116B4EE}"/>
              </a:ext>
            </a:extLst>
          </p:cNvPr>
          <p:cNvSpPr>
            <a:spLocks noGrp="1"/>
          </p:cNvSpPr>
          <p:nvPr>
            <p:ph type="ctrTitle"/>
          </p:nvPr>
        </p:nvSpPr>
        <p:spPr>
          <a:xfrm>
            <a:off x="133530" y="133738"/>
            <a:ext cx="8505645" cy="5309799"/>
          </a:xfrm>
        </p:spPr>
        <p:txBody>
          <a:bodyPr/>
          <a:lstStyle/>
          <a:p>
            <a:pPr marL="457200" marR="0" indent="-457200">
              <a:spcBef>
                <a:spcPts val="0"/>
              </a:spcBef>
              <a:spcAft>
                <a:spcPts val="0"/>
              </a:spcAft>
            </a:pPr>
            <a:br>
              <a:rPr lang="en-US" sz="3600" b="1" dirty="0">
                <a:effectLst/>
                <a:latin typeface="Helvetica" panose="020B0604020202020204" pitchFamily="34" charset="0"/>
                <a:ea typeface="Times" panose="02020603050405020304" pitchFamily="18" charset="0"/>
                <a:cs typeface="Times New Roman" panose="02020603050405020304" pitchFamily="18" charset="0"/>
              </a:rPr>
            </a:br>
            <a:br>
              <a:rPr lang="en-US" sz="3600" b="1" dirty="0">
                <a:effectLst/>
                <a:latin typeface="Helvetica" panose="020B0604020202020204" pitchFamily="34" charset="0"/>
                <a:ea typeface="Times" panose="02020603050405020304" pitchFamily="18" charset="0"/>
                <a:cs typeface="Times New Roman" panose="02020603050405020304" pitchFamily="18" charset="0"/>
              </a:rPr>
            </a:br>
            <a:br>
              <a:rPr lang="en-US" sz="3600" b="1" dirty="0">
                <a:effectLst/>
                <a:latin typeface="Helvetica" panose="020B0604020202020204" pitchFamily="34" charset="0"/>
                <a:ea typeface="Times" panose="02020603050405020304" pitchFamily="18" charset="0"/>
                <a:cs typeface="Times New Roman" panose="02020603050405020304" pitchFamily="18" charset="0"/>
              </a:rPr>
            </a:br>
            <a:br>
              <a:rPr lang="en-US" sz="3600" b="1" dirty="0">
                <a:effectLst/>
                <a:latin typeface="Helvetica" panose="020B0604020202020204" pitchFamily="34" charset="0"/>
                <a:ea typeface="Times" panose="02020603050405020304" pitchFamily="18" charset="0"/>
                <a:cs typeface="Times New Roman" panose="02020603050405020304" pitchFamily="18" charset="0"/>
              </a:rPr>
            </a:br>
            <a:r>
              <a:rPr lang="en-US" sz="3600" b="1" dirty="0">
                <a:effectLst/>
                <a:latin typeface="Helvetica" panose="020B0604020202020204" pitchFamily="34" charset="0"/>
                <a:ea typeface="Times" panose="02020603050405020304" pitchFamily="18" charset="0"/>
                <a:cs typeface="Times New Roman" panose="02020603050405020304" pitchFamily="18" charset="0"/>
              </a:rPr>
              <a:t>Identifying and Capitalizing on Student Interests and Hidden Mathematical Talents: </a:t>
            </a:r>
            <a:br>
              <a:rPr lang="en-US" sz="3600" b="1" dirty="0">
                <a:effectLst/>
                <a:latin typeface="Helvetica" panose="020B0604020202020204" pitchFamily="34" charset="0"/>
                <a:ea typeface="Times" panose="02020603050405020304" pitchFamily="18" charset="0"/>
                <a:cs typeface="Times New Roman" panose="02020603050405020304" pitchFamily="18" charset="0"/>
              </a:rPr>
            </a:br>
            <a:r>
              <a:rPr lang="en-US" sz="2800" b="1" dirty="0">
                <a:effectLst/>
                <a:latin typeface="Helvetica" panose="020B0604020202020204" pitchFamily="34" charset="0"/>
                <a:ea typeface="Times" panose="02020603050405020304" pitchFamily="18" charset="0"/>
                <a:cs typeface="Times New Roman" panose="02020603050405020304" pitchFamily="18" charset="0"/>
              </a:rPr>
              <a:t>A great Professional Development and Instructional Approach</a:t>
            </a:r>
            <a:br>
              <a:rPr lang="en-US" sz="2800" b="1" dirty="0">
                <a:effectLst/>
                <a:latin typeface="Helvetica" panose="020B0604020202020204" pitchFamily="34" charset="0"/>
                <a:ea typeface="Times" panose="02020603050405020304" pitchFamily="18" charset="0"/>
                <a:cs typeface="Times New Roman" panose="02020603050405020304" pitchFamily="18" charset="0"/>
              </a:rPr>
            </a:br>
            <a:br>
              <a:rPr lang="en-US" sz="2800" b="1" dirty="0">
                <a:effectLst/>
                <a:latin typeface="Helvetica" panose="020B0604020202020204" pitchFamily="34" charset="0"/>
                <a:ea typeface="Times" panose="02020603050405020304" pitchFamily="18" charset="0"/>
                <a:cs typeface="Times New Roman" panose="02020603050405020304" pitchFamily="18" charset="0"/>
              </a:rPr>
            </a:br>
            <a:br>
              <a:rPr lang="en-US" sz="2800" b="1" dirty="0">
                <a:effectLst/>
                <a:latin typeface="Helvetica" panose="020B0604020202020204" pitchFamily="34" charset="0"/>
                <a:ea typeface="Times" panose="02020603050405020304" pitchFamily="18" charset="0"/>
                <a:cs typeface="Times New Roman" panose="02020603050405020304" pitchFamily="18" charset="0"/>
              </a:rPr>
            </a:br>
            <a:br>
              <a:rPr lang="en-US" sz="2800" b="1" dirty="0">
                <a:effectLst/>
                <a:latin typeface="Helvetica" panose="020B0604020202020204" pitchFamily="34" charset="0"/>
                <a:ea typeface="Times" panose="02020603050405020304" pitchFamily="18" charset="0"/>
                <a:cs typeface="Times New Roman" panose="02020603050405020304" pitchFamily="18" charset="0"/>
              </a:rPr>
            </a:br>
            <a:br>
              <a:rPr lang="en-US" sz="2800" b="1" dirty="0">
                <a:effectLst/>
                <a:latin typeface="Helvetica" panose="020B0604020202020204" pitchFamily="34" charset="0"/>
                <a:ea typeface="Times" panose="02020603050405020304" pitchFamily="18" charset="0"/>
                <a:cs typeface="Times New Roman" panose="02020603050405020304" pitchFamily="18" charset="0"/>
              </a:rPr>
            </a:br>
            <a:br>
              <a:rPr lang="en-US" sz="3600" b="1" dirty="0">
                <a:effectLst/>
                <a:latin typeface="Helvetica" panose="020B0604020202020204" pitchFamily="34" charset="0"/>
                <a:ea typeface="Times" panose="02020603050405020304" pitchFamily="18" charset="0"/>
                <a:cs typeface="Times New Roman" panose="02020603050405020304" pitchFamily="18" charset="0"/>
              </a:rPr>
            </a:br>
            <a:br>
              <a:rPr lang="en-US" sz="3600" b="1" dirty="0">
                <a:effectLst/>
                <a:latin typeface="Helvetica" panose="020B0604020202020204" pitchFamily="34" charset="0"/>
                <a:ea typeface="Times" panose="02020603050405020304" pitchFamily="18" charset="0"/>
                <a:cs typeface="Times New Roman" panose="02020603050405020304" pitchFamily="18" charset="0"/>
              </a:rPr>
            </a:br>
            <a:br>
              <a:rPr lang="en-US" sz="3600" dirty="0">
                <a:effectLst/>
                <a:latin typeface="Helvetica" panose="020B0604020202020204" pitchFamily="34" charset="0"/>
                <a:ea typeface="Times" panose="02020603050405020304" pitchFamily="18" charset="0"/>
                <a:cs typeface="Times New Roman" panose="02020603050405020304" pitchFamily="18" charset="0"/>
              </a:rPr>
            </a:br>
            <a:br>
              <a:rPr lang="en-US" sz="3600" dirty="0">
                <a:effectLst/>
                <a:latin typeface="Times" panose="02020603050405020304" pitchFamily="18" charset="0"/>
                <a:ea typeface="Times" panose="02020603050405020304" pitchFamily="18" charset="0"/>
                <a:cs typeface="Times New Roman" panose="02020603050405020304" pitchFamily="18" charset="0"/>
              </a:rPr>
            </a:br>
            <a:r>
              <a:rPr lang="en-US" sz="3600" dirty="0">
                <a:effectLst/>
                <a:latin typeface="Helvetica" panose="020B0604020202020204" pitchFamily="34" charset="0"/>
                <a:ea typeface="Times" panose="02020603050405020304" pitchFamily="18" charset="0"/>
                <a:cs typeface="Times New Roman" panose="02020603050405020304" pitchFamily="18" charset="0"/>
              </a:rPr>
              <a:t> </a:t>
            </a:r>
            <a:br>
              <a:rPr lang="en-US" sz="3600" dirty="0">
                <a:effectLst/>
                <a:latin typeface="Times" panose="02020603050405020304" pitchFamily="18" charset="0"/>
                <a:ea typeface="Times" panose="02020603050405020304" pitchFamily="18" charset="0"/>
                <a:cs typeface="Times New Roman" panose="02020603050405020304" pitchFamily="18" charset="0"/>
              </a:rPr>
            </a:br>
            <a:endParaRPr lang="en-US" sz="3600" dirty="0"/>
          </a:p>
        </p:txBody>
      </p:sp>
      <p:pic>
        <p:nvPicPr>
          <p:cNvPr id="1026" name="Picture 2" descr="High school teachers clipart - ClipArt Best - ClipArt Best">
            <a:extLst>
              <a:ext uri="{FF2B5EF4-FFF2-40B4-BE49-F238E27FC236}">
                <a16:creationId xmlns:a16="http://schemas.microsoft.com/office/drawing/2014/main" id="{D21E092E-D195-4E24-ADE2-ED3491210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71800"/>
            <a:ext cx="3962400" cy="2722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457200" y="609600"/>
            <a:ext cx="7848600" cy="1905000"/>
          </a:xfrm>
        </p:spPr>
        <p:txBody>
          <a:bodyPr/>
          <a:lstStyle/>
          <a:p>
            <a:pPr algn="l" eaLnBrk="1" hangingPunct="1"/>
            <a:r>
              <a:rPr lang="en-US" sz="2400" b="1" dirty="0">
                <a:latin typeface="Helvetica" panose="020B0604020202020204" pitchFamily="34" charset="0"/>
                <a:cs typeface="Helvetica" panose="020B0604020202020204" pitchFamily="34" charset="0"/>
              </a:rPr>
              <a:t>Results of two other studies of middle and high school students showed that </a:t>
            </a:r>
            <a:r>
              <a:rPr lang="en-US" sz="2800" b="1" dirty="0">
                <a:latin typeface="Helvetica" panose="020B0604020202020204" pitchFamily="34" charset="0"/>
                <a:cs typeface="Helvetica" panose="020B0604020202020204" pitchFamily="34" charset="0"/>
              </a:rPr>
              <a:t>participation and performance increased when students were given</a:t>
            </a:r>
            <a:r>
              <a:rPr lang="en-US" sz="2800" b="1" dirty="0"/>
              <a:t>:</a:t>
            </a:r>
          </a:p>
        </p:txBody>
      </p:sp>
      <p:sp>
        <p:nvSpPr>
          <p:cNvPr id="18434" name="Rectangle 3"/>
          <p:cNvSpPr>
            <a:spLocks noGrp="1" noChangeArrowheads="1"/>
          </p:cNvSpPr>
          <p:nvPr>
            <p:ph type="body" idx="4294967295"/>
          </p:nvPr>
        </p:nvSpPr>
        <p:spPr>
          <a:xfrm>
            <a:off x="648463" y="2514599"/>
            <a:ext cx="8229600" cy="3200400"/>
          </a:xfrm>
        </p:spPr>
        <p:txBody>
          <a:bodyPr/>
          <a:lstStyle/>
          <a:p>
            <a:pPr eaLnBrk="1" hangingPunct="1"/>
            <a:r>
              <a:rPr lang="en-US" sz="2800" b="1" dirty="0">
                <a:latin typeface="Helvetica" panose="020B0604020202020204" pitchFamily="34" charset="0"/>
                <a:cs typeface="Helvetica" panose="020B0604020202020204" pitchFamily="34" charset="0"/>
              </a:rPr>
              <a:t>Challenging problems in </a:t>
            </a:r>
          </a:p>
          <a:p>
            <a:pPr marL="0" indent="0" eaLnBrk="1" hangingPunct="1">
              <a:buNone/>
            </a:pPr>
            <a:r>
              <a:rPr lang="en-US" sz="2800" b="1" dirty="0">
                <a:latin typeface="Helvetica" panose="020B0604020202020204" pitchFamily="34" charset="0"/>
                <a:cs typeface="Helvetica" panose="020B0604020202020204" pitchFamily="34" charset="0"/>
              </a:rPr>
              <a:t>    interesting </a:t>
            </a:r>
            <a:r>
              <a:rPr lang="en-US" b="1" dirty="0">
                <a:latin typeface="Helvetica" panose="020B0604020202020204" pitchFamily="34" charset="0"/>
                <a:cs typeface="Helvetica" panose="020B0604020202020204" pitchFamily="34" charset="0"/>
              </a:rPr>
              <a:t>contexts </a:t>
            </a:r>
          </a:p>
          <a:p>
            <a:pPr eaLnBrk="1" hangingPunct="1"/>
            <a:r>
              <a:rPr lang="en-US" sz="2800" b="1" dirty="0">
                <a:latin typeface="Helvetica" panose="020B0604020202020204" pitchFamily="34" charset="0"/>
                <a:cs typeface="Helvetica" panose="020B0604020202020204" pitchFamily="34" charset="0"/>
              </a:rPr>
              <a:t>Time to collaborate,                         communicate, and think</a:t>
            </a:r>
          </a:p>
          <a:p>
            <a:pPr eaLnBrk="1" hangingPunct="1"/>
            <a:r>
              <a:rPr lang="en-US" sz="2800" b="1" dirty="0">
                <a:latin typeface="Helvetica" panose="020B0604020202020204" pitchFamily="34" charset="0"/>
                <a:cs typeface="Helvetica" panose="020B0604020202020204" pitchFamily="34" charset="0"/>
              </a:rPr>
              <a:t>Technology at hand</a:t>
            </a:r>
          </a:p>
        </p:txBody>
      </p:sp>
      <p:pic>
        <p:nvPicPr>
          <p:cNvPr id="18436" name="Picture 6" descr="MPj04093690000[1]"/>
          <p:cNvPicPr>
            <a:picLocks noChangeAspect="1" noChangeArrowheads="1"/>
          </p:cNvPicPr>
          <p:nvPr/>
        </p:nvPicPr>
        <p:blipFill>
          <a:blip r:embed="rId3" cstate="print"/>
          <a:srcRect/>
          <a:stretch>
            <a:fillRect/>
          </a:stretch>
        </p:blipFill>
        <p:spPr bwMode="auto">
          <a:xfrm>
            <a:off x="2286000" y="11811000"/>
            <a:ext cx="2590800" cy="2590800"/>
          </a:xfrm>
          <a:prstGeom prst="rect">
            <a:avLst/>
          </a:prstGeom>
          <a:noFill/>
          <a:ln w="9525">
            <a:noFill/>
            <a:miter lim="800000"/>
            <a:headEnd/>
            <a:tailEnd/>
          </a:ln>
        </p:spPr>
      </p:pic>
      <p:pic>
        <p:nvPicPr>
          <p:cNvPr id="18437" name="Picture 7" descr="MPj04093690000[1]"/>
          <p:cNvPicPr>
            <a:picLocks noChangeAspect="1" noChangeArrowheads="1"/>
          </p:cNvPicPr>
          <p:nvPr/>
        </p:nvPicPr>
        <p:blipFill>
          <a:blip r:embed="rId3" cstate="print"/>
          <a:srcRect/>
          <a:stretch>
            <a:fillRect/>
          </a:stretch>
        </p:blipFill>
        <p:spPr bwMode="auto">
          <a:xfrm>
            <a:off x="2438400" y="11963400"/>
            <a:ext cx="2590800" cy="2590800"/>
          </a:xfrm>
          <a:prstGeom prst="rect">
            <a:avLst/>
          </a:prstGeom>
          <a:noFill/>
          <a:ln w="9525">
            <a:noFill/>
            <a:miter lim="800000"/>
            <a:headEnd/>
            <a:tailEnd/>
          </a:ln>
        </p:spPr>
      </p:pic>
      <p:pic>
        <p:nvPicPr>
          <p:cNvPr id="2050" name="Picture 2" descr="Free Students Working Together Clipart, Download Free Students Working  Together Clipart png images, Free ClipArts on Clipart Library">
            <a:extLst>
              <a:ext uri="{FF2B5EF4-FFF2-40B4-BE49-F238E27FC236}">
                <a16:creationId xmlns:a16="http://schemas.microsoft.com/office/drawing/2014/main" id="{69C22FCE-7912-4FF9-8546-040B59FDE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384" y="2497503"/>
            <a:ext cx="2912697" cy="291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0180"/>
      </p:ext>
    </p:extLst>
  </p:cSld>
  <p:clrMapOvr>
    <a:masterClrMapping/>
  </p:clrMapOvr>
  <p:transition>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9014-778E-4B62-901D-91C088CAC49B}"/>
              </a:ext>
            </a:extLst>
          </p:cNvPr>
          <p:cNvSpPr>
            <a:spLocks noGrp="1"/>
          </p:cNvSpPr>
          <p:nvPr>
            <p:ph type="title"/>
          </p:nvPr>
        </p:nvSpPr>
        <p:spPr/>
        <p:txBody>
          <a:bodyPr/>
          <a:lstStyle/>
          <a:p>
            <a:r>
              <a:rPr lang="en-US" sz="2800" b="1" dirty="0">
                <a:latin typeface="Helvetica" panose="020B0604020202020204" pitchFamily="34" charset="0"/>
                <a:cs typeface="Helvetica" panose="020B0604020202020204" pitchFamily="34" charset="0"/>
              </a:rPr>
              <a:t>Student-Identified Contexts </a:t>
            </a:r>
            <a:br>
              <a:rPr lang="en-US" sz="2800" b="1" dirty="0">
                <a:latin typeface="Helvetica" panose="020B0604020202020204" pitchFamily="34" charset="0"/>
                <a:cs typeface="Helvetica" panose="020B0604020202020204" pitchFamily="34" charset="0"/>
              </a:rPr>
            </a:br>
            <a:r>
              <a:rPr lang="en-US" sz="2800" b="1" dirty="0">
                <a:latin typeface="Helvetica" panose="020B0604020202020204" pitchFamily="34" charset="0"/>
                <a:cs typeface="Helvetica" panose="020B0604020202020204" pitchFamily="34" charset="0"/>
              </a:rPr>
              <a:t>That Appeal to Them</a:t>
            </a:r>
          </a:p>
        </p:txBody>
      </p:sp>
      <p:sp>
        <p:nvSpPr>
          <p:cNvPr id="3" name="Content Placeholder 2">
            <a:extLst>
              <a:ext uri="{FF2B5EF4-FFF2-40B4-BE49-F238E27FC236}">
                <a16:creationId xmlns:a16="http://schemas.microsoft.com/office/drawing/2014/main" id="{371E03F1-2792-4135-B7D1-21FFB27C4293}"/>
              </a:ext>
            </a:extLst>
          </p:cNvPr>
          <p:cNvSpPr>
            <a:spLocks noGrp="1"/>
          </p:cNvSpPr>
          <p:nvPr>
            <p:ph idx="1"/>
          </p:nvPr>
        </p:nvSpPr>
        <p:spPr>
          <a:xfrm>
            <a:off x="133012" y="2178725"/>
            <a:ext cx="8229600" cy="4232912"/>
          </a:xfrm>
        </p:spPr>
        <p:txBody>
          <a:bodyPr/>
          <a:lstStyle/>
          <a:p>
            <a:pPr>
              <a:buFont typeface="Arial" panose="020B0604020202020204" pitchFamily="34" charset="0"/>
              <a:buChar char="•"/>
            </a:pPr>
            <a:r>
              <a:rPr lang="en-US" sz="2400" b="1" dirty="0">
                <a:latin typeface="Helvetica" panose="020B0604020202020204" pitchFamily="34" charset="0"/>
                <a:cs typeface="Helvetica" panose="020B0604020202020204" pitchFamily="34" charset="0"/>
              </a:rPr>
              <a:t>Technologies (apps) </a:t>
            </a:r>
          </a:p>
          <a:p>
            <a:pPr>
              <a:buFont typeface="Arial" panose="020B0604020202020204" pitchFamily="34" charset="0"/>
              <a:buChar char="•"/>
            </a:pPr>
            <a:r>
              <a:rPr lang="en-US" sz="2400" b="1" dirty="0">
                <a:latin typeface="Helvetica" panose="020B0604020202020204" pitchFamily="34" charset="0"/>
                <a:cs typeface="Helvetica" panose="020B0604020202020204" pitchFamily="34" charset="0"/>
              </a:rPr>
              <a:t>Students Themselves </a:t>
            </a:r>
          </a:p>
          <a:p>
            <a:pPr>
              <a:buFont typeface="Arial" panose="020B0604020202020204" pitchFamily="34" charset="0"/>
              <a:buChar char="•"/>
            </a:pPr>
            <a:r>
              <a:rPr lang="en-US" sz="2400" b="1" dirty="0">
                <a:latin typeface="Helvetica" panose="020B0604020202020204" pitchFamily="34" charset="0"/>
                <a:cs typeface="Helvetica" panose="020B0604020202020204" pitchFamily="34" charset="0"/>
              </a:rPr>
              <a:t>Strange Situations</a:t>
            </a:r>
          </a:p>
          <a:p>
            <a:pPr>
              <a:buFont typeface="Arial" panose="020B0604020202020204" pitchFamily="34" charset="0"/>
              <a:buChar char="•"/>
            </a:pPr>
            <a:r>
              <a:rPr lang="en-US" sz="2400" b="1" dirty="0">
                <a:latin typeface="Helvetica" panose="020B0604020202020204" pitchFamily="34" charset="0"/>
                <a:cs typeface="Helvetica" panose="020B0604020202020204" pitchFamily="34" charset="0"/>
              </a:rPr>
              <a:t>Sports (individual or pairs)</a:t>
            </a:r>
          </a:p>
          <a:p>
            <a:pPr>
              <a:buFont typeface="Arial" panose="020B0604020202020204" pitchFamily="34" charset="0"/>
              <a:buChar char="•"/>
            </a:pPr>
            <a:r>
              <a:rPr lang="en-US" sz="2400" b="1" dirty="0">
                <a:latin typeface="Helvetica" panose="020B0604020202020204" pitchFamily="34" charset="0"/>
                <a:cs typeface="Helvetica" panose="020B0604020202020204" pitchFamily="34" charset="0"/>
              </a:rPr>
              <a:t>Game Design</a:t>
            </a:r>
          </a:p>
          <a:p>
            <a:pPr>
              <a:buFont typeface="Arial" panose="020B0604020202020204" pitchFamily="34" charset="0"/>
              <a:buChar char="•"/>
            </a:pPr>
            <a:r>
              <a:rPr lang="en-US" sz="2400" b="1" dirty="0">
                <a:latin typeface="Helvetica" panose="020B0604020202020204" pitchFamily="34" charset="0"/>
                <a:cs typeface="Helvetica" panose="020B0604020202020204" pitchFamily="34" charset="0"/>
              </a:rPr>
              <a:t>Publications</a:t>
            </a:r>
          </a:p>
        </p:txBody>
      </p:sp>
      <p:pic>
        <p:nvPicPr>
          <p:cNvPr id="1026" name="Picture 2" descr="Image result for free funny clip art of cell phones and computers">
            <a:extLst>
              <a:ext uri="{FF2B5EF4-FFF2-40B4-BE49-F238E27FC236}">
                <a16:creationId xmlns:a16="http://schemas.microsoft.com/office/drawing/2014/main" id="{5D94346C-836B-40A7-ACB1-D62BB8297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407" y="4006353"/>
            <a:ext cx="11239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6,555 Toilet Paper Illustrations &amp; Clip Art - iStock">
            <a:extLst>
              <a:ext uri="{FF2B5EF4-FFF2-40B4-BE49-F238E27FC236}">
                <a16:creationId xmlns:a16="http://schemas.microsoft.com/office/drawing/2014/main" id="{D1A80736-83C0-46D4-B967-E4B4689097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11" y="5141667"/>
            <a:ext cx="1381676" cy="1381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ng pretty woman riding bicycle, cycling together with her teenage son,  cartoon vector illustration isolated on white background. Full length, side  view portrait of mother and son riding bicycles Stock Vector |">
            <a:extLst>
              <a:ext uri="{FF2B5EF4-FFF2-40B4-BE49-F238E27FC236}">
                <a16:creationId xmlns:a16="http://schemas.microsoft.com/office/drawing/2014/main" id="{6868D637-A01F-4CAF-AD86-03E00DC75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143000" y="6858000"/>
            <a:ext cx="47244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cycle gallery for free clip art of bike riding clipartwiz - Clipartix">
            <a:extLst>
              <a:ext uri="{FF2B5EF4-FFF2-40B4-BE49-F238E27FC236}">
                <a16:creationId xmlns:a16="http://schemas.microsoft.com/office/drawing/2014/main" id="{4E0BF21B-0E9A-48A2-B0E8-6DEE2769A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218663"/>
            <a:ext cx="1600200" cy="124358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nguage Games for the holidays">
            <a:extLst>
              <a:ext uri="{FF2B5EF4-FFF2-40B4-BE49-F238E27FC236}">
                <a16:creationId xmlns:a16="http://schemas.microsoft.com/office/drawing/2014/main" id="{89683A79-BA52-45D0-B03B-070CED9DE9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3169" y="4962234"/>
            <a:ext cx="1981200" cy="17564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easurement of half arm span. | Download Scientific Diagram">
            <a:extLst>
              <a:ext uri="{FF2B5EF4-FFF2-40B4-BE49-F238E27FC236}">
                <a16:creationId xmlns:a16="http://schemas.microsoft.com/office/drawing/2014/main" id="{078DC2E6-C365-42D2-AC2C-F5F5279E8D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71" y="2067019"/>
            <a:ext cx="2467377" cy="8836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FREE CLIPART OF STUDENTS SKATEBOARDING">
            <a:extLst>
              <a:ext uri="{FF2B5EF4-FFF2-40B4-BE49-F238E27FC236}">
                <a16:creationId xmlns:a16="http://schemas.microsoft.com/office/drawing/2014/main" id="{BAB01821-4E0F-426B-B3B2-0F618EC806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3047" y="3017544"/>
            <a:ext cx="1249565" cy="169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3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C138-12DC-42E8-B027-121FB307E64A}"/>
              </a:ext>
            </a:extLst>
          </p:cNvPr>
          <p:cNvSpPr>
            <a:spLocks noGrp="1"/>
          </p:cNvSpPr>
          <p:nvPr>
            <p:ph type="title"/>
          </p:nvPr>
        </p:nvSpPr>
        <p:spPr>
          <a:xfrm>
            <a:off x="457200" y="274638"/>
            <a:ext cx="8382000" cy="2316162"/>
          </a:xfrm>
        </p:spPr>
        <p:txBody>
          <a:bodyPr/>
          <a:lstStyle/>
          <a:p>
            <a:r>
              <a:rPr lang="en-US" sz="3200" b="1" dirty="0">
                <a:latin typeface="Helvetica" panose="020B0604020202020204" pitchFamily="34" charset="0"/>
                <a:cs typeface="Helvetica" panose="020B0604020202020204" pitchFamily="34" charset="0"/>
              </a:rPr>
              <a:t>Students have an </a:t>
            </a:r>
            <a:r>
              <a:rPr lang="en-US" sz="3600" b="1" dirty="0">
                <a:solidFill>
                  <a:schemeClr val="tx1">
                    <a:lumMod val="95000"/>
                  </a:schemeClr>
                </a:solidFill>
                <a:latin typeface="Helvetica" panose="020B0604020202020204" pitchFamily="34" charset="0"/>
                <a:cs typeface="Helvetica" panose="020B0604020202020204" pitchFamily="34" charset="0"/>
              </a:rPr>
              <a:t>app-titude</a:t>
            </a:r>
            <a:r>
              <a:rPr lang="en-US" sz="3600" b="1" dirty="0">
                <a:latin typeface="Helvetica" panose="020B0604020202020204" pitchFamily="34" charset="0"/>
                <a:cs typeface="Helvetica" panose="020B0604020202020204" pitchFamily="34" charset="0"/>
              </a:rPr>
              <a:t> </a:t>
            </a:r>
            <a:br>
              <a:rPr lang="en-US" sz="3600" b="1" dirty="0">
                <a:latin typeface="Helvetica" panose="020B0604020202020204" pitchFamily="34" charset="0"/>
                <a:cs typeface="Helvetica" panose="020B0604020202020204" pitchFamily="34" charset="0"/>
              </a:rPr>
            </a:br>
            <a:r>
              <a:rPr lang="en-US" sz="3200" b="1" dirty="0">
                <a:latin typeface="Helvetica" panose="020B0604020202020204" pitchFamily="34" charset="0"/>
                <a:cs typeface="Helvetica" panose="020B0604020202020204" pitchFamily="34" charset="0"/>
              </a:rPr>
              <a:t>for using apps</a:t>
            </a:r>
            <a:r>
              <a:rPr lang="en-US" sz="3200" dirty="0">
                <a:latin typeface="Helvetica" panose="020B0604020202020204" pitchFamily="34" charset="0"/>
                <a:cs typeface="Helvetica" panose="020B0604020202020204" pitchFamily="34" charset="0"/>
              </a:rPr>
              <a:t>.</a:t>
            </a:r>
          </a:p>
        </p:txBody>
      </p:sp>
      <p:pic>
        <p:nvPicPr>
          <p:cNvPr id="6148" name="Picture 4" descr="Image result for free clip art of young students using technology">
            <a:extLst>
              <a:ext uri="{FF2B5EF4-FFF2-40B4-BE49-F238E27FC236}">
                <a16:creationId xmlns:a16="http://schemas.microsoft.com/office/drawing/2014/main" id="{9E36C1F1-E28A-40A9-9FE2-F72093F96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345" y="2145187"/>
            <a:ext cx="3962777" cy="28051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free clip art of young students using technology">
            <a:extLst>
              <a:ext uri="{FF2B5EF4-FFF2-40B4-BE49-F238E27FC236}">
                <a16:creationId xmlns:a16="http://schemas.microsoft.com/office/drawing/2014/main" id="{9ECDF95A-4E52-42E8-87A2-46504A29C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648200"/>
            <a:ext cx="2262187" cy="237897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free clip art of young students using technology">
            <a:extLst>
              <a:ext uri="{FF2B5EF4-FFF2-40B4-BE49-F238E27FC236}">
                <a16:creationId xmlns:a16="http://schemas.microsoft.com/office/drawing/2014/main" id="{73334C2C-B698-4999-A361-067CB2E58B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739" y="4504685"/>
            <a:ext cx="2813995" cy="217674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free clip art of young students using technology">
            <a:extLst>
              <a:ext uri="{FF2B5EF4-FFF2-40B4-BE49-F238E27FC236}">
                <a16:creationId xmlns:a16="http://schemas.microsoft.com/office/drawing/2014/main" id="{152F4961-878D-4CA9-A74B-D0FC23E97809}"/>
              </a:ext>
            </a:extLst>
          </p:cNvPr>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084108" y="3111223"/>
            <a:ext cx="2262187" cy="231195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free clip art of young students using technology">
            <a:extLst>
              <a:ext uri="{FF2B5EF4-FFF2-40B4-BE49-F238E27FC236}">
                <a16:creationId xmlns:a16="http://schemas.microsoft.com/office/drawing/2014/main" id="{202B4979-1A4F-4F55-BC30-B092930EEB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372" y="5144544"/>
            <a:ext cx="250965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1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5039-75C3-49DB-8594-DF9ED73003F0}"/>
              </a:ext>
            </a:extLst>
          </p:cNvPr>
          <p:cNvSpPr>
            <a:spLocks noGrp="1"/>
          </p:cNvSpPr>
          <p:nvPr>
            <p:ph type="title"/>
          </p:nvPr>
        </p:nvSpPr>
        <p:spPr/>
        <p:txBody>
          <a:bodyPr/>
          <a:lstStyle/>
          <a:p>
            <a:r>
              <a:rPr lang="en-US" sz="3200" b="1" dirty="0"/>
              <a:t>App Benefits for Students</a:t>
            </a:r>
          </a:p>
        </p:txBody>
      </p:sp>
      <p:sp>
        <p:nvSpPr>
          <p:cNvPr id="3" name="Content Placeholder 2">
            <a:extLst>
              <a:ext uri="{FF2B5EF4-FFF2-40B4-BE49-F238E27FC236}">
                <a16:creationId xmlns:a16="http://schemas.microsoft.com/office/drawing/2014/main" id="{B1031DAF-B45B-4295-B261-B4BF8F546CE0}"/>
              </a:ext>
            </a:extLst>
          </p:cNvPr>
          <p:cNvSpPr>
            <a:spLocks noGrp="1"/>
          </p:cNvSpPr>
          <p:nvPr>
            <p:ph idx="1"/>
          </p:nvPr>
        </p:nvSpPr>
        <p:spPr/>
        <p:txBody>
          <a:bodyPr/>
          <a:lstStyle/>
          <a:p>
            <a:r>
              <a:rPr lang="en-US" sz="2400" b="1" dirty="0"/>
              <a:t>Self-assessment</a:t>
            </a:r>
          </a:p>
          <a:p>
            <a:r>
              <a:rPr lang="en-US" sz="2400" b="1" dirty="0"/>
              <a:t>Expand interests</a:t>
            </a:r>
          </a:p>
          <a:p>
            <a:r>
              <a:rPr lang="en-US" sz="2400" b="1" dirty="0"/>
              <a:t>Store needed information</a:t>
            </a:r>
          </a:p>
          <a:p>
            <a:r>
              <a:rPr lang="en-US" sz="2400" b="1" dirty="0"/>
              <a:t>Tools for computation, data collection, </a:t>
            </a:r>
          </a:p>
          <a:p>
            <a:pPr marL="0" indent="0">
              <a:buNone/>
            </a:pPr>
            <a:r>
              <a:rPr lang="en-US" sz="2400" b="1" dirty="0"/>
              <a:t>    and display</a:t>
            </a:r>
          </a:p>
          <a:p>
            <a:r>
              <a:rPr lang="en-US" sz="2400" b="1" dirty="0"/>
              <a:t>Prepare presentations</a:t>
            </a:r>
          </a:p>
          <a:p>
            <a:r>
              <a:rPr lang="en-US" sz="2400" b="1" dirty="0"/>
              <a:t>Communicate with others </a:t>
            </a:r>
          </a:p>
          <a:p>
            <a:pPr marL="0" indent="0">
              <a:buNone/>
            </a:pPr>
            <a:r>
              <a:rPr lang="en-US" sz="2400" b="1" dirty="0"/>
              <a:t>    (including teachers) in and </a:t>
            </a:r>
          </a:p>
          <a:p>
            <a:pPr marL="0" indent="0">
              <a:buNone/>
            </a:pPr>
            <a:r>
              <a:rPr lang="en-US" sz="2400" b="1" dirty="0"/>
              <a:t>    out-of-school</a:t>
            </a:r>
          </a:p>
          <a:p>
            <a:r>
              <a:rPr lang="en-US" sz="2400" b="1" dirty="0"/>
              <a:t>Get info when needed</a:t>
            </a:r>
          </a:p>
        </p:txBody>
      </p:sp>
      <p:pic>
        <p:nvPicPr>
          <p:cNvPr id="7" name="Picture 4" descr="Image result for Free clip art of student using phone app">
            <a:extLst>
              <a:ext uri="{FF2B5EF4-FFF2-40B4-BE49-F238E27FC236}">
                <a16:creationId xmlns:a16="http://schemas.microsoft.com/office/drawing/2014/main" id="{137B4416-A7AC-4DC6-8CAB-98CA68436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975" y="4648200"/>
            <a:ext cx="3863327" cy="202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62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2F94-9772-42C9-86B5-D3A6D01BA2B5}"/>
              </a:ext>
            </a:extLst>
          </p:cNvPr>
          <p:cNvSpPr>
            <a:spLocks noGrp="1"/>
          </p:cNvSpPr>
          <p:nvPr>
            <p:ph type="title"/>
          </p:nvPr>
        </p:nvSpPr>
        <p:spPr/>
        <p:txBody>
          <a:bodyPr/>
          <a:lstStyle/>
          <a:p>
            <a:r>
              <a:rPr lang="en-US" sz="2800" b="1" dirty="0"/>
              <a:t>App Benefits for Teachers </a:t>
            </a:r>
            <a:endParaRPr lang="en-US" sz="2800" dirty="0"/>
          </a:p>
        </p:txBody>
      </p:sp>
      <p:sp>
        <p:nvSpPr>
          <p:cNvPr id="3" name="Content Placeholder 2">
            <a:extLst>
              <a:ext uri="{FF2B5EF4-FFF2-40B4-BE49-F238E27FC236}">
                <a16:creationId xmlns:a16="http://schemas.microsoft.com/office/drawing/2014/main" id="{F77359A4-C062-43C8-9E76-6E899A79EC45}"/>
              </a:ext>
            </a:extLst>
          </p:cNvPr>
          <p:cNvSpPr>
            <a:spLocks noGrp="1"/>
          </p:cNvSpPr>
          <p:nvPr>
            <p:ph idx="1"/>
          </p:nvPr>
        </p:nvSpPr>
        <p:spPr>
          <a:xfrm>
            <a:off x="457200" y="1112106"/>
            <a:ext cx="7239000" cy="5014057"/>
          </a:xfrm>
        </p:spPr>
        <p:txBody>
          <a:bodyPr/>
          <a:lstStyle/>
          <a:p>
            <a:pPr marL="0" indent="0" algn="ctr">
              <a:buNone/>
            </a:pPr>
            <a:r>
              <a:rPr lang="en-US" sz="2800" b="1" dirty="0"/>
              <a:t>The greatest benefit is that you can meet the needs of most, if not all, students.</a:t>
            </a:r>
          </a:p>
        </p:txBody>
      </p:sp>
      <p:pic>
        <p:nvPicPr>
          <p:cNvPr id="1026" name="Picture 2" descr="Image result for teachers using apps">
            <a:extLst>
              <a:ext uri="{FF2B5EF4-FFF2-40B4-BE49-F238E27FC236}">
                <a16:creationId xmlns:a16="http://schemas.microsoft.com/office/drawing/2014/main" id="{8B2B6585-F079-46D0-A7BB-142B78456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9000"/>
            <a:ext cx="3937635" cy="22183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111 Middle School Math Stock Photos, Pictures &amp; Royalty ...">
            <a:extLst>
              <a:ext uri="{FF2B5EF4-FFF2-40B4-BE49-F238E27FC236}">
                <a16:creationId xmlns:a16="http://schemas.microsoft.com/office/drawing/2014/main" id="{6B8E80C5-7010-4E99-A4AD-774D200D0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8" y="2476500"/>
            <a:ext cx="3886202"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8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EE97-AE90-4AE4-B98A-9D3B249A470D}"/>
              </a:ext>
            </a:extLst>
          </p:cNvPr>
          <p:cNvSpPr>
            <a:spLocks noGrp="1"/>
          </p:cNvSpPr>
          <p:nvPr>
            <p:ph type="title"/>
          </p:nvPr>
        </p:nvSpPr>
        <p:spPr/>
        <p:txBody>
          <a:bodyPr/>
          <a:lstStyle/>
          <a:p>
            <a:r>
              <a:rPr lang="en-US" sz="3200" b="1" dirty="0"/>
              <a:t>App Benefits for Teachers</a:t>
            </a:r>
            <a:endParaRPr lang="en-US" sz="3200" dirty="0"/>
          </a:p>
        </p:txBody>
      </p:sp>
      <p:sp>
        <p:nvSpPr>
          <p:cNvPr id="3" name="Content Placeholder 2">
            <a:extLst>
              <a:ext uri="{FF2B5EF4-FFF2-40B4-BE49-F238E27FC236}">
                <a16:creationId xmlns:a16="http://schemas.microsoft.com/office/drawing/2014/main" id="{392E2E1E-0E0A-4409-9B25-5871E2019BFB}"/>
              </a:ext>
            </a:extLst>
          </p:cNvPr>
          <p:cNvSpPr>
            <a:spLocks noGrp="1"/>
          </p:cNvSpPr>
          <p:nvPr>
            <p:ph idx="1"/>
          </p:nvPr>
        </p:nvSpPr>
        <p:spPr>
          <a:xfrm>
            <a:off x="533400" y="1524000"/>
            <a:ext cx="8229600" cy="4805465"/>
          </a:xfrm>
        </p:spPr>
        <p:txBody>
          <a:bodyPr/>
          <a:lstStyle/>
          <a:p>
            <a:pPr marL="0" indent="0">
              <a:buNone/>
            </a:pPr>
            <a:r>
              <a:rPr lang="en-US" sz="2400" b="1" dirty="0"/>
              <a:t>You can use apps to:</a:t>
            </a:r>
          </a:p>
          <a:p>
            <a:r>
              <a:rPr lang="en-US" sz="1800" b="1" dirty="0"/>
              <a:t>Assess student understanding (and maintain tests)</a:t>
            </a:r>
          </a:p>
          <a:p>
            <a:pPr marL="0" indent="0">
              <a:buNone/>
            </a:pPr>
            <a:endParaRPr lang="en-US" sz="1800" b="1" dirty="0"/>
          </a:p>
          <a:p>
            <a:r>
              <a:rPr lang="en-US" sz="1800" b="1" dirty="0"/>
              <a:t>Differentiate instruction: Use apps for</a:t>
            </a:r>
          </a:p>
          <a:p>
            <a:pPr marL="457200" lvl="1" indent="0">
              <a:buNone/>
            </a:pPr>
            <a:r>
              <a:rPr lang="en-US" sz="1800" b="1" dirty="0"/>
              <a:t>	Review, Re-teaching, Practice, Enrichment</a:t>
            </a:r>
          </a:p>
          <a:p>
            <a:pPr marL="457200" lvl="1" indent="0">
              <a:buNone/>
            </a:pPr>
            <a:endParaRPr lang="en-US" sz="1800" b="1" dirty="0"/>
          </a:p>
          <a:p>
            <a:r>
              <a:rPr lang="en-US" sz="1800" b="1" dirty="0"/>
              <a:t>Maintain Data ( Keep/update) folders with </a:t>
            </a:r>
          </a:p>
          <a:p>
            <a:pPr marL="0" indent="0">
              <a:buNone/>
            </a:pPr>
            <a:r>
              <a:rPr lang="en-US" sz="1800" b="1" dirty="0"/>
              <a:t>      student performance data. Useful when meeting  students/families)</a:t>
            </a:r>
          </a:p>
          <a:p>
            <a:pPr marL="457200" lvl="1" indent="0">
              <a:buNone/>
            </a:pPr>
            <a:endParaRPr lang="en-US" sz="1800" b="1" dirty="0"/>
          </a:p>
          <a:p>
            <a:r>
              <a:rPr lang="en-US" sz="1800" b="1" dirty="0"/>
              <a:t>Plan daily activities and keep those.  </a:t>
            </a:r>
          </a:p>
          <a:p>
            <a:pPr marL="0" indent="0">
              <a:buNone/>
            </a:pPr>
            <a:endParaRPr lang="en-US" sz="1800" b="1" dirty="0"/>
          </a:p>
          <a:p>
            <a:r>
              <a:rPr lang="en-US" sz="1800" b="1" dirty="0"/>
              <a:t>Communicate with students and families.</a:t>
            </a:r>
          </a:p>
        </p:txBody>
      </p:sp>
    </p:spTree>
    <p:extLst>
      <p:ext uri="{BB962C8B-B14F-4D97-AF65-F5344CB8AC3E}">
        <p14:creationId xmlns:p14="http://schemas.microsoft.com/office/powerpoint/2010/main" val="159436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E61F-32CC-4F6A-885D-D30CBDD67B61}"/>
              </a:ext>
            </a:extLst>
          </p:cNvPr>
          <p:cNvSpPr>
            <a:spLocks noGrp="1"/>
          </p:cNvSpPr>
          <p:nvPr>
            <p:ph type="title"/>
          </p:nvPr>
        </p:nvSpPr>
        <p:spPr/>
        <p:txBody>
          <a:bodyPr/>
          <a:lstStyle/>
          <a:p>
            <a:r>
              <a:rPr lang="en-US" sz="3600" b="1" dirty="0">
                <a:latin typeface="Helvetica "/>
              </a:rPr>
              <a:t>STUDENTS THEMSELVES</a:t>
            </a:r>
          </a:p>
        </p:txBody>
      </p:sp>
      <p:pic>
        <p:nvPicPr>
          <p:cNvPr id="4098" name="Picture 2" descr="130,381 High School Students Stock Photos, Pictures ...">
            <a:extLst>
              <a:ext uri="{FF2B5EF4-FFF2-40B4-BE49-F238E27FC236}">
                <a16:creationId xmlns:a16="http://schemas.microsoft.com/office/drawing/2014/main" id="{83A5795D-7395-4A18-B135-A147167971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3066288" cy="20441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oup of middle school students working on project together - middle school classroom stock pictures, royalty-free photos &amp; images">
            <a:extLst>
              <a:ext uri="{FF2B5EF4-FFF2-40B4-BE49-F238E27FC236}">
                <a16:creationId xmlns:a16="http://schemas.microsoft.com/office/drawing/2014/main" id="{85931750-F766-46B0-8713-AD8408696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362" y="3327908"/>
            <a:ext cx="3066288" cy="204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71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65C0-C0B2-44A5-BE5B-CE8E057494CF}"/>
              </a:ext>
            </a:extLst>
          </p:cNvPr>
          <p:cNvSpPr>
            <a:spLocks noGrp="1"/>
          </p:cNvSpPr>
          <p:nvPr>
            <p:ph type="title"/>
          </p:nvPr>
        </p:nvSpPr>
        <p:spPr>
          <a:xfrm>
            <a:off x="304800" y="274638"/>
            <a:ext cx="8229600" cy="1143000"/>
          </a:xfrm>
        </p:spPr>
        <p:txBody>
          <a:bodyPr/>
          <a:lstStyle/>
          <a:p>
            <a:r>
              <a:rPr lang="en-US" sz="3600" b="1" dirty="0">
                <a:latin typeface="Helvetica" panose="020B0604020202020204" pitchFamily="34" charset="0"/>
                <a:cs typeface="Helvetica" panose="020B0604020202020204" pitchFamily="34" charset="0"/>
              </a:rPr>
              <a:t>Equation</a:t>
            </a:r>
            <a:r>
              <a:rPr lang="en-US" sz="3600" dirty="0">
                <a:latin typeface="Helvetica" panose="020B0604020202020204" pitchFamily="34" charset="0"/>
                <a:cs typeface="Helvetica" panose="020B0604020202020204" pitchFamily="34" charset="0"/>
              </a:rPr>
              <a:t> </a:t>
            </a:r>
            <a:r>
              <a:rPr lang="en-US" sz="3600" b="1" dirty="0">
                <a:latin typeface="Helvetica" panose="020B0604020202020204" pitchFamily="34" charset="0"/>
                <a:cs typeface="Helvetica" panose="020B0604020202020204" pitchFamily="34" charset="0"/>
              </a:rPr>
              <a:t>Creation</a:t>
            </a:r>
          </a:p>
        </p:txBody>
      </p:sp>
      <p:sp>
        <p:nvSpPr>
          <p:cNvPr id="3" name="Content Placeholder 2">
            <a:extLst>
              <a:ext uri="{FF2B5EF4-FFF2-40B4-BE49-F238E27FC236}">
                <a16:creationId xmlns:a16="http://schemas.microsoft.com/office/drawing/2014/main" id="{81059103-8E1A-482D-8CB0-E79DD65E4DE0}"/>
              </a:ext>
            </a:extLst>
          </p:cNvPr>
          <p:cNvSpPr>
            <a:spLocks noGrp="1"/>
          </p:cNvSpPr>
          <p:nvPr>
            <p:ph idx="1"/>
          </p:nvPr>
        </p:nvSpPr>
        <p:spPr>
          <a:xfrm>
            <a:off x="600075" y="1471612"/>
            <a:ext cx="8229600" cy="4525963"/>
          </a:xfrm>
        </p:spPr>
        <p:txBody>
          <a:bodyPr/>
          <a:lstStyle/>
          <a:p>
            <a:pPr marL="0" indent="0">
              <a:buNone/>
            </a:pPr>
            <a:r>
              <a:rPr lang="en-US" sz="2400" b="1" dirty="0">
                <a:latin typeface="Helvetica" panose="020B0604020202020204" pitchFamily="34" charset="0"/>
                <a:cs typeface="Helvetica" panose="020B0604020202020204" pitchFamily="34" charset="0"/>
              </a:rPr>
              <a:t>Use all of the numbers in your phone number, including area code, to create expressions</a:t>
            </a:r>
          </a:p>
          <a:p>
            <a:pPr marL="0" indent="0">
              <a:buNone/>
            </a:pPr>
            <a:r>
              <a:rPr lang="en-US" sz="2400" b="1" dirty="0">
                <a:latin typeface="Helvetica" panose="020B0604020202020204" pitchFamily="34" charset="0"/>
                <a:cs typeface="Helvetica" panose="020B0604020202020204" pitchFamily="34" charset="0"/>
              </a:rPr>
              <a:t>equal to 1 – 9. </a:t>
            </a:r>
          </a:p>
          <a:p>
            <a:pPr marL="0" indent="0">
              <a:buNone/>
            </a:pPr>
            <a:endParaRPr lang="en-US" sz="1800" b="1" dirty="0">
              <a:latin typeface="Helvetica" panose="020B0604020202020204" pitchFamily="34" charset="0"/>
              <a:cs typeface="Helvetica" panose="020B0604020202020204" pitchFamily="34" charset="0"/>
            </a:endParaRPr>
          </a:p>
          <a:p>
            <a:pPr marL="0" indent="0">
              <a:buNone/>
            </a:pPr>
            <a:r>
              <a:rPr lang="en-US" sz="1800" b="1" dirty="0">
                <a:latin typeface="Helvetica" panose="020B0604020202020204" pitchFamily="34" charset="0"/>
                <a:cs typeface="Helvetica" panose="020B0604020202020204" pitchFamily="34" charset="0"/>
              </a:rPr>
              <a:t>Numbers can be connected to create multi-digit numbers</a:t>
            </a:r>
          </a:p>
          <a:p>
            <a:pPr marL="0" indent="0">
              <a:buNone/>
            </a:pPr>
            <a:r>
              <a:rPr lang="en-US" sz="2400" b="1" dirty="0">
                <a:latin typeface="Helvetica" panose="020B0604020202020204" pitchFamily="34" charset="0"/>
                <a:cs typeface="Helvetica" panose="020B0604020202020204" pitchFamily="34" charset="0"/>
              </a:rPr>
              <a:t>	</a:t>
            </a:r>
            <a:r>
              <a:rPr lang="en-US" sz="1800" b="1" dirty="0">
                <a:latin typeface="Helvetica" panose="020B0604020202020204" pitchFamily="34" charset="0"/>
                <a:cs typeface="Helvetica" panose="020B0604020202020204" pitchFamily="34" charset="0"/>
              </a:rPr>
              <a:t>Example: 480-390-0917</a:t>
            </a:r>
          </a:p>
          <a:p>
            <a:pPr marL="0" indent="0">
              <a:buNone/>
            </a:pPr>
            <a:r>
              <a:rPr lang="en-US" sz="1800" b="1" dirty="0">
                <a:latin typeface="Helvetica" panose="020B0604020202020204" pitchFamily="34" charset="0"/>
                <a:cs typeface="Helvetica" panose="020B0604020202020204" pitchFamily="34" charset="0"/>
              </a:rPr>
              <a:t>		   3478900 X 0 + 1 = 1</a:t>
            </a:r>
          </a:p>
          <a:p>
            <a:pPr marL="0" indent="0">
              <a:buNone/>
            </a:pPr>
            <a:r>
              <a:rPr lang="en-US" sz="1800" b="1" dirty="0">
                <a:latin typeface="Helvetica" panose="020B0604020202020204" pitchFamily="34" charset="0"/>
                <a:cs typeface="Helvetica" panose="020B0604020202020204" pitchFamily="34" charset="0"/>
              </a:rPr>
              <a:t>		 478900 X 0 + 3 – 1 = 2</a:t>
            </a:r>
          </a:p>
          <a:p>
            <a:pPr marL="0" indent="0">
              <a:buNone/>
            </a:pPr>
            <a:r>
              <a:rPr lang="en-US" sz="1800" b="1" dirty="0">
                <a:effectLst/>
                <a:latin typeface="Helvetica" panose="020B0604020202020204" pitchFamily="34" charset="0"/>
                <a:ea typeface="Calibri" panose="020F0502020204030204" pitchFamily="34" charset="0"/>
                <a:cs typeface="Helvetica" panose="020B0604020202020204" pitchFamily="34" charset="0"/>
              </a:rPr>
              <a:t>Numbers can be used as exponents</a:t>
            </a:r>
          </a:p>
          <a:p>
            <a:pPr marL="0" indent="0">
              <a:buNone/>
            </a:pPr>
            <a:r>
              <a:rPr lang="en-US" sz="1800" b="1" dirty="0">
                <a:latin typeface="Helvetica" panose="020B0604020202020204" pitchFamily="34" charset="0"/>
                <a:ea typeface="Calibri" panose="020F0502020204030204" pitchFamily="34" charset="0"/>
                <a:cs typeface="Helvetica" panose="020B0604020202020204" pitchFamily="34" charset="0"/>
              </a:rPr>
              <a:t>Numbers can be used to show roots </a:t>
            </a:r>
          </a:p>
          <a:p>
            <a:pPr marL="0" indent="0">
              <a:buNone/>
            </a:pPr>
            <a:r>
              <a:rPr lang="en-US" sz="1800" b="1" dirty="0">
                <a:latin typeface="Helvetica" panose="020B0604020202020204" pitchFamily="34" charset="0"/>
                <a:ea typeface="Calibri" panose="020F0502020204030204" pitchFamily="34" charset="0"/>
                <a:cs typeface="Helvetica" panose="020B0604020202020204" pitchFamily="34" charset="0"/>
              </a:rPr>
              <a:t>	Note: Square root is number to the ½ power. </a:t>
            </a:r>
          </a:p>
          <a:p>
            <a:pPr marL="0" indent="0">
              <a:buNone/>
            </a:pPr>
            <a:r>
              <a:rPr lang="en-US" sz="1800" b="1" dirty="0">
                <a:latin typeface="Helvetica" panose="020B0604020202020204" pitchFamily="34" charset="0"/>
                <a:ea typeface="Calibri" panose="020F0502020204030204" pitchFamily="34" charset="0"/>
                <a:cs typeface="Helvetica" panose="020B0604020202020204" pitchFamily="34" charset="0"/>
              </a:rPr>
              <a:t>	Cubic root is number to the 1/3 power. </a:t>
            </a:r>
            <a:endParaRPr lang="en-US" sz="1800" b="1"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endParaRPr lang="en-US" sz="2400" b="1" dirty="0">
              <a:effectLst/>
              <a:ea typeface="Calibri" panose="020F0502020204030204" pitchFamily="34" charset="0"/>
            </a:endParaRPr>
          </a:p>
        </p:txBody>
      </p:sp>
      <p:pic>
        <p:nvPicPr>
          <p:cNvPr id="1026" name="Picture 2" descr="Image result for free clipart cell phone cartoon">
            <a:extLst>
              <a:ext uri="{FF2B5EF4-FFF2-40B4-BE49-F238E27FC236}">
                <a16:creationId xmlns:a16="http://schemas.microsoft.com/office/drawing/2014/main" id="{303AB1A4-D118-4D61-85E9-4555B0B93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694383"/>
            <a:ext cx="1504950" cy="20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78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1DCF-B8D6-4BDF-839E-A41A4BC583F4}"/>
              </a:ext>
            </a:extLst>
          </p:cNvPr>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If The Shoe Fits</a:t>
            </a:r>
            <a:r>
              <a:rPr lang="en-US" sz="3600" b="1" dirty="0"/>
              <a:t>…</a:t>
            </a:r>
          </a:p>
        </p:txBody>
      </p:sp>
      <p:sp>
        <p:nvSpPr>
          <p:cNvPr id="3" name="Content Placeholder 2">
            <a:extLst>
              <a:ext uri="{FF2B5EF4-FFF2-40B4-BE49-F238E27FC236}">
                <a16:creationId xmlns:a16="http://schemas.microsoft.com/office/drawing/2014/main" id="{4EBEBD7B-D583-47BB-93A4-39B59338FEB0}"/>
              </a:ext>
            </a:extLst>
          </p:cNvPr>
          <p:cNvSpPr>
            <a:spLocks noGrp="1"/>
          </p:cNvSpPr>
          <p:nvPr>
            <p:ph idx="1"/>
          </p:nvPr>
        </p:nvSpPr>
        <p:spPr>
          <a:xfrm>
            <a:off x="801076" y="990600"/>
            <a:ext cx="7504723" cy="5410201"/>
          </a:xfrm>
        </p:spPr>
        <p:txBody>
          <a:bodyPr/>
          <a:lstStyle/>
          <a:p>
            <a:pPr marL="0" indent="0">
              <a:buNone/>
            </a:pPr>
            <a:endParaRPr lang="en-US" sz="1800" dirty="0"/>
          </a:p>
          <a:p>
            <a:pPr marL="0" indent="0">
              <a:buNone/>
            </a:pPr>
            <a:endParaRPr lang="en-US" sz="1800" dirty="0"/>
          </a:p>
          <a:p>
            <a:pPr marL="0" indent="0">
              <a:buNone/>
            </a:pPr>
            <a:r>
              <a:rPr lang="en-US" sz="1800" dirty="0"/>
              <a:t>	</a:t>
            </a:r>
            <a:r>
              <a:rPr lang="en-US" sz="1800" b="1" dirty="0">
                <a:latin typeface="Helvetica" panose="020B0604020202020204" pitchFamily="34" charset="0"/>
                <a:cs typeface="Helvetica" panose="020B0604020202020204" pitchFamily="34" charset="0"/>
              </a:rPr>
              <a:t>Get a large piece of paper and a marker (pencil, pen).</a:t>
            </a:r>
          </a:p>
          <a:p>
            <a:pPr marL="0" indent="0">
              <a:buNone/>
            </a:pPr>
            <a:r>
              <a:rPr lang="en-US" sz="1800" b="1" dirty="0">
                <a:latin typeface="Helvetica" panose="020B0604020202020204" pitchFamily="34" charset="0"/>
                <a:cs typeface="Helvetica" panose="020B0604020202020204" pitchFamily="34" charset="0"/>
              </a:rPr>
              <a:t>	Using one foot, step onto the paper. Mark both the  back of 	your heel and the front of your middle toe.  </a:t>
            </a:r>
          </a:p>
          <a:p>
            <a:pPr marL="0" indent="0">
              <a:buNone/>
            </a:pPr>
            <a:r>
              <a:rPr lang="en-US" sz="1800" b="1" dirty="0">
                <a:latin typeface="Helvetica" panose="020B0604020202020204" pitchFamily="34" charset="0"/>
                <a:cs typeface="Helvetica" panose="020B0604020202020204" pitchFamily="34" charset="0"/>
              </a:rPr>
              <a:t>	Then measure, in inches, the distance between your heel  	and middle toe.</a:t>
            </a:r>
          </a:p>
          <a:p>
            <a:pPr marL="0" indent="0">
              <a:buNone/>
            </a:pPr>
            <a:endParaRPr lang="en-US" sz="1800" b="1" dirty="0">
              <a:latin typeface="Helvetica" panose="020B0604020202020204" pitchFamily="34" charset="0"/>
              <a:cs typeface="Helvetica" panose="020B0604020202020204" pitchFamily="34" charset="0"/>
            </a:endParaRPr>
          </a:p>
          <a:p>
            <a:pPr marL="0" indent="0">
              <a:buNone/>
            </a:pPr>
            <a:r>
              <a:rPr lang="en-US" sz="1800" b="1" dirty="0">
                <a:latin typeface="Helvetica" panose="020B0604020202020204" pitchFamily="34" charset="0"/>
                <a:cs typeface="Helvetica" panose="020B0604020202020204" pitchFamily="34" charset="0"/>
              </a:rPr>
              <a:t>	Use that length to match the recommended shoe size. </a:t>
            </a:r>
          </a:p>
          <a:p>
            <a:pPr marL="0" indent="0">
              <a:buNone/>
            </a:pPr>
            <a:r>
              <a:rPr lang="en-US" sz="1800" b="1" dirty="0">
                <a:latin typeface="Helvetica" panose="020B0604020202020204" pitchFamily="34" charset="0"/>
                <a:cs typeface="Helvetica" panose="020B0604020202020204" pitchFamily="34" charset="0"/>
              </a:rPr>
              <a:t>	Note that sizes are different for men and women</a:t>
            </a:r>
            <a:r>
              <a:rPr lang="en-US" sz="1800" b="1" dirty="0"/>
              <a:t>.</a:t>
            </a:r>
          </a:p>
        </p:txBody>
      </p:sp>
      <p:pic>
        <p:nvPicPr>
          <p:cNvPr id="3074" name="Picture 2" descr="Free Clipart">
            <a:extLst>
              <a:ext uri="{FF2B5EF4-FFF2-40B4-BE49-F238E27FC236}">
                <a16:creationId xmlns:a16="http://schemas.microsoft.com/office/drawing/2014/main" id="{EFC6E42B-DC23-46C3-912A-D500FF987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39" b="14748"/>
          <a:stretch/>
        </p:blipFill>
        <p:spPr bwMode="auto">
          <a:xfrm>
            <a:off x="5257800" y="3886200"/>
            <a:ext cx="297180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2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B2AE-036D-4337-A166-A5A39F29AC52}"/>
              </a:ext>
            </a:extLst>
          </p:cNvPr>
          <p:cNvSpPr>
            <a:spLocks noGrp="1"/>
          </p:cNvSpPr>
          <p:nvPr>
            <p:ph type="title"/>
          </p:nvPr>
        </p:nvSpPr>
        <p:spPr>
          <a:xfrm>
            <a:off x="76200" y="50260"/>
            <a:ext cx="8001000" cy="792162"/>
          </a:xfrm>
        </p:spPr>
        <p:txBody>
          <a:bodyPr/>
          <a:lstStyle/>
          <a:p>
            <a:r>
              <a:rPr lang="en-US" sz="3200" b="1" dirty="0">
                <a:latin typeface="Helvetica "/>
              </a:rPr>
              <a:t>US Shoe Size Chart: Males</a:t>
            </a:r>
          </a:p>
        </p:txBody>
      </p:sp>
      <p:sp>
        <p:nvSpPr>
          <p:cNvPr id="3" name="Content Placeholder 2">
            <a:extLst>
              <a:ext uri="{FF2B5EF4-FFF2-40B4-BE49-F238E27FC236}">
                <a16:creationId xmlns:a16="http://schemas.microsoft.com/office/drawing/2014/main" id="{27A6B643-2004-4A69-953F-DB92F09693F0}"/>
              </a:ext>
            </a:extLst>
          </p:cNvPr>
          <p:cNvSpPr>
            <a:spLocks noGrp="1"/>
          </p:cNvSpPr>
          <p:nvPr>
            <p:ph idx="1"/>
          </p:nvPr>
        </p:nvSpPr>
        <p:spPr>
          <a:xfrm>
            <a:off x="838200" y="842422"/>
            <a:ext cx="8382000" cy="605378"/>
          </a:xfrm>
        </p:spPr>
        <p:txBody>
          <a:bodyPr numCol="2"/>
          <a:lstStyle/>
          <a:p>
            <a:pPr marL="0" indent="0">
              <a:buNone/>
              <a:tabLst>
                <a:tab pos="3775075" algn="l"/>
              </a:tabLst>
            </a:pPr>
            <a:r>
              <a:rPr lang="en-US" sz="1800" b="1" dirty="0"/>
              <a:t>Length (inches) to Shoe Size</a:t>
            </a:r>
          </a:p>
        </p:txBody>
      </p:sp>
      <p:graphicFrame>
        <p:nvGraphicFramePr>
          <p:cNvPr id="5" name="Table 4">
            <a:extLst>
              <a:ext uri="{FF2B5EF4-FFF2-40B4-BE49-F238E27FC236}">
                <a16:creationId xmlns:a16="http://schemas.microsoft.com/office/drawing/2014/main" id="{E459E20E-4992-4769-ABAD-3A263F9D727F}"/>
              </a:ext>
            </a:extLst>
          </p:cNvPr>
          <p:cNvGraphicFramePr>
            <a:graphicFrameLocks noGrp="1"/>
          </p:cNvGraphicFramePr>
          <p:nvPr>
            <p:extLst>
              <p:ext uri="{D42A27DB-BD31-4B8C-83A1-F6EECF244321}">
                <p14:modId xmlns:p14="http://schemas.microsoft.com/office/powerpoint/2010/main" val="2466189296"/>
              </p:ext>
            </p:extLst>
          </p:nvPr>
        </p:nvGraphicFramePr>
        <p:xfrm>
          <a:off x="2330946" y="1524000"/>
          <a:ext cx="4482108" cy="4752258"/>
        </p:xfrm>
        <a:graphic>
          <a:graphicData uri="http://schemas.openxmlformats.org/drawingml/2006/table">
            <a:tbl>
              <a:tblPr/>
              <a:tblGrid>
                <a:gridCol w="1936254">
                  <a:extLst>
                    <a:ext uri="{9D8B030D-6E8A-4147-A177-3AD203B41FA5}">
                      <a16:colId xmlns:a16="http://schemas.microsoft.com/office/drawing/2014/main" val="3971734809"/>
                    </a:ext>
                  </a:extLst>
                </a:gridCol>
                <a:gridCol w="2545854">
                  <a:extLst>
                    <a:ext uri="{9D8B030D-6E8A-4147-A177-3AD203B41FA5}">
                      <a16:colId xmlns:a16="http://schemas.microsoft.com/office/drawing/2014/main" val="2901951154"/>
                    </a:ext>
                  </a:extLst>
                </a:gridCol>
              </a:tblGrid>
              <a:tr h="226298">
                <a:tc>
                  <a:txBody>
                    <a:bodyPr/>
                    <a:lstStyle/>
                    <a:p>
                      <a:pPr fontAlgn="t"/>
                      <a:r>
                        <a:rPr lang="en-US" sz="1100" b="1" dirty="0">
                          <a:effectLst/>
                        </a:rPr>
                        <a:t>Inches</a:t>
                      </a:r>
                    </a:p>
                  </a:txBody>
                  <a:tcPr marL="56575" marR="56575" marT="28287" marB="28287">
                    <a:lnL>
                      <a:noFill/>
                    </a:lnL>
                    <a:lnR>
                      <a:noFill/>
                    </a:lnR>
                    <a:lnT>
                      <a:noFill/>
                    </a:lnT>
                    <a:lnB>
                      <a:noFill/>
                    </a:lnB>
                  </a:tcPr>
                </a:tc>
                <a:tc>
                  <a:txBody>
                    <a:bodyPr/>
                    <a:lstStyle/>
                    <a:p>
                      <a:pPr fontAlgn="t"/>
                      <a:r>
                        <a:rPr lang="en-US" sz="1100" b="1" dirty="0">
                          <a:effectLst/>
                        </a:rPr>
                        <a:t>Shoe Size</a:t>
                      </a:r>
                    </a:p>
                  </a:txBody>
                  <a:tcPr marL="56575" marR="56575" marT="28287" marB="28287">
                    <a:lnL>
                      <a:noFill/>
                    </a:lnL>
                    <a:lnR>
                      <a:noFill/>
                    </a:lnR>
                    <a:lnT>
                      <a:noFill/>
                    </a:lnT>
                    <a:lnB>
                      <a:noFill/>
                    </a:lnB>
                  </a:tcPr>
                </a:tc>
                <a:extLst>
                  <a:ext uri="{0D108BD9-81ED-4DB2-BD59-A6C34878D82A}">
                    <a16:rowId xmlns:a16="http://schemas.microsoft.com/office/drawing/2014/main" val="2607233263"/>
                  </a:ext>
                </a:extLst>
              </a:tr>
              <a:tr h="226298">
                <a:tc>
                  <a:txBody>
                    <a:bodyPr/>
                    <a:lstStyle/>
                    <a:p>
                      <a:pPr fontAlgn="t"/>
                      <a:r>
                        <a:rPr lang="en-US" sz="1100" b="1" dirty="0">
                          <a:effectLst/>
                        </a:rPr>
                        <a:t>9 1/4</a:t>
                      </a:r>
                    </a:p>
                  </a:txBody>
                  <a:tcPr marL="56575" marR="56575" marT="28287" marB="28287">
                    <a:lnL>
                      <a:noFill/>
                    </a:lnL>
                    <a:lnR>
                      <a:noFill/>
                    </a:lnR>
                    <a:lnT>
                      <a:noFill/>
                    </a:lnT>
                    <a:lnB>
                      <a:noFill/>
                    </a:lnB>
                  </a:tcPr>
                </a:tc>
                <a:tc>
                  <a:txBody>
                    <a:bodyPr/>
                    <a:lstStyle/>
                    <a:p>
                      <a:pPr fontAlgn="t"/>
                      <a:r>
                        <a:rPr lang="en-US" sz="1100" b="1" dirty="0">
                          <a:effectLst/>
                        </a:rPr>
                        <a:t>6</a:t>
                      </a:r>
                    </a:p>
                  </a:txBody>
                  <a:tcPr marL="56575" marR="56575" marT="28287" marB="28287">
                    <a:lnL>
                      <a:noFill/>
                    </a:lnL>
                    <a:lnR>
                      <a:noFill/>
                    </a:lnR>
                    <a:lnT>
                      <a:noFill/>
                    </a:lnT>
                    <a:lnB>
                      <a:noFill/>
                    </a:lnB>
                  </a:tcPr>
                </a:tc>
                <a:extLst>
                  <a:ext uri="{0D108BD9-81ED-4DB2-BD59-A6C34878D82A}">
                    <a16:rowId xmlns:a16="http://schemas.microsoft.com/office/drawing/2014/main" val="3131437716"/>
                  </a:ext>
                </a:extLst>
              </a:tr>
              <a:tr h="226298">
                <a:tc>
                  <a:txBody>
                    <a:bodyPr/>
                    <a:lstStyle/>
                    <a:p>
                      <a:pPr fontAlgn="t"/>
                      <a:r>
                        <a:rPr lang="en-US" sz="1100" b="1" dirty="0">
                          <a:effectLst/>
                        </a:rPr>
                        <a:t>9 1/2</a:t>
                      </a:r>
                    </a:p>
                  </a:txBody>
                  <a:tcPr marL="56575" marR="56575" marT="28287" marB="28287">
                    <a:lnL>
                      <a:noFill/>
                    </a:lnL>
                    <a:lnR>
                      <a:noFill/>
                    </a:lnR>
                    <a:lnT>
                      <a:noFill/>
                    </a:lnT>
                    <a:lnB>
                      <a:noFill/>
                    </a:lnB>
                  </a:tcPr>
                </a:tc>
                <a:tc>
                  <a:txBody>
                    <a:bodyPr/>
                    <a:lstStyle/>
                    <a:p>
                      <a:pPr fontAlgn="t"/>
                      <a:r>
                        <a:rPr lang="en-US" sz="1100" b="1" dirty="0">
                          <a:effectLst/>
                        </a:rPr>
                        <a:t>6.5</a:t>
                      </a:r>
                    </a:p>
                  </a:txBody>
                  <a:tcPr marL="56575" marR="56575" marT="28287" marB="28287">
                    <a:lnL>
                      <a:noFill/>
                    </a:lnL>
                    <a:lnR>
                      <a:noFill/>
                    </a:lnR>
                    <a:lnT>
                      <a:noFill/>
                    </a:lnT>
                    <a:lnB>
                      <a:noFill/>
                    </a:lnB>
                  </a:tcPr>
                </a:tc>
                <a:extLst>
                  <a:ext uri="{0D108BD9-81ED-4DB2-BD59-A6C34878D82A}">
                    <a16:rowId xmlns:a16="http://schemas.microsoft.com/office/drawing/2014/main" val="2717368965"/>
                  </a:ext>
                </a:extLst>
              </a:tr>
              <a:tr h="226298">
                <a:tc>
                  <a:txBody>
                    <a:bodyPr/>
                    <a:lstStyle/>
                    <a:p>
                      <a:pPr fontAlgn="t"/>
                      <a:r>
                        <a:rPr lang="en-US" sz="1100" b="1" dirty="0">
                          <a:effectLst/>
                        </a:rPr>
                        <a:t>9 5/8</a:t>
                      </a:r>
                    </a:p>
                  </a:txBody>
                  <a:tcPr marL="56575" marR="56575" marT="28287" marB="28287">
                    <a:lnL>
                      <a:noFill/>
                    </a:lnL>
                    <a:lnR>
                      <a:noFill/>
                    </a:lnR>
                    <a:lnT>
                      <a:noFill/>
                    </a:lnT>
                    <a:lnB>
                      <a:noFill/>
                    </a:lnB>
                  </a:tcPr>
                </a:tc>
                <a:tc>
                  <a:txBody>
                    <a:bodyPr/>
                    <a:lstStyle/>
                    <a:p>
                      <a:pPr fontAlgn="t"/>
                      <a:r>
                        <a:rPr lang="en-US" sz="1100" b="1" dirty="0">
                          <a:effectLst/>
                        </a:rPr>
                        <a:t>7</a:t>
                      </a:r>
                    </a:p>
                  </a:txBody>
                  <a:tcPr marL="56575" marR="56575" marT="28287" marB="28287">
                    <a:lnL>
                      <a:noFill/>
                    </a:lnL>
                    <a:lnR>
                      <a:noFill/>
                    </a:lnR>
                    <a:lnT>
                      <a:noFill/>
                    </a:lnT>
                    <a:lnB>
                      <a:noFill/>
                    </a:lnB>
                  </a:tcPr>
                </a:tc>
                <a:extLst>
                  <a:ext uri="{0D108BD9-81ED-4DB2-BD59-A6C34878D82A}">
                    <a16:rowId xmlns:a16="http://schemas.microsoft.com/office/drawing/2014/main" val="1378546096"/>
                  </a:ext>
                </a:extLst>
              </a:tr>
              <a:tr h="226298">
                <a:tc>
                  <a:txBody>
                    <a:bodyPr/>
                    <a:lstStyle/>
                    <a:p>
                      <a:pPr fontAlgn="t"/>
                      <a:r>
                        <a:rPr lang="en-US" sz="1100" b="1" dirty="0">
                          <a:effectLst/>
                        </a:rPr>
                        <a:t>9 3/4</a:t>
                      </a:r>
                    </a:p>
                  </a:txBody>
                  <a:tcPr marL="56575" marR="56575" marT="28287" marB="28287">
                    <a:lnL>
                      <a:noFill/>
                    </a:lnL>
                    <a:lnR>
                      <a:noFill/>
                    </a:lnR>
                    <a:lnT>
                      <a:noFill/>
                    </a:lnT>
                    <a:lnB>
                      <a:noFill/>
                    </a:lnB>
                  </a:tcPr>
                </a:tc>
                <a:tc>
                  <a:txBody>
                    <a:bodyPr/>
                    <a:lstStyle/>
                    <a:p>
                      <a:pPr fontAlgn="t"/>
                      <a:r>
                        <a:rPr lang="en-US" sz="1100" b="1" dirty="0">
                          <a:effectLst/>
                        </a:rPr>
                        <a:t>7.5</a:t>
                      </a:r>
                    </a:p>
                  </a:txBody>
                  <a:tcPr marL="56575" marR="56575" marT="28287" marB="28287">
                    <a:lnL>
                      <a:noFill/>
                    </a:lnL>
                    <a:lnR>
                      <a:noFill/>
                    </a:lnR>
                    <a:lnT>
                      <a:noFill/>
                    </a:lnT>
                    <a:lnB>
                      <a:noFill/>
                    </a:lnB>
                  </a:tcPr>
                </a:tc>
                <a:extLst>
                  <a:ext uri="{0D108BD9-81ED-4DB2-BD59-A6C34878D82A}">
                    <a16:rowId xmlns:a16="http://schemas.microsoft.com/office/drawing/2014/main" val="450996177"/>
                  </a:ext>
                </a:extLst>
              </a:tr>
              <a:tr h="226298">
                <a:tc>
                  <a:txBody>
                    <a:bodyPr/>
                    <a:lstStyle/>
                    <a:p>
                      <a:pPr fontAlgn="t"/>
                      <a:r>
                        <a:rPr lang="en-US" sz="1100" b="1" dirty="0">
                          <a:effectLst/>
                        </a:rPr>
                        <a:t>9 15/16</a:t>
                      </a:r>
                    </a:p>
                  </a:txBody>
                  <a:tcPr marL="56575" marR="56575" marT="28287" marB="28287">
                    <a:lnL>
                      <a:noFill/>
                    </a:lnL>
                    <a:lnR>
                      <a:noFill/>
                    </a:lnR>
                    <a:lnT>
                      <a:noFill/>
                    </a:lnT>
                    <a:lnB>
                      <a:noFill/>
                    </a:lnB>
                  </a:tcPr>
                </a:tc>
                <a:tc>
                  <a:txBody>
                    <a:bodyPr/>
                    <a:lstStyle/>
                    <a:p>
                      <a:pPr fontAlgn="t"/>
                      <a:r>
                        <a:rPr lang="en-US" sz="1100" b="1" dirty="0">
                          <a:effectLst/>
                        </a:rPr>
                        <a:t>8</a:t>
                      </a:r>
                    </a:p>
                  </a:txBody>
                  <a:tcPr marL="56575" marR="56575" marT="28287" marB="28287">
                    <a:lnL>
                      <a:noFill/>
                    </a:lnL>
                    <a:lnR>
                      <a:noFill/>
                    </a:lnR>
                    <a:lnT>
                      <a:noFill/>
                    </a:lnT>
                    <a:lnB>
                      <a:noFill/>
                    </a:lnB>
                  </a:tcPr>
                </a:tc>
                <a:extLst>
                  <a:ext uri="{0D108BD9-81ED-4DB2-BD59-A6C34878D82A}">
                    <a16:rowId xmlns:a16="http://schemas.microsoft.com/office/drawing/2014/main" val="673531584"/>
                  </a:ext>
                </a:extLst>
              </a:tr>
              <a:tr h="226298">
                <a:tc>
                  <a:txBody>
                    <a:bodyPr/>
                    <a:lstStyle/>
                    <a:p>
                      <a:pPr fontAlgn="t"/>
                      <a:r>
                        <a:rPr lang="en-US" sz="1100" b="1" dirty="0">
                          <a:effectLst/>
                        </a:rPr>
                        <a:t>10 1/8</a:t>
                      </a:r>
                    </a:p>
                  </a:txBody>
                  <a:tcPr marL="56575" marR="56575" marT="28287" marB="28287">
                    <a:lnL>
                      <a:noFill/>
                    </a:lnL>
                    <a:lnR>
                      <a:noFill/>
                    </a:lnR>
                    <a:lnT>
                      <a:noFill/>
                    </a:lnT>
                    <a:lnB>
                      <a:noFill/>
                    </a:lnB>
                  </a:tcPr>
                </a:tc>
                <a:tc>
                  <a:txBody>
                    <a:bodyPr/>
                    <a:lstStyle/>
                    <a:p>
                      <a:pPr fontAlgn="t"/>
                      <a:r>
                        <a:rPr lang="en-US" sz="1100" b="1" dirty="0">
                          <a:effectLst/>
                        </a:rPr>
                        <a:t>8.5</a:t>
                      </a:r>
                    </a:p>
                  </a:txBody>
                  <a:tcPr marL="56575" marR="56575" marT="28287" marB="28287">
                    <a:lnL>
                      <a:noFill/>
                    </a:lnL>
                    <a:lnR>
                      <a:noFill/>
                    </a:lnR>
                    <a:lnT>
                      <a:noFill/>
                    </a:lnT>
                    <a:lnB>
                      <a:noFill/>
                    </a:lnB>
                  </a:tcPr>
                </a:tc>
                <a:extLst>
                  <a:ext uri="{0D108BD9-81ED-4DB2-BD59-A6C34878D82A}">
                    <a16:rowId xmlns:a16="http://schemas.microsoft.com/office/drawing/2014/main" val="3764791612"/>
                  </a:ext>
                </a:extLst>
              </a:tr>
              <a:tr h="226298">
                <a:tc>
                  <a:txBody>
                    <a:bodyPr/>
                    <a:lstStyle/>
                    <a:p>
                      <a:pPr fontAlgn="t"/>
                      <a:r>
                        <a:rPr lang="en-US" sz="1100" b="1" dirty="0">
                          <a:effectLst/>
                        </a:rPr>
                        <a:t>10 1/4</a:t>
                      </a:r>
                    </a:p>
                  </a:txBody>
                  <a:tcPr marL="56575" marR="56575" marT="28287" marB="28287">
                    <a:lnL>
                      <a:noFill/>
                    </a:lnL>
                    <a:lnR>
                      <a:noFill/>
                    </a:lnR>
                    <a:lnT>
                      <a:noFill/>
                    </a:lnT>
                    <a:lnB>
                      <a:noFill/>
                    </a:lnB>
                  </a:tcPr>
                </a:tc>
                <a:tc>
                  <a:txBody>
                    <a:bodyPr/>
                    <a:lstStyle/>
                    <a:p>
                      <a:pPr fontAlgn="t"/>
                      <a:r>
                        <a:rPr lang="en-US" sz="1100" b="1" dirty="0">
                          <a:effectLst/>
                        </a:rPr>
                        <a:t>9</a:t>
                      </a:r>
                    </a:p>
                  </a:txBody>
                  <a:tcPr marL="56575" marR="56575" marT="28287" marB="28287">
                    <a:lnL>
                      <a:noFill/>
                    </a:lnL>
                    <a:lnR>
                      <a:noFill/>
                    </a:lnR>
                    <a:lnT>
                      <a:noFill/>
                    </a:lnT>
                    <a:lnB>
                      <a:noFill/>
                    </a:lnB>
                  </a:tcPr>
                </a:tc>
                <a:extLst>
                  <a:ext uri="{0D108BD9-81ED-4DB2-BD59-A6C34878D82A}">
                    <a16:rowId xmlns:a16="http://schemas.microsoft.com/office/drawing/2014/main" val="2679479689"/>
                  </a:ext>
                </a:extLst>
              </a:tr>
              <a:tr h="226298">
                <a:tc>
                  <a:txBody>
                    <a:bodyPr/>
                    <a:lstStyle/>
                    <a:p>
                      <a:pPr fontAlgn="t"/>
                      <a:r>
                        <a:rPr lang="en-US" sz="1100" b="1" dirty="0">
                          <a:effectLst/>
                        </a:rPr>
                        <a:t>10 7/16</a:t>
                      </a:r>
                    </a:p>
                  </a:txBody>
                  <a:tcPr marL="56575" marR="56575" marT="28287" marB="28287">
                    <a:lnL>
                      <a:noFill/>
                    </a:lnL>
                    <a:lnR>
                      <a:noFill/>
                    </a:lnR>
                    <a:lnT>
                      <a:noFill/>
                    </a:lnT>
                    <a:lnB>
                      <a:noFill/>
                    </a:lnB>
                  </a:tcPr>
                </a:tc>
                <a:tc>
                  <a:txBody>
                    <a:bodyPr/>
                    <a:lstStyle/>
                    <a:p>
                      <a:pPr fontAlgn="t"/>
                      <a:r>
                        <a:rPr lang="en-US" sz="1100" b="1" dirty="0">
                          <a:effectLst/>
                        </a:rPr>
                        <a:t>9.5</a:t>
                      </a:r>
                    </a:p>
                  </a:txBody>
                  <a:tcPr marL="56575" marR="56575" marT="28287" marB="28287">
                    <a:lnL>
                      <a:noFill/>
                    </a:lnL>
                    <a:lnR>
                      <a:noFill/>
                    </a:lnR>
                    <a:lnT>
                      <a:noFill/>
                    </a:lnT>
                    <a:lnB>
                      <a:noFill/>
                    </a:lnB>
                  </a:tcPr>
                </a:tc>
                <a:extLst>
                  <a:ext uri="{0D108BD9-81ED-4DB2-BD59-A6C34878D82A}">
                    <a16:rowId xmlns:a16="http://schemas.microsoft.com/office/drawing/2014/main" val="4095767415"/>
                  </a:ext>
                </a:extLst>
              </a:tr>
              <a:tr h="226298">
                <a:tc>
                  <a:txBody>
                    <a:bodyPr/>
                    <a:lstStyle/>
                    <a:p>
                      <a:pPr fontAlgn="t"/>
                      <a:r>
                        <a:rPr lang="en-US" sz="1100" b="1" dirty="0">
                          <a:effectLst/>
                        </a:rPr>
                        <a:t>10 9/16</a:t>
                      </a:r>
                    </a:p>
                  </a:txBody>
                  <a:tcPr marL="56575" marR="56575" marT="28287" marB="28287">
                    <a:lnL>
                      <a:noFill/>
                    </a:lnL>
                    <a:lnR>
                      <a:noFill/>
                    </a:lnR>
                    <a:lnT>
                      <a:noFill/>
                    </a:lnT>
                    <a:lnB>
                      <a:noFill/>
                    </a:lnB>
                  </a:tcPr>
                </a:tc>
                <a:tc>
                  <a:txBody>
                    <a:bodyPr/>
                    <a:lstStyle/>
                    <a:p>
                      <a:pPr fontAlgn="t"/>
                      <a:r>
                        <a:rPr lang="en-US" sz="1100" b="1" dirty="0">
                          <a:effectLst/>
                        </a:rPr>
                        <a:t>10</a:t>
                      </a:r>
                    </a:p>
                  </a:txBody>
                  <a:tcPr marL="56575" marR="56575" marT="28287" marB="28287">
                    <a:lnL>
                      <a:noFill/>
                    </a:lnL>
                    <a:lnR>
                      <a:noFill/>
                    </a:lnR>
                    <a:lnT>
                      <a:noFill/>
                    </a:lnT>
                    <a:lnB>
                      <a:noFill/>
                    </a:lnB>
                  </a:tcPr>
                </a:tc>
                <a:extLst>
                  <a:ext uri="{0D108BD9-81ED-4DB2-BD59-A6C34878D82A}">
                    <a16:rowId xmlns:a16="http://schemas.microsoft.com/office/drawing/2014/main" val="2366627804"/>
                  </a:ext>
                </a:extLst>
              </a:tr>
              <a:tr h="226298">
                <a:tc>
                  <a:txBody>
                    <a:bodyPr/>
                    <a:lstStyle/>
                    <a:p>
                      <a:pPr fontAlgn="t"/>
                      <a:r>
                        <a:rPr lang="en-US" sz="1100" b="1" dirty="0">
                          <a:effectLst/>
                        </a:rPr>
                        <a:t>10 3/4</a:t>
                      </a:r>
                    </a:p>
                  </a:txBody>
                  <a:tcPr marL="56575" marR="56575" marT="28287" marB="28287">
                    <a:lnL>
                      <a:noFill/>
                    </a:lnL>
                    <a:lnR>
                      <a:noFill/>
                    </a:lnR>
                    <a:lnT>
                      <a:noFill/>
                    </a:lnT>
                    <a:lnB>
                      <a:noFill/>
                    </a:lnB>
                  </a:tcPr>
                </a:tc>
                <a:tc>
                  <a:txBody>
                    <a:bodyPr/>
                    <a:lstStyle/>
                    <a:p>
                      <a:pPr fontAlgn="t"/>
                      <a:r>
                        <a:rPr lang="en-US" sz="1100" b="1" dirty="0">
                          <a:effectLst/>
                        </a:rPr>
                        <a:t>10.5</a:t>
                      </a:r>
                    </a:p>
                  </a:txBody>
                  <a:tcPr marL="56575" marR="56575" marT="28287" marB="28287">
                    <a:lnL>
                      <a:noFill/>
                    </a:lnL>
                    <a:lnR>
                      <a:noFill/>
                    </a:lnR>
                    <a:lnT>
                      <a:noFill/>
                    </a:lnT>
                    <a:lnB>
                      <a:noFill/>
                    </a:lnB>
                  </a:tcPr>
                </a:tc>
                <a:extLst>
                  <a:ext uri="{0D108BD9-81ED-4DB2-BD59-A6C34878D82A}">
                    <a16:rowId xmlns:a16="http://schemas.microsoft.com/office/drawing/2014/main" val="2638412748"/>
                  </a:ext>
                </a:extLst>
              </a:tr>
              <a:tr h="226298">
                <a:tc>
                  <a:txBody>
                    <a:bodyPr/>
                    <a:lstStyle/>
                    <a:p>
                      <a:pPr fontAlgn="t"/>
                      <a:r>
                        <a:rPr lang="en-US" sz="1100" b="1" dirty="0">
                          <a:effectLst/>
                        </a:rPr>
                        <a:t>10 15/16</a:t>
                      </a:r>
                    </a:p>
                  </a:txBody>
                  <a:tcPr marL="56575" marR="56575" marT="28287" marB="28287">
                    <a:lnL>
                      <a:noFill/>
                    </a:lnL>
                    <a:lnR>
                      <a:noFill/>
                    </a:lnR>
                    <a:lnT>
                      <a:noFill/>
                    </a:lnT>
                    <a:lnB>
                      <a:noFill/>
                    </a:lnB>
                  </a:tcPr>
                </a:tc>
                <a:tc>
                  <a:txBody>
                    <a:bodyPr/>
                    <a:lstStyle/>
                    <a:p>
                      <a:pPr fontAlgn="t"/>
                      <a:r>
                        <a:rPr lang="en-US" sz="1100" b="1" dirty="0">
                          <a:effectLst/>
                        </a:rPr>
                        <a:t>11</a:t>
                      </a:r>
                    </a:p>
                  </a:txBody>
                  <a:tcPr marL="56575" marR="56575" marT="28287" marB="28287">
                    <a:lnL>
                      <a:noFill/>
                    </a:lnL>
                    <a:lnR>
                      <a:noFill/>
                    </a:lnR>
                    <a:lnT>
                      <a:noFill/>
                    </a:lnT>
                    <a:lnB>
                      <a:noFill/>
                    </a:lnB>
                  </a:tcPr>
                </a:tc>
                <a:extLst>
                  <a:ext uri="{0D108BD9-81ED-4DB2-BD59-A6C34878D82A}">
                    <a16:rowId xmlns:a16="http://schemas.microsoft.com/office/drawing/2014/main" val="150014434"/>
                  </a:ext>
                </a:extLst>
              </a:tr>
              <a:tr h="226298">
                <a:tc>
                  <a:txBody>
                    <a:bodyPr/>
                    <a:lstStyle/>
                    <a:p>
                      <a:pPr fontAlgn="t"/>
                      <a:r>
                        <a:rPr lang="en-US" sz="1100" b="1" dirty="0">
                          <a:effectLst/>
                        </a:rPr>
                        <a:t>11 1/8</a:t>
                      </a:r>
                    </a:p>
                  </a:txBody>
                  <a:tcPr marL="56575" marR="56575" marT="28287" marB="28287">
                    <a:lnL>
                      <a:noFill/>
                    </a:lnL>
                    <a:lnR>
                      <a:noFill/>
                    </a:lnR>
                    <a:lnT>
                      <a:noFill/>
                    </a:lnT>
                    <a:lnB>
                      <a:noFill/>
                    </a:lnB>
                  </a:tcPr>
                </a:tc>
                <a:tc>
                  <a:txBody>
                    <a:bodyPr/>
                    <a:lstStyle/>
                    <a:p>
                      <a:pPr fontAlgn="t"/>
                      <a:r>
                        <a:rPr lang="en-US" sz="1100" b="1" dirty="0">
                          <a:effectLst/>
                        </a:rPr>
                        <a:t>11.5</a:t>
                      </a:r>
                    </a:p>
                  </a:txBody>
                  <a:tcPr marL="56575" marR="56575" marT="28287" marB="28287">
                    <a:lnL>
                      <a:noFill/>
                    </a:lnL>
                    <a:lnR>
                      <a:noFill/>
                    </a:lnR>
                    <a:lnT>
                      <a:noFill/>
                    </a:lnT>
                    <a:lnB>
                      <a:noFill/>
                    </a:lnB>
                  </a:tcPr>
                </a:tc>
                <a:extLst>
                  <a:ext uri="{0D108BD9-81ED-4DB2-BD59-A6C34878D82A}">
                    <a16:rowId xmlns:a16="http://schemas.microsoft.com/office/drawing/2014/main" val="3808076331"/>
                  </a:ext>
                </a:extLst>
              </a:tr>
              <a:tr h="226298">
                <a:tc>
                  <a:txBody>
                    <a:bodyPr/>
                    <a:lstStyle/>
                    <a:p>
                      <a:pPr fontAlgn="t"/>
                      <a:r>
                        <a:rPr lang="en-US" sz="1100" b="1" dirty="0">
                          <a:effectLst/>
                        </a:rPr>
                        <a:t>11 1/4</a:t>
                      </a:r>
                    </a:p>
                  </a:txBody>
                  <a:tcPr marL="56575" marR="56575" marT="28287" marB="28287">
                    <a:lnL>
                      <a:noFill/>
                    </a:lnL>
                    <a:lnR>
                      <a:noFill/>
                    </a:lnR>
                    <a:lnT>
                      <a:noFill/>
                    </a:lnT>
                    <a:lnB>
                      <a:noFill/>
                    </a:lnB>
                  </a:tcPr>
                </a:tc>
                <a:tc>
                  <a:txBody>
                    <a:bodyPr/>
                    <a:lstStyle/>
                    <a:p>
                      <a:pPr fontAlgn="t"/>
                      <a:r>
                        <a:rPr lang="en-US" sz="1100" b="1" dirty="0">
                          <a:effectLst/>
                        </a:rPr>
                        <a:t>12</a:t>
                      </a:r>
                    </a:p>
                  </a:txBody>
                  <a:tcPr marL="56575" marR="56575" marT="28287" marB="28287">
                    <a:lnL>
                      <a:noFill/>
                    </a:lnL>
                    <a:lnR>
                      <a:noFill/>
                    </a:lnR>
                    <a:lnT>
                      <a:noFill/>
                    </a:lnT>
                    <a:lnB>
                      <a:noFill/>
                    </a:lnB>
                  </a:tcPr>
                </a:tc>
                <a:extLst>
                  <a:ext uri="{0D108BD9-81ED-4DB2-BD59-A6C34878D82A}">
                    <a16:rowId xmlns:a16="http://schemas.microsoft.com/office/drawing/2014/main" val="2071755904"/>
                  </a:ext>
                </a:extLst>
              </a:tr>
              <a:tr h="226298">
                <a:tc>
                  <a:txBody>
                    <a:bodyPr/>
                    <a:lstStyle/>
                    <a:p>
                      <a:pPr fontAlgn="t"/>
                      <a:r>
                        <a:rPr lang="en-US" sz="1100" b="1" dirty="0">
                          <a:effectLst/>
                        </a:rPr>
                        <a:t>11 1/2</a:t>
                      </a:r>
                    </a:p>
                  </a:txBody>
                  <a:tcPr marL="56575" marR="56575" marT="28287" marB="28287">
                    <a:lnL>
                      <a:noFill/>
                    </a:lnL>
                    <a:lnR>
                      <a:noFill/>
                    </a:lnR>
                    <a:lnT>
                      <a:noFill/>
                    </a:lnT>
                    <a:lnB>
                      <a:noFill/>
                    </a:lnB>
                  </a:tcPr>
                </a:tc>
                <a:tc>
                  <a:txBody>
                    <a:bodyPr/>
                    <a:lstStyle/>
                    <a:p>
                      <a:pPr fontAlgn="t"/>
                      <a:r>
                        <a:rPr lang="en-US" sz="1100" b="1" dirty="0">
                          <a:effectLst/>
                        </a:rPr>
                        <a:t>12.5</a:t>
                      </a:r>
                    </a:p>
                  </a:txBody>
                  <a:tcPr marL="56575" marR="56575" marT="28287" marB="28287">
                    <a:lnL>
                      <a:noFill/>
                    </a:lnL>
                    <a:lnR>
                      <a:noFill/>
                    </a:lnR>
                    <a:lnT>
                      <a:noFill/>
                    </a:lnT>
                    <a:lnB>
                      <a:noFill/>
                    </a:lnB>
                  </a:tcPr>
                </a:tc>
                <a:extLst>
                  <a:ext uri="{0D108BD9-81ED-4DB2-BD59-A6C34878D82A}">
                    <a16:rowId xmlns:a16="http://schemas.microsoft.com/office/drawing/2014/main" val="3924627462"/>
                  </a:ext>
                </a:extLst>
              </a:tr>
              <a:tr h="226298">
                <a:tc>
                  <a:txBody>
                    <a:bodyPr/>
                    <a:lstStyle/>
                    <a:p>
                      <a:pPr fontAlgn="t"/>
                      <a:r>
                        <a:rPr lang="en-US" sz="1100" b="1" dirty="0">
                          <a:effectLst/>
                        </a:rPr>
                        <a:t>11 9/16</a:t>
                      </a:r>
                    </a:p>
                  </a:txBody>
                  <a:tcPr marL="56575" marR="56575" marT="28287" marB="28287">
                    <a:lnL>
                      <a:noFill/>
                    </a:lnL>
                    <a:lnR>
                      <a:noFill/>
                    </a:lnR>
                    <a:lnT>
                      <a:noFill/>
                    </a:lnT>
                    <a:lnB>
                      <a:noFill/>
                    </a:lnB>
                  </a:tcPr>
                </a:tc>
                <a:tc>
                  <a:txBody>
                    <a:bodyPr/>
                    <a:lstStyle/>
                    <a:p>
                      <a:pPr fontAlgn="t"/>
                      <a:r>
                        <a:rPr lang="en-US" sz="1100" b="1" dirty="0">
                          <a:effectLst/>
                        </a:rPr>
                        <a:t>13</a:t>
                      </a:r>
                    </a:p>
                  </a:txBody>
                  <a:tcPr marL="56575" marR="56575" marT="28287" marB="28287">
                    <a:lnL>
                      <a:noFill/>
                    </a:lnL>
                    <a:lnR>
                      <a:noFill/>
                    </a:lnR>
                    <a:lnT>
                      <a:noFill/>
                    </a:lnT>
                    <a:lnB>
                      <a:noFill/>
                    </a:lnB>
                  </a:tcPr>
                </a:tc>
                <a:extLst>
                  <a:ext uri="{0D108BD9-81ED-4DB2-BD59-A6C34878D82A}">
                    <a16:rowId xmlns:a16="http://schemas.microsoft.com/office/drawing/2014/main" val="3140337319"/>
                  </a:ext>
                </a:extLst>
              </a:tr>
              <a:tr h="226298">
                <a:tc>
                  <a:txBody>
                    <a:bodyPr/>
                    <a:lstStyle/>
                    <a:p>
                      <a:pPr fontAlgn="t"/>
                      <a:r>
                        <a:rPr lang="en-US" sz="1100" b="1" dirty="0">
                          <a:effectLst/>
                        </a:rPr>
                        <a:t>11 3/4</a:t>
                      </a:r>
                    </a:p>
                  </a:txBody>
                  <a:tcPr marL="56575" marR="56575" marT="28287" marB="28287">
                    <a:lnL>
                      <a:noFill/>
                    </a:lnL>
                    <a:lnR>
                      <a:noFill/>
                    </a:lnR>
                    <a:lnT>
                      <a:noFill/>
                    </a:lnT>
                    <a:lnB>
                      <a:noFill/>
                    </a:lnB>
                  </a:tcPr>
                </a:tc>
                <a:tc>
                  <a:txBody>
                    <a:bodyPr/>
                    <a:lstStyle/>
                    <a:p>
                      <a:pPr fontAlgn="t"/>
                      <a:r>
                        <a:rPr lang="en-US" sz="1100" b="1" dirty="0">
                          <a:effectLst/>
                        </a:rPr>
                        <a:t>13.5</a:t>
                      </a:r>
                    </a:p>
                  </a:txBody>
                  <a:tcPr marL="56575" marR="56575" marT="28287" marB="28287">
                    <a:lnL>
                      <a:noFill/>
                    </a:lnL>
                    <a:lnR>
                      <a:noFill/>
                    </a:lnR>
                    <a:lnT>
                      <a:noFill/>
                    </a:lnT>
                    <a:lnB>
                      <a:noFill/>
                    </a:lnB>
                  </a:tcPr>
                </a:tc>
                <a:extLst>
                  <a:ext uri="{0D108BD9-81ED-4DB2-BD59-A6C34878D82A}">
                    <a16:rowId xmlns:a16="http://schemas.microsoft.com/office/drawing/2014/main" val="1005888124"/>
                  </a:ext>
                </a:extLst>
              </a:tr>
              <a:tr h="226298">
                <a:tc>
                  <a:txBody>
                    <a:bodyPr/>
                    <a:lstStyle/>
                    <a:p>
                      <a:pPr fontAlgn="t"/>
                      <a:r>
                        <a:rPr lang="en-US" sz="1100" b="1" dirty="0">
                          <a:effectLst/>
                        </a:rPr>
                        <a:t>12</a:t>
                      </a:r>
                    </a:p>
                  </a:txBody>
                  <a:tcPr marL="56575" marR="56575" marT="28287" marB="28287">
                    <a:lnL>
                      <a:noFill/>
                    </a:lnL>
                    <a:lnR>
                      <a:noFill/>
                    </a:lnR>
                    <a:lnT>
                      <a:noFill/>
                    </a:lnT>
                    <a:lnB>
                      <a:noFill/>
                    </a:lnB>
                  </a:tcPr>
                </a:tc>
                <a:tc>
                  <a:txBody>
                    <a:bodyPr/>
                    <a:lstStyle/>
                    <a:p>
                      <a:pPr fontAlgn="t"/>
                      <a:r>
                        <a:rPr lang="en-US" sz="1100" b="1" dirty="0">
                          <a:effectLst/>
                        </a:rPr>
                        <a:t>14</a:t>
                      </a:r>
                    </a:p>
                  </a:txBody>
                  <a:tcPr marL="56575" marR="56575" marT="28287" marB="28287">
                    <a:lnL>
                      <a:noFill/>
                    </a:lnL>
                    <a:lnR>
                      <a:noFill/>
                    </a:lnR>
                    <a:lnT>
                      <a:noFill/>
                    </a:lnT>
                    <a:lnB>
                      <a:noFill/>
                    </a:lnB>
                  </a:tcPr>
                </a:tc>
                <a:extLst>
                  <a:ext uri="{0D108BD9-81ED-4DB2-BD59-A6C34878D82A}">
                    <a16:rowId xmlns:a16="http://schemas.microsoft.com/office/drawing/2014/main" val="491649101"/>
                  </a:ext>
                </a:extLst>
              </a:tr>
              <a:tr h="226298">
                <a:tc>
                  <a:txBody>
                    <a:bodyPr/>
                    <a:lstStyle/>
                    <a:p>
                      <a:pPr fontAlgn="t"/>
                      <a:r>
                        <a:rPr lang="en-US" sz="1100" b="1" dirty="0">
                          <a:effectLst/>
                        </a:rPr>
                        <a:t>12 1/8</a:t>
                      </a:r>
                    </a:p>
                  </a:txBody>
                  <a:tcPr marL="56575" marR="56575" marT="28287" marB="28287">
                    <a:lnL>
                      <a:noFill/>
                    </a:lnL>
                    <a:lnR>
                      <a:noFill/>
                    </a:lnR>
                    <a:lnT>
                      <a:noFill/>
                    </a:lnT>
                    <a:lnB>
                      <a:noFill/>
                    </a:lnB>
                  </a:tcPr>
                </a:tc>
                <a:tc>
                  <a:txBody>
                    <a:bodyPr/>
                    <a:lstStyle/>
                    <a:p>
                      <a:pPr fontAlgn="t"/>
                      <a:r>
                        <a:rPr lang="en-US" sz="1100" b="1" dirty="0">
                          <a:effectLst/>
                        </a:rPr>
                        <a:t>15</a:t>
                      </a:r>
                    </a:p>
                  </a:txBody>
                  <a:tcPr marL="56575" marR="56575" marT="28287" marB="28287">
                    <a:lnL>
                      <a:noFill/>
                    </a:lnL>
                    <a:lnR>
                      <a:noFill/>
                    </a:lnR>
                    <a:lnT>
                      <a:noFill/>
                    </a:lnT>
                    <a:lnB>
                      <a:noFill/>
                    </a:lnB>
                  </a:tcPr>
                </a:tc>
                <a:extLst>
                  <a:ext uri="{0D108BD9-81ED-4DB2-BD59-A6C34878D82A}">
                    <a16:rowId xmlns:a16="http://schemas.microsoft.com/office/drawing/2014/main" val="3083003492"/>
                  </a:ext>
                </a:extLst>
              </a:tr>
              <a:tr h="226298">
                <a:tc>
                  <a:txBody>
                    <a:bodyPr/>
                    <a:lstStyle/>
                    <a:p>
                      <a:pPr fontAlgn="t"/>
                      <a:r>
                        <a:rPr lang="en-US" sz="1100" b="1" dirty="0">
                          <a:effectLst/>
                        </a:rPr>
                        <a:t>12 1/2 </a:t>
                      </a:r>
                    </a:p>
                  </a:txBody>
                  <a:tcPr marL="56575" marR="56575" marT="28287" marB="28287">
                    <a:lnL>
                      <a:noFill/>
                    </a:lnL>
                    <a:lnR>
                      <a:noFill/>
                    </a:lnR>
                    <a:lnT>
                      <a:noFill/>
                    </a:lnT>
                    <a:lnB>
                      <a:noFill/>
                    </a:lnB>
                  </a:tcPr>
                </a:tc>
                <a:tc>
                  <a:txBody>
                    <a:bodyPr/>
                    <a:lstStyle/>
                    <a:p>
                      <a:pPr fontAlgn="t"/>
                      <a:r>
                        <a:rPr lang="en-US" sz="1100" b="1" dirty="0">
                          <a:effectLst/>
                        </a:rPr>
                        <a:t>16</a:t>
                      </a:r>
                    </a:p>
                  </a:txBody>
                  <a:tcPr marL="56575" marR="56575" marT="28287" marB="28287">
                    <a:lnL>
                      <a:noFill/>
                    </a:lnL>
                    <a:lnR>
                      <a:noFill/>
                    </a:lnR>
                    <a:lnT>
                      <a:noFill/>
                    </a:lnT>
                    <a:lnB>
                      <a:noFill/>
                    </a:lnB>
                  </a:tcPr>
                </a:tc>
                <a:extLst>
                  <a:ext uri="{0D108BD9-81ED-4DB2-BD59-A6C34878D82A}">
                    <a16:rowId xmlns:a16="http://schemas.microsoft.com/office/drawing/2014/main" val="2322608861"/>
                  </a:ext>
                </a:extLst>
              </a:tr>
              <a:tr h="226298">
                <a:tc>
                  <a:txBody>
                    <a:bodyPr/>
                    <a:lstStyle/>
                    <a:p>
                      <a:pPr fontAlgn="t"/>
                      <a:r>
                        <a:rPr lang="en-US" sz="1100" b="1" dirty="0">
                          <a:effectLst/>
                        </a:rPr>
                        <a:t>13</a:t>
                      </a:r>
                    </a:p>
                  </a:txBody>
                  <a:tcPr marL="56575" marR="56575" marT="28287" marB="28287">
                    <a:lnL>
                      <a:noFill/>
                    </a:lnL>
                    <a:lnR>
                      <a:noFill/>
                    </a:lnR>
                    <a:lnT>
                      <a:noFill/>
                    </a:lnT>
                    <a:lnB>
                      <a:noFill/>
                    </a:lnB>
                  </a:tcPr>
                </a:tc>
                <a:tc>
                  <a:txBody>
                    <a:bodyPr/>
                    <a:lstStyle/>
                    <a:p>
                      <a:pPr fontAlgn="t"/>
                      <a:r>
                        <a:rPr lang="en-US" sz="1100" b="1" dirty="0">
                          <a:effectLst/>
                        </a:rPr>
                        <a:t>17</a:t>
                      </a:r>
                    </a:p>
                  </a:txBody>
                  <a:tcPr marL="56575" marR="56575" marT="28287" marB="28287">
                    <a:lnL>
                      <a:noFill/>
                    </a:lnL>
                    <a:lnR>
                      <a:noFill/>
                    </a:lnR>
                    <a:lnT>
                      <a:noFill/>
                    </a:lnT>
                    <a:lnB>
                      <a:noFill/>
                    </a:lnB>
                  </a:tcPr>
                </a:tc>
                <a:extLst>
                  <a:ext uri="{0D108BD9-81ED-4DB2-BD59-A6C34878D82A}">
                    <a16:rowId xmlns:a16="http://schemas.microsoft.com/office/drawing/2014/main" val="3692798410"/>
                  </a:ext>
                </a:extLst>
              </a:tr>
            </a:tbl>
          </a:graphicData>
        </a:graphic>
      </p:graphicFrame>
    </p:spTree>
    <p:extLst>
      <p:ext uri="{BB962C8B-B14F-4D97-AF65-F5344CB8AC3E}">
        <p14:creationId xmlns:p14="http://schemas.microsoft.com/office/powerpoint/2010/main" val="109076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6B47-4D4B-4D49-9465-6A7578C3AEEB}"/>
              </a:ext>
            </a:extLst>
          </p:cNvPr>
          <p:cNvSpPr>
            <a:spLocks noGrp="1"/>
          </p:cNvSpPr>
          <p:nvPr>
            <p:ph type="title"/>
          </p:nvPr>
        </p:nvSpPr>
        <p:spPr/>
        <p:txBody>
          <a:bodyPr/>
          <a:lstStyle/>
          <a:p>
            <a:r>
              <a:rPr lang="en-US" sz="3600" b="1" dirty="0"/>
              <a:t>Assessments Conducted</a:t>
            </a:r>
          </a:p>
        </p:txBody>
      </p:sp>
      <p:sp>
        <p:nvSpPr>
          <p:cNvPr id="3" name="Content Placeholder 2">
            <a:extLst>
              <a:ext uri="{FF2B5EF4-FFF2-40B4-BE49-F238E27FC236}">
                <a16:creationId xmlns:a16="http://schemas.microsoft.com/office/drawing/2014/main" id="{459BD83E-8808-4F87-93E0-A50352BEEA25}"/>
              </a:ext>
            </a:extLst>
          </p:cNvPr>
          <p:cNvSpPr>
            <a:spLocks noGrp="1"/>
          </p:cNvSpPr>
          <p:nvPr>
            <p:ph idx="1"/>
          </p:nvPr>
        </p:nvSpPr>
        <p:spPr>
          <a:xfrm>
            <a:off x="1319212" y="1509712"/>
            <a:ext cx="8229600" cy="4525963"/>
          </a:xfrm>
        </p:spPr>
        <p:txBody>
          <a:bodyPr/>
          <a:lstStyle/>
          <a:p>
            <a:pPr marL="0" indent="0">
              <a:buNone/>
            </a:pPr>
            <a:r>
              <a:rPr lang="en-US" b="1" dirty="0"/>
              <a:t>2 Content</a:t>
            </a:r>
          </a:p>
          <a:p>
            <a:pPr marL="0" indent="0">
              <a:buNone/>
            </a:pPr>
            <a:r>
              <a:rPr lang="en-US" b="1" dirty="0"/>
              <a:t>2 Context Preferences</a:t>
            </a:r>
          </a:p>
          <a:p>
            <a:pPr marL="0" indent="0">
              <a:buNone/>
            </a:pPr>
            <a:endParaRPr lang="en-US" b="1" dirty="0"/>
          </a:p>
          <a:p>
            <a:pPr marL="0" indent="0">
              <a:buNone/>
            </a:pPr>
            <a:endParaRPr lang="en-US" b="1" dirty="0"/>
          </a:p>
        </p:txBody>
      </p:sp>
      <p:pic>
        <p:nvPicPr>
          <p:cNvPr id="1028" name="Picture 4" descr="student solving math problem - Clip Art Library">
            <a:extLst>
              <a:ext uri="{FF2B5EF4-FFF2-40B4-BE49-F238E27FC236}">
                <a16:creationId xmlns:a16="http://schemas.microsoft.com/office/drawing/2014/main" id="{83AB5E95-3EE6-4EC7-91A0-A9FAA2BE2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657600"/>
            <a:ext cx="22193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thematics Clipart -  girl-thinking-about-how-to-solve-a-math-problem-clipart - Classroom Clipart">
            <a:extLst>
              <a:ext uri="{FF2B5EF4-FFF2-40B4-BE49-F238E27FC236}">
                <a16:creationId xmlns:a16="http://schemas.microsoft.com/office/drawing/2014/main" id="{39C61E2D-2036-4558-A475-E87DC4C20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1" y="3791617"/>
            <a:ext cx="2133600" cy="201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8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6961-6976-4855-881B-46F6AE0ECBC0}"/>
              </a:ext>
            </a:extLst>
          </p:cNvPr>
          <p:cNvSpPr>
            <a:spLocks noGrp="1"/>
          </p:cNvSpPr>
          <p:nvPr>
            <p:ph type="title"/>
          </p:nvPr>
        </p:nvSpPr>
        <p:spPr/>
        <p:txBody>
          <a:bodyPr/>
          <a:lstStyle/>
          <a:p>
            <a:r>
              <a:rPr lang="en-US" sz="3200" b="1" dirty="0">
                <a:latin typeface="Helvetica "/>
              </a:rPr>
              <a:t>US Shoe Size Chart: Females</a:t>
            </a:r>
          </a:p>
        </p:txBody>
      </p:sp>
      <p:sp>
        <p:nvSpPr>
          <p:cNvPr id="3" name="Content Placeholder 2">
            <a:extLst>
              <a:ext uri="{FF2B5EF4-FFF2-40B4-BE49-F238E27FC236}">
                <a16:creationId xmlns:a16="http://schemas.microsoft.com/office/drawing/2014/main" id="{DA0A34E6-4E8D-4AE1-804E-E6D86F1CBB0F}"/>
              </a:ext>
            </a:extLst>
          </p:cNvPr>
          <p:cNvSpPr>
            <a:spLocks noGrp="1"/>
          </p:cNvSpPr>
          <p:nvPr>
            <p:ph idx="1"/>
          </p:nvPr>
        </p:nvSpPr>
        <p:spPr/>
        <p:txBody>
          <a:bodyPr/>
          <a:lstStyle/>
          <a:p>
            <a:pPr marL="0" indent="0">
              <a:buNone/>
            </a:pPr>
            <a:r>
              <a:rPr lang="en-US" sz="1600" b="1" dirty="0"/>
              <a:t>Length (inches) to Shoe Size</a:t>
            </a:r>
          </a:p>
          <a:p>
            <a:pPr marL="0" indent="0">
              <a:buNone/>
            </a:pPr>
            <a:endParaRPr lang="en-US" dirty="0"/>
          </a:p>
        </p:txBody>
      </p:sp>
      <p:graphicFrame>
        <p:nvGraphicFramePr>
          <p:cNvPr id="4" name="Table 3">
            <a:extLst>
              <a:ext uri="{FF2B5EF4-FFF2-40B4-BE49-F238E27FC236}">
                <a16:creationId xmlns:a16="http://schemas.microsoft.com/office/drawing/2014/main" id="{96236724-7EC8-409B-85CA-5F580FC2B218}"/>
              </a:ext>
            </a:extLst>
          </p:cNvPr>
          <p:cNvGraphicFramePr>
            <a:graphicFrameLocks noGrp="1"/>
          </p:cNvGraphicFramePr>
          <p:nvPr>
            <p:extLst>
              <p:ext uri="{D42A27DB-BD31-4B8C-83A1-F6EECF244321}">
                <p14:modId xmlns:p14="http://schemas.microsoft.com/office/powerpoint/2010/main" val="1962740532"/>
              </p:ext>
            </p:extLst>
          </p:nvPr>
        </p:nvGraphicFramePr>
        <p:xfrm>
          <a:off x="2667000" y="2006806"/>
          <a:ext cx="4253508" cy="4525960"/>
        </p:xfrm>
        <a:graphic>
          <a:graphicData uri="http://schemas.openxmlformats.org/drawingml/2006/table">
            <a:tbl>
              <a:tblPr/>
              <a:tblGrid>
                <a:gridCol w="1707654">
                  <a:extLst>
                    <a:ext uri="{9D8B030D-6E8A-4147-A177-3AD203B41FA5}">
                      <a16:colId xmlns:a16="http://schemas.microsoft.com/office/drawing/2014/main" val="3971734809"/>
                    </a:ext>
                  </a:extLst>
                </a:gridCol>
                <a:gridCol w="2545854">
                  <a:extLst>
                    <a:ext uri="{9D8B030D-6E8A-4147-A177-3AD203B41FA5}">
                      <a16:colId xmlns:a16="http://schemas.microsoft.com/office/drawing/2014/main" val="2901951154"/>
                    </a:ext>
                  </a:extLst>
                </a:gridCol>
              </a:tblGrid>
              <a:tr h="226298">
                <a:tc>
                  <a:txBody>
                    <a:bodyPr/>
                    <a:lstStyle/>
                    <a:p>
                      <a:pPr fontAlgn="t"/>
                      <a:r>
                        <a:rPr lang="en-US" sz="1100" b="1" dirty="0">
                          <a:effectLst/>
                        </a:rPr>
                        <a:t>Inches</a:t>
                      </a:r>
                    </a:p>
                  </a:txBody>
                  <a:tcPr marL="56575" marR="56575" marT="28287" marB="28287">
                    <a:lnL>
                      <a:noFill/>
                    </a:lnL>
                    <a:lnR>
                      <a:noFill/>
                    </a:lnR>
                    <a:lnT>
                      <a:noFill/>
                    </a:lnT>
                    <a:lnB>
                      <a:noFill/>
                    </a:lnB>
                  </a:tcPr>
                </a:tc>
                <a:tc>
                  <a:txBody>
                    <a:bodyPr/>
                    <a:lstStyle/>
                    <a:p>
                      <a:pPr fontAlgn="t"/>
                      <a:r>
                        <a:rPr lang="en-US" sz="1100" b="1" dirty="0">
                          <a:effectLst/>
                        </a:rPr>
                        <a:t>Shoe Size</a:t>
                      </a:r>
                    </a:p>
                  </a:txBody>
                  <a:tcPr marL="56575" marR="56575" marT="28287" marB="28287">
                    <a:lnL>
                      <a:noFill/>
                    </a:lnL>
                    <a:lnR>
                      <a:noFill/>
                    </a:lnR>
                    <a:lnT>
                      <a:noFill/>
                    </a:lnT>
                    <a:lnB>
                      <a:noFill/>
                    </a:lnB>
                  </a:tcPr>
                </a:tc>
                <a:extLst>
                  <a:ext uri="{0D108BD9-81ED-4DB2-BD59-A6C34878D82A}">
                    <a16:rowId xmlns:a16="http://schemas.microsoft.com/office/drawing/2014/main" val="2607233263"/>
                  </a:ext>
                </a:extLst>
              </a:tr>
              <a:tr h="226298">
                <a:tc>
                  <a:txBody>
                    <a:bodyPr/>
                    <a:lstStyle/>
                    <a:p>
                      <a:pPr fontAlgn="t"/>
                      <a:r>
                        <a:rPr lang="en-US" sz="1100" b="1" dirty="0">
                          <a:effectLst/>
                        </a:rPr>
                        <a:t>8 9/16</a:t>
                      </a:r>
                    </a:p>
                  </a:txBody>
                  <a:tcPr marL="56575" marR="56575" marT="28287" marB="28287">
                    <a:lnL>
                      <a:noFill/>
                    </a:lnL>
                    <a:lnR>
                      <a:noFill/>
                    </a:lnR>
                    <a:lnT>
                      <a:noFill/>
                    </a:lnT>
                    <a:lnB>
                      <a:noFill/>
                    </a:lnB>
                  </a:tcPr>
                </a:tc>
                <a:tc>
                  <a:txBody>
                    <a:bodyPr/>
                    <a:lstStyle/>
                    <a:p>
                      <a:pPr fontAlgn="t"/>
                      <a:r>
                        <a:rPr lang="en-US" sz="1100" b="1" dirty="0">
                          <a:effectLst/>
                        </a:rPr>
                        <a:t>5</a:t>
                      </a:r>
                    </a:p>
                  </a:txBody>
                  <a:tcPr marL="56575" marR="56575" marT="28287" marB="28287">
                    <a:lnL>
                      <a:noFill/>
                    </a:lnL>
                    <a:lnR>
                      <a:noFill/>
                    </a:lnR>
                    <a:lnT>
                      <a:noFill/>
                    </a:lnT>
                    <a:lnB>
                      <a:noFill/>
                    </a:lnB>
                  </a:tcPr>
                </a:tc>
                <a:extLst>
                  <a:ext uri="{0D108BD9-81ED-4DB2-BD59-A6C34878D82A}">
                    <a16:rowId xmlns:a16="http://schemas.microsoft.com/office/drawing/2014/main" val="3131437716"/>
                  </a:ext>
                </a:extLst>
              </a:tr>
              <a:tr h="226298">
                <a:tc>
                  <a:txBody>
                    <a:bodyPr/>
                    <a:lstStyle/>
                    <a:p>
                      <a:pPr fontAlgn="t"/>
                      <a:r>
                        <a:rPr lang="en-US" sz="1100" b="1" dirty="0">
                          <a:effectLst/>
                        </a:rPr>
                        <a:t>8 3/4</a:t>
                      </a:r>
                    </a:p>
                  </a:txBody>
                  <a:tcPr marL="56575" marR="56575" marT="28287" marB="28287">
                    <a:lnL>
                      <a:noFill/>
                    </a:lnL>
                    <a:lnR>
                      <a:noFill/>
                    </a:lnR>
                    <a:lnT>
                      <a:noFill/>
                    </a:lnT>
                    <a:lnB>
                      <a:noFill/>
                    </a:lnB>
                  </a:tcPr>
                </a:tc>
                <a:tc>
                  <a:txBody>
                    <a:bodyPr/>
                    <a:lstStyle/>
                    <a:p>
                      <a:pPr fontAlgn="t"/>
                      <a:r>
                        <a:rPr lang="en-US" sz="1100" b="1" dirty="0">
                          <a:effectLst/>
                        </a:rPr>
                        <a:t>5.5</a:t>
                      </a:r>
                    </a:p>
                  </a:txBody>
                  <a:tcPr marL="56575" marR="56575" marT="28287" marB="28287">
                    <a:lnL>
                      <a:noFill/>
                    </a:lnL>
                    <a:lnR>
                      <a:noFill/>
                    </a:lnR>
                    <a:lnT>
                      <a:noFill/>
                    </a:lnT>
                    <a:lnB>
                      <a:noFill/>
                    </a:lnB>
                  </a:tcPr>
                </a:tc>
                <a:extLst>
                  <a:ext uri="{0D108BD9-81ED-4DB2-BD59-A6C34878D82A}">
                    <a16:rowId xmlns:a16="http://schemas.microsoft.com/office/drawing/2014/main" val="2717368965"/>
                  </a:ext>
                </a:extLst>
              </a:tr>
              <a:tr h="226298">
                <a:tc>
                  <a:txBody>
                    <a:bodyPr/>
                    <a:lstStyle/>
                    <a:p>
                      <a:pPr fontAlgn="t"/>
                      <a:r>
                        <a:rPr lang="en-US" sz="1100" b="1" dirty="0">
                          <a:effectLst/>
                        </a:rPr>
                        <a:t>8 7/8</a:t>
                      </a:r>
                    </a:p>
                  </a:txBody>
                  <a:tcPr marL="56575" marR="56575" marT="28287" marB="28287">
                    <a:lnL>
                      <a:noFill/>
                    </a:lnL>
                    <a:lnR>
                      <a:noFill/>
                    </a:lnR>
                    <a:lnT>
                      <a:noFill/>
                    </a:lnT>
                    <a:lnB>
                      <a:noFill/>
                    </a:lnB>
                  </a:tcPr>
                </a:tc>
                <a:tc>
                  <a:txBody>
                    <a:bodyPr/>
                    <a:lstStyle/>
                    <a:p>
                      <a:pPr fontAlgn="t"/>
                      <a:r>
                        <a:rPr lang="en-US" sz="1100" b="1" dirty="0">
                          <a:effectLst/>
                        </a:rPr>
                        <a:t>6</a:t>
                      </a:r>
                    </a:p>
                  </a:txBody>
                  <a:tcPr marL="56575" marR="56575" marT="28287" marB="28287">
                    <a:lnL>
                      <a:noFill/>
                    </a:lnL>
                    <a:lnR>
                      <a:noFill/>
                    </a:lnR>
                    <a:lnT>
                      <a:noFill/>
                    </a:lnT>
                    <a:lnB>
                      <a:noFill/>
                    </a:lnB>
                  </a:tcPr>
                </a:tc>
                <a:extLst>
                  <a:ext uri="{0D108BD9-81ED-4DB2-BD59-A6C34878D82A}">
                    <a16:rowId xmlns:a16="http://schemas.microsoft.com/office/drawing/2014/main" val="1378546096"/>
                  </a:ext>
                </a:extLst>
              </a:tr>
              <a:tr h="226298">
                <a:tc>
                  <a:txBody>
                    <a:bodyPr/>
                    <a:lstStyle/>
                    <a:p>
                      <a:pPr fontAlgn="t"/>
                      <a:r>
                        <a:rPr lang="en-US" sz="1100" b="1" dirty="0">
                          <a:effectLst/>
                        </a:rPr>
                        <a:t>9 1/16</a:t>
                      </a:r>
                    </a:p>
                  </a:txBody>
                  <a:tcPr marL="56575" marR="56575" marT="28287" marB="28287">
                    <a:lnL>
                      <a:noFill/>
                    </a:lnL>
                    <a:lnR>
                      <a:noFill/>
                    </a:lnR>
                    <a:lnT>
                      <a:noFill/>
                    </a:lnT>
                    <a:lnB>
                      <a:noFill/>
                    </a:lnB>
                  </a:tcPr>
                </a:tc>
                <a:tc>
                  <a:txBody>
                    <a:bodyPr/>
                    <a:lstStyle/>
                    <a:p>
                      <a:pPr fontAlgn="t"/>
                      <a:r>
                        <a:rPr lang="en-US" sz="1100" b="1" dirty="0">
                          <a:effectLst/>
                        </a:rPr>
                        <a:t>6.5</a:t>
                      </a:r>
                    </a:p>
                  </a:txBody>
                  <a:tcPr marL="56575" marR="56575" marT="28287" marB="28287">
                    <a:lnL>
                      <a:noFill/>
                    </a:lnL>
                    <a:lnR>
                      <a:noFill/>
                    </a:lnR>
                    <a:lnT>
                      <a:noFill/>
                    </a:lnT>
                    <a:lnB>
                      <a:noFill/>
                    </a:lnB>
                  </a:tcPr>
                </a:tc>
                <a:extLst>
                  <a:ext uri="{0D108BD9-81ED-4DB2-BD59-A6C34878D82A}">
                    <a16:rowId xmlns:a16="http://schemas.microsoft.com/office/drawing/2014/main" val="450996177"/>
                  </a:ext>
                </a:extLst>
              </a:tr>
              <a:tr h="226298">
                <a:tc>
                  <a:txBody>
                    <a:bodyPr/>
                    <a:lstStyle/>
                    <a:p>
                      <a:pPr fontAlgn="t"/>
                      <a:r>
                        <a:rPr lang="en-US" sz="1100" b="1" dirty="0">
                          <a:effectLst/>
                        </a:rPr>
                        <a:t>9 1/4</a:t>
                      </a:r>
                    </a:p>
                  </a:txBody>
                  <a:tcPr marL="56575" marR="56575" marT="28287" marB="28287">
                    <a:lnL>
                      <a:noFill/>
                    </a:lnL>
                    <a:lnR>
                      <a:noFill/>
                    </a:lnR>
                    <a:lnT>
                      <a:noFill/>
                    </a:lnT>
                    <a:lnB>
                      <a:noFill/>
                    </a:lnB>
                  </a:tcPr>
                </a:tc>
                <a:tc>
                  <a:txBody>
                    <a:bodyPr/>
                    <a:lstStyle/>
                    <a:p>
                      <a:pPr fontAlgn="t"/>
                      <a:r>
                        <a:rPr lang="en-US" sz="1100" b="1" dirty="0">
                          <a:effectLst/>
                        </a:rPr>
                        <a:t>7</a:t>
                      </a:r>
                    </a:p>
                  </a:txBody>
                  <a:tcPr marL="56575" marR="56575" marT="28287" marB="28287">
                    <a:lnL>
                      <a:noFill/>
                    </a:lnL>
                    <a:lnR>
                      <a:noFill/>
                    </a:lnR>
                    <a:lnT>
                      <a:noFill/>
                    </a:lnT>
                    <a:lnB>
                      <a:noFill/>
                    </a:lnB>
                  </a:tcPr>
                </a:tc>
                <a:extLst>
                  <a:ext uri="{0D108BD9-81ED-4DB2-BD59-A6C34878D82A}">
                    <a16:rowId xmlns:a16="http://schemas.microsoft.com/office/drawing/2014/main" val="673531584"/>
                  </a:ext>
                </a:extLst>
              </a:tr>
              <a:tr h="226298">
                <a:tc>
                  <a:txBody>
                    <a:bodyPr/>
                    <a:lstStyle/>
                    <a:p>
                      <a:pPr fontAlgn="t"/>
                      <a:r>
                        <a:rPr lang="en-US" sz="1100" b="1" dirty="0">
                          <a:effectLst/>
                        </a:rPr>
                        <a:t>9 3/8</a:t>
                      </a:r>
                    </a:p>
                  </a:txBody>
                  <a:tcPr marL="56575" marR="56575" marT="28287" marB="28287">
                    <a:lnL>
                      <a:noFill/>
                    </a:lnL>
                    <a:lnR>
                      <a:noFill/>
                    </a:lnR>
                    <a:lnT>
                      <a:noFill/>
                    </a:lnT>
                    <a:lnB>
                      <a:noFill/>
                    </a:lnB>
                  </a:tcPr>
                </a:tc>
                <a:tc>
                  <a:txBody>
                    <a:bodyPr/>
                    <a:lstStyle/>
                    <a:p>
                      <a:pPr fontAlgn="t"/>
                      <a:r>
                        <a:rPr lang="en-US" sz="1100" b="1" dirty="0">
                          <a:effectLst/>
                        </a:rPr>
                        <a:t>7.5</a:t>
                      </a:r>
                    </a:p>
                  </a:txBody>
                  <a:tcPr marL="56575" marR="56575" marT="28287" marB="28287">
                    <a:lnL>
                      <a:noFill/>
                    </a:lnL>
                    <a:lnR>
                      <a:noFill/>
                    </a:lnR>
                    <a:lnT>
                      <a:noFill/>
                    </a:lnT>
                    <a:lnB>
                      <a:noFill/>
                    </a:lnB>
                  </a:tcPr>
                </a:tc>
                <a:extLst>
                  <a:ext uri="{0D108BD9-81ED-4DB2-BD59-A6C34878D82A}">
                    <a16:rowId xmlns:a16="http://schemas.microsoft.com/office/drawing/2014/main" val="3764791612"/>
                  </a:ext>
                </a:extLst>
              </a:tr>
              <a:tr h="226298">
                <a:tc>
                  <a:txBody>
                    <a:bodyPr/>
                    <a:lstStyle/>
                    <a:p>
                      <a:pPr fontAlgn="t"/>
                      <a:r>
                        <a:rPr lang="en-US" sz="1100" b="1" dirty="0">
                          <a:effectLst/>
                        </a:rPr>
                        <a:t>9  1/2</a:t>
                      </a:r>
                    </a:p>
                  </a:txBody>
                  <a:tcPr marL="56575" marR="56575" marT="28287" marB="28287">
                    <a:lnL>
                      <a:noFill/>
                    </a:lnL>
                    <a:lnR>
                      <a:noFill/>
                    </a:lnR>
                    <a:lnT>
                      <a:noFill/>
                    </a:lnT>
                    <a:lnB>
                      <a:noFill/>
                    </a:lnB>
                  </a:tcPr>
                </a:tc>
                <a:tc>
                  <a:txBody>
                    <a:bodyPr/>
                    <a:lstStyle/>
                    <a:p>
                      <a:pPr fontAlgn="t"/>
                      <a:r>
                        <a:rPr lang="en-US" sz="1100" b="1" dirty="0">
                          <a:effectLst/>
                        </a:rPr>
                        <a:t>8</a:t>
                      </a:r>
                    </a:p>
                  </a:txBody>
                  <a:tcPr marL="56575" marR="56575" marT="28287" marB="28287">
                    <a:lnL>
                      <a:noFill/>
                    </a:lnL>
                    <a:lnR>
                      <a:noFill/>
                    </a:lnR>
                    <a:lnT>
                      <a:noFill/>
                    </a:lnT>
                    <a:lnB>
                      <a:noFill/>
                    </a:lnB>
                  </a:tcPr>
                </a:tc>
                <a:extLst>
                  <a:ext uri="{0D108BD9-81ED-4DB2-BD59-A6C34878D82A}">
                    <a16:rowId xmlns:a16="http://schemas.microsoft.com/office/drawing/2014/main" val="2679479689"/>
                  </a:ext>
                </a:extLst>
              </a:tr>
              <a:tr h="226298">
                <a:tc>
                  <a:txBody>
                    <a:bodyPr/>
                    <a:lstStyle/>
                    <a:p>
                      <a:pPr fontAlgn="t"/>
                      <a:r>
                        <a:rPr lang="en-US" sz="1100" b="1" dirty="0">
                          <a:effectLst/>
                        </a:rPr>
                        <a:t>9 11/16</a:t>
                      </a:r>
                    </a:p>
                  </a:txBody>
                  <a:tcPr marL="56575" marR="56575" marT="28287" marB="28287">
                    <a:lnL>
                      <a:noFill/>
                    </a:lnL>
                    <a:lnR>
                      <a:noFill/>
                    </a:lnR>
                    <a:lnT>
                      <a:noFill/>
                    </a:lnT>
                    <a:lnB>
                      <a:noFill/>
                    </a:lnB>
                  </a:tcPr>
                </a:tc>
                <a:tc>
                  <a:txBody>
                    <a:bodyPr/>
                    <a:lstStyle/>
                    <a:p>
                      <a:pPr fontAlgn="t"/>
                      <a:r>
                        <a:rPr lang="en-US" sz="1100" b="1" dirty="0">
                          <a:effectLst/>
                        </a:rPr>
                        <a:t>8.5</a:t>
                      </a:r>
                    </a:p>
                  </a:txBody>
                  <a:tcPr marL="56575" marR="56575" marT="28287" marB="28287">
                    <a:lnL>
                      <a:noFill/>
                    </a:lnL>
                    <a:lnR>
                      <a:noFill/>
                    </a:lnR>
                    <a:lnT>
                      <a:noFill/>
                    </a:lnT>
                    <a:lnB>
                      <a:noFill/>
                    </a:lnB>
                  </a:tcPr>
                </a:tc>
                <a:extLst>
                  <a:ext uri="{0D108BD9-81ED-4DB2-BD59-A6C34878D82A}">
                    <a16:rowId xmlns:a16="http://schemas.microsoft.com/office/drawing/2014/main" val="4095767415"/>
                  </a:ext>
                </a:extLst>
              </a:tr>
              <a:tr h="226298">
                <a:tc>
                  <a:txBody>
                    <a:bodyPr/>
                    <a:lstStyle/>
                    <a:p>
                      <a:pPr fontAlgn="t"/>
                      <a:r>
                        <a:rPr lang="en-US" sz="1100" b="1" dirty="0">
                          <a:effectLst/>
                        </a:rPr>
                        <a:t>9 7/8</a:t>
                      </a:r>
                    </a:p>
                  </a:txBody>
                  <a:tcPr marL="56575" marR="56575" marT="28287" marB="28287">
                    <a:lnL>
                      <a:noFill/>
                    </a:lnL>
                    <a:lnR>
                      <a:noFill/>
                    </a:lnR>
                    <a:lnT>
                      <a:noFill/>
                    </a:lnT>
                    <a:lnB>
                      <a:noFill/>
                    </a:lnB>
                  </a:tcPr>
                </a:tc>
                <a:tc>
                  <a:txBody>
                    <a:bodyPr/>
                    <a:lstStyle/>
                    <a:p>
                      <a:pPr fontAlgn="t"/>
                      <a:r>
                        <a:rPr lang="en-US" sz="1100" b="1" dirty="0">
                          <a:effectLst/>
                        </a:rPr>
                        <a:t>9</a:t>
                      </a:r>
                    </a:p>
                  </a:txBody>
                  <a:tcPr marL="56575" marR="56575" marT="28287" marB="28287">
                    <a:lnL>
                      <a:noFill/>
                    </a:lnL>
                    <a:lnR>
                      <a:noFill/>
                    </a:lnR>
                    <a:lnT>
                      <a:noFill/>
                    </a:lnT>
                    <a:lnB>
                      <a:noFill/>
                    </a:lnB>
                  </a:tcPr>
                </a:tc>
                <a:extLst>
                  <a:ext uri="{0D108BD9-81ED-4DB2-BD59-A6C34878D82A}">
                    <a16:rowId xmlns:a16="http://schemas.microsoft.com/office/drawing/2014/main" val="2366627804"/>
                  </a:ext>
                </a:extLst>
              </a:tr>
              <a:tr h="226298">
                <a:tc>
                  <a:txBody>
                    <a:bodyPr/>
                    <a:lstStyle/>
                    <a:p>
                      <a:pPr fontAlgn="t"/>
                      <a:r>
                        <a:rPr lang="en-US" sz="1100" b="1" dirty="0">
                          <a:effectLst/>
                        </a:rPr>
                        <a:t>10 </a:t>
                      </a:r>
                    </a:p>
                  </a:txBody>
                  <a:tcPr marL="56575" marR="56575" marT="28287" marB="28287">
                    <a:lnL>
                      <a:noFill/>
                    </a:lnL>
                    <a:lnR>
                      <a:noFill/>
                    </a:lnR>
                    <a:lnT>
                      <a:noFill/>
                    </a:lnT>
                    <a:lnB>
                      <a:noFill/>
                    </a:lnB>
                  </a:tcPr>
                </a:tc>
                <a:tc>
                  <a:txBody>
                    <a:bodyPr/>
                    <a:lstStyle/>
                    <a:p>
                      <a:pPr fontAlgn="t"/>
                      <a:r>
                        <a:rPr lang="en-US" sz="1100" b="1" dirty="0">
                          <a:effectLst/>
                        </a:rPr>
                        <a:t>9.5</a:t>
                      </a:r>
                    </a:p>
                  </a:txBody>
                  <a:tcPr marL="56575" marR="56575" marT="28287" marB="28287">
                    <a:lnL>
                      <a:noFill/>
                    </a:lnL>
                    <a:lnR>
                      <a:noFill/>
                    </a:lnR>
                    <a:lnT>
                      <a:noFill/>
                    </a:lnT>
                    <a:lnB>
                      <a:noFill/>
                    </a:lnB>
                  </a:tcPr>
                </a:tc>
                <a:extLst>
                  <a:ext uri="{0D108BD9-81ED-4DB2-BD59-A6C34878D82A}">
                    <a16:rowId xmlns:a16="http://schemas.microsoft.com/office/drawing/2014/main" val="2638412748"/>
                  </a:ext>
                </a:extLst>
              </a:tr>
              <a:tr h="226298">
                <a:tc>
                  <a:txBody>
                    <a:bodyPr/>
                    <a:lstStyle/>
                    <a:p>
                      <a:pPr fontAlgn="t"/>
                      <a:r>
                        <a:rPr lang="en-US" sz="1100" b="1" dirty="0">
                          <a:effectLst/>
                        </a:rPr>
                        <a:t>10 3/16</a:t>
                      </a:r>
                    </a:p>
                  </a:txBody>
                  <a:tcPr marL="56575" marR="56575" marT="28287" marB="28287">
                    <a:lnL>
                      <a:noFill/>
                    </a:lnL>
                    <a:lnR>
                      <a:noFill/>
                    </a:lnR>
                    <a:lnT>
                      <a:noFill/>
                    </a:lnT>
                    <a:lnB>
                      <a:noFill/>
                    </a:lnB>
                  </a:tcPr>
                </a:tc>
                <a:tc>
                  <a:txBody>
                    <a:bodyPr/>
                    <a:lstStyle/>
                    <a:p>
                      <a:pPr fontAlgn="t"/>
                      <a:r>
                        <a:rPr lang="en-US" sz="1100" b="1" dirty="0">
                          <a:effectLst/>
                        </a:rPr>
                        <a:t>10</a:t>
                      </a:r>
                    </a:p>
                  </a:txBody>
                  <a:tcPr marL="56575" marR="56575" marT="28287" marB="28287">
                    <a:lnL>
                      <a:noFill/>
                    </a:lnL>
                    <a:lnR>
                      <a:noFill/>
                    </a:lnR>
                    <a:lnT>
                      <a:noFill/>
                    </a:lnT>
                    <a:lnB>
                      <a:noFill/>
                    </a:lnB>
                  </a:tcPr>
                </a:tc>
                <a:extLst>
                  <a:ext uri="{0D108BD9-81ED-4DB2-BD59-A6C34878D82A}">
                    <a16:rowId xmlns:a16="http://schemas.microsoft.com/office/drawing/2014/main" val="150014434"/>
                  </a:ext>
                </a:extLst>
              </a:tr>
              <a:tr h="226298">
                <a:tc>
                  <a:txBody>
                    <a:bodyPr/>
                    <a:lstStyle/>
                    <a:p>
                      <a:pPr fontAlgn="t"/>
                      <a:r>
                        <a:rPr lang="en-US" sz="1100" b="1" dirty="0">
                          <a:effectLst/>
                        </a:rPr>
                        <a:t>10 3/8</a:t>
                      </a:r>
                    </a:p>
                  </a:txBody>
                  <a:tcPr marL="56575" marR="56575" marT="28287" marB="28287">
                    <a:lnL>
                      <a:noFill/>
                    </a:lnL>
                    <a:lnR>
                      <a:noFill/>
                    </a:lnR>
                    <a:lnT>
                      <a:noFill/>
                    </a:lnT>
                    <a:lnB>
                      <a:noFill/>
                    </a:lnB>
                  </a:tcPr>
                </a:tc>
                <a:tc>
                  <a:txBody>
                    <a:bodyPr/>
                    <a:lstStyle/>
                    <a:p>
                      <a:pPr fontAlgn="t"/>
                      <a:r>
                        <a:rPr lang="en-US" sz="1100" b="1" dirty="0">
                          <a:effectLst/>
                        </a:rPr>
                        <a:t>10.5</a:t>
                      </a:r>
                    </a:p>
                  </a:txBody>
                  <a:tcPr marL="56575" marR="56575" marT="28287" marB="28287">
                    <a:lnL>
                      <a:noFill/>
                    </a:lnL>
                    <a:lnR>
                      <a:noFill/>
                    </a:lnR>
                    <a:lnT>
                      <a:noFill/>
                    </a:lnT>
                    <a:lnB>
                      <a:noFill/>
                    </a:lnB>
                  </a:tcPr>
                </a:tc>
                <a:extLst>
                  <a:ext uri="{0D108BD9-81ED-4DB2-BD59-A6C34878D82A}">
                    <a16:rowId xmlns:a16="http://schemas.microsoft.com/office/drawing/2014/main" val="3808076331"/>
                  </a:ext>
                </a:extLst>
              </a:tr>
              <a:tr h="226298">
                <a:tc>
                  <a:txBody>
                    <a:bodyPr/>
                    <a:lstStyle/>
                    <a:p>
                      <a:pPr fontAlgn="t"/>
                      <a:r>
                        <a:rPr lang="en-US" sz="1100" b="1" dirty="0">
                          <a:effectLst/>
                        </a:rPr>
                        <a:t>10 1/2</a:t>
                      </a:r>
                    </a:p>
                  </a:txBody>
                  <a:tcPr marL="56575" marR="56575" marT="28287" marB="28287">
                    <a:lnL>
                      <a:noFill/>
                    </a:lnL>
                    <a:lnR>
                      <a:noFill/>
                    </a:lnR>
                    <a:lnT>
                      <a:noFill/>
                    </a:lnT>
                    <a:lnB>
                      <a:noFill/>
                    </a:lnB>
                  </a:tcPr>
                </a:tc>
                <a:tc>
                  <a:txBody>
                    <a:bodyPr/>
                    <a:lstStyle/>
                    <a:p>
                      <a:pPr fontAlgn="t"/>
                      <a:r>
                        <a:rPr lang="en-US" sz="1100" b="1" dirty="0">
                          <a:effectLst/>
                        </a:rPr>
                        <a:t>11</a:t>
                      </a:r>
                    </a:p>
                  </a:txBody>
                  <a:tcPr marL="56575" marR="56575" marT="28287" marB="28287">
                    <a:lnL>
                      <a:noFill/>
                    </a:lnL>
                    <a:lnR>
                      <a:noFill/>
                    </a:lnR>
                    <a:lnT>
                      <a:noFill/>
                    </a:lnT>
                    <a:lnB>
                      <a:noFill/>
                    </a:lnB>
                  </a:tcPr>
                </a:tc>
                <a:extLst>
                  <a:ext uri="{0D108BD9-81ED-4DB2-BD59-A6C34878D82A}">
                    <a16:rowId xmlns:a16="http://schemas.microsoft.com/office/drawing/2014/main" val="2071755904"/>
                  </a:ext>
                </a:extLst>
              </a:tr>
              <a:tr h="226298">
                <a:tc>
                  <a:txBody>
                    <a:bodyPr/>
                    <a:lstStyle/>
                    <a:p>
                      <a:pPr fontAlgn="t"/>
                      <a:r>
                        <a:rPr lang="en-US" sz="1100" b="1" dirty="0">
                          <a:effectLst/>
                        </a:rPr>
                        <a:t>10 11/16</a:t>
                      </a:r>
                    </a:p>
                  </a:txBody>
                  <a:tcPr marL="56575" marR="56575" marT="28287" marB="28287">
                    <a:lnL>
                      <a:noFill/>
                    </a:lnL>
                    <a:lnR>
                      <a:noFill/>
                    </a:lnR>
                    <a:lnT>
                      <a:noFill/>
                    </a:lnT>
                    <a:lnB>
                      <a:noFill/>
                    </a:lnB>
                  </a:tcPr>
                </a:tc>
                <a:tc>
                  <a:txBody>
                    <a:bodyPr/>
                    <a:lstStyle/>
                    <a:p>
                      <a:pPr fontAlgn="t"/>
                      <a:r>
                        <a:rPr lang="en-US" sz="1100" b="1" dirty="0">
                          <a:effectLst/>
                        </a:rPr>
                        <a:t>11.5</a:t>
                      </a:r>
                    </a:p>
                  </a:txBody>
                  <a:tcPr marL="56575" marR="56575" marT="28287" marB="28287">
                    <a:lnL>
                      <a:noFill/>
                    </a:lnL>
                    <a:lnR>
                      <a:noFill/>
                    </a:lnR>
                    <a:lnT>
                      <a:noFill/>
                    </a:lnT>
                    <a:lnB>
                      <a:noFill/>
                    </a:lnB>
                  </a:tcPr>
                </a:tc>
                <a:extLst>
                  <a:ext uri="{0D108BD9-81ED-4DB2-BD59-A6C34878D82A}">
                    <a16:rowId xmlns:a16="http://schemas.microsoft.com/office/drawing/2014/main" val="3924627462"/>
                  </a:ext>
                </a:extLst>
              </a:tr>
              <a:tr h="226298">
                <a:tc>
                  <a:txBody>
                    <a:bodyPr/>
                    <a:lstStyle/>
                    <a:p>
                      <a:pPr fontAlgn="t"/>
                      <a:r>
                        <a:rPr lang="en-US" sz="1100" b="1" dirty="0">
                          <a:effectLst/>
                        </a:rPr>
                        <a:t>10 7/8</a:t>
                      </a:r>
                    </a:p>
                  </a:txBody>
                  <a:tcPr marL="56575" marR="56575" marT="28287" marB="28287">
                    <a:lnL>
                      <a:noFill/>
                    </a:lnL>
                    <a:lnR>
                      <a:noFill/>
                    </a:lnR>
                    <a:lnT>
                      <a:noFill/>
                    </a:lnT>
                    <a:lnB>
                      <a:noFill/>
                    </a:lnB>
                  </a:tcPr>
                </a:tc>
                <a:tc>
                  <a:txBody>
                    <a:bodyPr/>
                    <a:lstStyle/>
                    <a:p>
                      <a:pPr fontAlgn="t"/>
                      <a:r>
                        <a:rPr lang="en-US" sz="1100" b="1" dirty="0">
                          <a:effectLst/>
                        </a:rPr>
                        <a:t>12</a:t>
                      </a:r>
                    </a:p>
                  </a:txBody>
                  <a:tcPr marL="56575" marR="56575" marT="28287" marB="28287">
                    <a:lnL>
                      <a:noFill/>
                    </a:lnL>
                    <a:lnR>
                      <a:noFill/>
                    </a:lnR>
                    <a:lnT>
                      <a:noFill/>
                    </a:lnT>
                    <a:lnB>
                      <a:noFill/>
                    </a:lnB>
                  </a:tcPr>
                </a:tc>
                <a:extLst>
                  <a:ext uri="{0D108BD9-81ED-4DB2-BD59-A6C34878D82A}">
                    <a16:rowId xmlns:a16="http://schemas.microsoft.com/office/drawing/2014/main" val="3140337319"/>
                  </a:ext>
                </a:extLst>
              </a:tr>
              <a:tr h="226298">
                <a:tc>
                  <a:txBody>
                    <a:bodyPr/>
                    <a:lstStyle/>
                    <a:p>
                      <a:pPr fontAlgn="t"/>
                      <a:endParaRPr lang="en-US" sz="1100" b="0" dirty="0">
                        <a:effectLst/>
                      </a:endParaRPr>
                    </a:p>
                  </a:txBody>
                  <a:tcPr marL="56575" marR="56575" marT="28287" marB="28287">
                    <a:lnL>
                      <a:noFill/>
                    </a:lnL>
                    <a:lnR>
                      <a:noFill/>
                    </a:lnR>
                    <a:lnT>
                      <a:noFill/>
                    </a:lnT>
                    <a:lnB>
                      <a:noFill/>
                    </a:lnB>
                  </a:tcPr>
                </a:tc>
                <a:tc>
                  <a:txBody>
                    <a:bodyPr/>
                    <a:lstStyle/>
                    <a:p>
                      <a:pPr fontAlgn="t"/>
                      <a:endParaRPr lang="en-US" sz="1100" b="0" dirty="0">
                        <a:effectLst/>
                      </a:endParaRPr>
                    </a:p>
                  </a:txBody>
                  <a:tcPr marL="56575" marR="56575" marT="28287" marB="28287">
                    <a:lnL>
                      <a:noFill/>
                    </a:lnL>
                    <a:lnR>
                      <a:noFill/>
                    </a:lnR>
                    <a:lnT>
                      <a:noFill/>
                    </a:lnT>
                    <a:lnB>
                      <a:noFill/>
                    </a:lnB>
                  </a:tcPr>
                </a:tc>
                <a:extLst>
                  <a:ext uri="{0D108BD9-81ED-4DB2-BD59-A6C34878D82A}">
                    <a16:rowId xmlns:a16="http://schemas.microsoft.com/office/drawing/2014/main" val="1005888124"/>
                  </a:ext>
                </a:extLst>
              </a:tr>
              <a:tr h="226298">
                <a:tc>
                  <a:txBody>
                    <a:bodyPr/>
                    <a:lstStyle/>
                    <a:p>
                      <a:pPr fontAlgn="t"/>
                      <a:endParaRPr lang="en-US" sz="1100" b="0" dirty="0">
                        <a:effectLst/>
                      </a:endParaRPr>
                    </a:p>
                  </a:txBody>
                  <a:tcPr marL="56575" marR="56575" marT="28287" marB="28287">
                    <a:lnL>
                      <a:noFill/>
                    </a:lnL>
                    <a:lnR>
                      <a:noFill/>
                    </a:lnR>
                    <a:lnT>
                      <a:noFill/>
                    </a:lnT>
                    <a:lnB>
                      <a:noFill/>
                    </a:lnB>
                  </a:tcPr>
                </a:tc>
                <a:tc>
                  <a:txBody>
                    <a:bodyPr/>
                    <a:lstStyle/>
                    <a:p>
                      <a:pPr fontAlgn="t"/>
                      <a:endParaRPr lang="en-US" sz="1100" b="0" dirty="0">
                        <a:effectLst/>
                      </a:endParaRPr>
                    </a:p>
                  </a:txBody>
                  <a:tcPr marL="56575" marR="56575" marT="28287" marB="28287">
                    <a:lnL>
                      <a:noFill/>
                    </a:lnL>
                    <a:lnR>
                      <a:noFill/>
                    </a:lnR>
                    <a:lnT>
                      <a:noFill/>
                    </a:lnT>
                    <a:lnB>
                      <a:noFill/>
                    </a:lnB>
                  </a:tcPr>
                </a:tc>
                <a:extLst>
                  <a:ext uri="{0D108BD9-81ED-4DB2-BD59-A6C34878D82A}">
                    <a16:rowId xmlns:a16="http://schemas.microsoft.com/office/drawing/2014/main" val="491649101"/>
                  </a:ext>
                </a:extLst>
              </a:tr>
              <a:tr h="226298">
                <a:tc>
                  <a:txBody>
                    <a:bodyPr/>
                    <a:lstStyle/>
                    <a:p>
                      <a:pPr fontAlgn="t"/>
                      <a:endParaRPr lang="en-US" sz="1100" b="0" dirty="0">
                        <a:effectLst/>
                      </a:endParaRPr>
                    </a:p>
                  </a:txBody>
                  <a:tcPr marL="56575" marR="56575" marT="28287" marB="28287">
                    <a:lnL>
                      <a:noFill/>
                    </a:lnL>
                    <a:lnR>
                      <a:noFill/>
                    </a:lnR>
                    <a:lnT>
                      <a:noFill/>
                    </a:lnT>
                    <a:lnB>
                      <a:noFill/>
                    </a:lnB>
                  </a:tcPr>
                </a:tc>
                <a:tc>
                  <a:txBody>
                    <a:bodyPr/>
                    <a:lstStyle/>
                    <a:p>
                      <a:pPr fontAlgn="t"/>
                      <a:endParaRPr lang="en-US" sz="1100" b="0" dirty="0">
                        <a:effectLst/>
                      </a:endParaRPr>
                    </a:p>
                  </a:txBody>
                  <a:tcPr marL="56575" marR="56575" marT="28287" marB="28287">
                    <a:lnL>
                      <a:noFill/>
                    </a:lnL>
                    <a:lnR>
                      <a:noFill/>
                    </a:lnR>
                    <a:lnT>
                      <a:noFill/>
                    </a:lnT>
                    <a:lnB>
                      <a:noFill/>
                    </a:lnB>
                  </a:tcPr>
                </a:tc>
                <a:extLst>
                  <a:ext uri="{0D108BD9-81ED-4DB2-BD59-A6C34878D82A}">
                    <a16:rowId xmlns:a16="http://schemas.microsoft.com/office/drawing/2014/main" val="3083003492"/>
                  </a:ext>
                </a:extLst>
              </a:tr>
              <a:tr h="226298">
                <a:tc>
                  <a:txBody>
                    <a:bodyPr/>
                    <a:lstStyle/>
                    <a:p>
                      <a:pPr fontAlgn="t"/>
                      <a:endParaRPr lang="en-US" sz="1100" b="0" dirty="0">
                        <a:effectLst/>
                      </a:endParaRPr>
                    </a:p>
                  </a:txBody>
                  <a:tcPr marL="56575" marR="56575" marT="28287" marB="28287">
                    <a:lnL>
                      <a:noFill/>
                    </a:lnL>
                    <a:lnR>
                      <a:noFill/>
                    </a:lnR>
                    <a:lnT>
                      <a:noFill/>
                    </a:lnT>
                    <a:lnB>
                      <a:noFill/>
                    </a:lnB>
                  </a:tcPr>
                </a:tc>
                <a:tc>
                  <a:txBody>
                    <a:bodyPr/>
                    <a:lstStyle/>
                    <a:p>
                      <a:pPr fontAlgn="t"/>
                      <a:endParaRPr lang="en-US" sz="1100" b="0" dirty="0">
                        <a:effectLst/>
                      </a:endParaRPr>
                    </a:p>
                  </a:txBody>
                  <a:tcPr marL="56575" marR="56575" marT="28287" marB="28287">
                    <a:lnL>
                      <a:noFill/>
                    </a:lnL>
                    <a:lnR>
                      <a:noFill/>
                    </a:lnR>
                    <a:lnT>
                      <a:noFill/>
                    </a:lnT>
                    <a:lnB>
                      <a:noFill/>
                    </a:lnB>
                  </a:tcPr>
                </a:tc>
                <a:extLst>
                  <a:ext uri="{0D108BD9-81ED-4DB2-BD59-A6C34878D82A}">
                    <a16:rowId xmlns:a16="http://schemas.microsoft.com/office/drawing/2014/main" val="2322608861"/>
                  </a:ext>
                </a:extLst>
              </a:tr>
            </a:tbl>
          </a:graphicData>
        </a:graphic>
      </p:graphicFrame>
    </p:spTree>
    <p:extLst>
      <p:ext uri="{BB962C8B-B14F-4D97-AF65-F5344CB8AC3E}">
        <p14:creationId xmlns:p14="http://schemas.microsoft.com/office/powerpoint/2010/main" val="338798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C96D-F7F1-4048-80C5-AE2330B39EF3}"/>
              </a:ext>
            </a:extLst>
          </p:cNvPr>
          <p:cNvSpPr>
            <a:spLocks noGrp="1"/>
          </p:cNvSpPr>
          <p:nvPr>
            <p:ph type="title"/>
          </p:nvPr>
        </p:nvSpPr>
        <p:spPr/>
        <p:txBody>
          <a:bodyPr/>
          <a:lstStyle/>
          <a:p>
            <a:r>
              <a:rPr lang="en-US" sz="3600" b="1" dirty="0">
                <a:latin typeface="Helvetica "/>
              </a:rPr>
              <a:t>Foot Length Related to Other                         Body Lengths</a:t>
            </a:r>
          </a:p>
        </p:txBody>
      </p:sp>
      <p:sp>
        <p:nvSpPr>
          <p:cNvPr id="3" name="Content Placeholder 2">
            <a:extLst>
              <a:ext uri="{FF2B5EF4-FFF2-40B4-BE49-F238E27FC236}">
                <a16:creationId xmlns:a16="http://schemas.microsoft.com/office/drawing/2014/main" id="{077E7E38-789B-4550-8384-7FB500B2543E}"/>
              </a:ext>
            </a:extLst>
          </p:cNvPr>
          <p:cNvSpPr>
            <a:spLocks noGrp="1"/>
          </p:cNvSpPr>
          <p:nvPr>
            <p:ph idx="1"/>
          </p:nvPr>
        </p:nvSpPr>
        <p:spPr/>
        <p:txBody>
          <a:bodyPr/>
          <a:lstStyle/>
          <a:p>
            <a:pPr marL="0" indent="0">
              <a:buNone/>
            </a:pPr>
            <a:r>
              <a:rPr lang="en-US" sz="2800" dirty="0">
                <a:latin typeface="Helvetica" panose="020B0604020202020204" pitchFamily="34" charset="0"/>
                <a:cs typeface="Helvetica" panose="020B0604020202020204" pitchFamily="34" charset="0"/>
              </a:rPr>
              <a:t> In </a:t>
            </a:r>
            <a:r>
              <a:rPr lang="en-US" sz="2800" b="1" dirty="0">
                <a:latin typeface="Helvetica" panose="020B0604020202020204" pitchFamily="34" charset="0"/>
                <a:cs typeface="Helvetica" panose="020B0604020202020204" pitchFamily="34" charset="0"/>
              </a:rPr>
              <a:t>foot lengths</a:t>
            </a:r>
            <a:r>
              <a:rPr lang="en-US" sz="2800" dirty="0">
                <a:latin typeface="Helvetica" panose="020B0604020202020204" pitchFamily="34" charset="0"/>
                <a:cs typeface="Helvetica" panose="020B0604020202020204" pitchFamily="34" charset="0"/>
              </a:rPr>
              <a:t>, </a:t>
            </a:r>
            <a:r>
              <a:rPr lang="en-US" sz="2800" b="1" dirty="0">
                <a:latin typeface="Helvetica" panose="020B0604020202020204" pitchFamily="34" charset="0"/>
                <a:cs typeface="Helvetica" panose="020B0604020202020204" pitchFamily="34" charset="0"/>
              </a:rPr>
              <a:t>how long is your: :</a:t>
            </a:r>
          </a:p>
          <a:p>
            <a:r>
              <a:rPr lang="en-US" sz="2000" b="1" dirty="0">
                <a:latin typeface="Helvetica" panose="020B0604020202020204" pitchFamily="34" charset="0"/>
                <a:cs typeface="Helvetica" panose="020B0604020202020204" pitchFamily="34" charset="0"/>
              </a:rPr>
              <a:t>Arm (shoulder to wrist)?</a:t>
            </a:r>
          </a:p>
          <a:p>
            <a:r>
              <a:rPr lang="en-US" sz="2000" b="1" dirty="0">
                <a:latin typeface="Helvetica" panose="020B0604020202020204" pitchFamily="34" charset="0"/>
                <a:cs typeface="Helvetica" panose="020B0604020202020204" pitchFamily="34" charset="0"/>
              </a:rPr>
              <a:t>Leg ( hip to foot)?</a:t>
            </a:r>
          </a:p>
          <a:p>
            <a:r>
              <a:rPr lang="en-US" sz="2000" b="1" dirty="0">
                <a:latin typeface="Helvetica" panose="020B0604020202020204" pitchFamily="34" charset="0"/>
                <a:cs typeface="Helvetica" panose="020B0604020202020204" pitchFamily="34" charset="0"/>
              </a:rPr>
              <a:t>Head ( top of head to bottom of chin)</a:t>
            </a:r>
          </a:p>
          <a:p>
            <a:r>
              <a:rPr lang="en-US" sz="2000" b="1" dirty="0">
                <a:latin typeface="Helvetica" panose="020B0604020202020204" pitchFamily="34" charset="0"/>
                <a:cs typeface="Helvetica" panose="020B0604020202020204" pitchFamily="34" charset="0"/>
              </a:rPr>
              <a:t>Height (top of your head to bottom of your foot)?</a:t>
            </a:r>
          </a:p>
          <a:p>
            <a:endParaRPr lang="en-US" dirty="0"/>
          </a:p>
        </p:txBody>
      </p:sp>
      <p:pic>
        <p:nvPicPr>
          <p:cNvPr id="5122" name="Picture 2" descr="Human Arm Vector Art, Icons, and Graphics for Free Download">
            <a:extLst>
              <a:ext uri="{FF2B5EF4-FFF2-40B4-BE49-F238E27FC236}">
                <a16:creationId xmlns:a16="http://schemas.microsoft.com/office/drawing/2014/main" id="{24013C5F-0156-416F-8BF7-34E19CDDF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07495"/>
            <a:ext cx="1851991" cy="11503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Leg Cliparts, Download Free Leg Cliparts png images, Free ClipArts on  Clipart Library">
            <a:extLst>
              <a:ext uri="{FF2B5EF4-FFF2-40B4-BE49-F238E27FC236}">
                <a16:creationId xmlns:a16="http://schemas.microsoft.com/office/drawing/2014/main" id="{045EA1AD-FE55-46CF-A082-391207947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94446"/>
            <a:ext cx="1581539" cy="120615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ead Outline Clip Art - Head Outline Clipart Transparent PNG - 432x599 -  Free Download on NicePNG">
            <a:extLst>
              <a:ext uri="{FF2B5EF4-FFF2-40B4-BE49-F238E27FC236}">
                <a16:creationId xmlns:a16="http://schemas.microsoft.com/office/drawing/2014/main" id="{4DBEC2FA-5207-40DC-AD8E-D209B38938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8301" y="5056187"/>
            <a:ext cx="1512638" cy="125253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uman Body Outline Images – Browse 581,635 Stock Photos, Vectors, and Video  | Adobe Stock">
            <a:extLst>
              <a:ext uri="{FF2B5EF4-FFF2-40B4-BE49-F238E27FC236}">
                <a16:creationId xmlns:a16="http://schemas.microsoft.com/office/drawing/2014/main" id="{12A775F5-DDDB-4454-8B66-FDEEEE9827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63181"/>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91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7C83-FA9E-4E0D-AB64-5AA1E31AC559}"/>
              </a:ext>
            </a:extLst>
          </p:cNvPr>
          <p:cNvSpPr>
            <a:spLocks noGrp="1"/>
          </p:cNvSpPr>
          <p:nvPr>
            <p:ph type="title"/>
          </p:nvPr>
        </p:nvSpPr>
        <p:spPr/>
        <p:txBody>
          <a:bodyPr/>
          <a:lstStyle/>
          <a:p>
            <a:r>
              <a:rPr lang="en-US" b="1" dirty="0"/>
              <a:t>Strange Situations</a:t>
            </a:r>
          </a:p>
        </p:txBody>
      </p:sp>
      <p:pic>
        <p:nvPicPr>
          <p:cNvPr id="6148" name="Picture 4" descr="472 Confused Students Photos - Free &amp; Royalty-Free Stock Photos from  Dreamstime">
            <a:extLst>
              <a:ext uri="{FF2B5EF4-FFF2-40B4-BE49-F238E27FC236}">
                <a16:creationId xmlns:a16="http://schemas.microsoft.com/office/drawing/2014/main" id="{1DDDB753-BF39-48A4-88ED-14B9373DD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7162800" cy="477221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CC2D27E-45FA-422F-B6B7-EFB02F953DF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6712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FE94-0E8D-4061-A206-02E0EBE3054A}"/>
              </a:ext>
            </a:extLst>
          </p:cNvPr>
          <p:cNvSpPr>
            <a:spLocks noGrp="1"/>
          </p:cNvSpPr>
          <p:nvPr>
            <p:ph type="title"/>
          </p:nvPr>
        </p:nvSpPr>
        <p:spPr>
          <a:xfrm>
            <a:off x="457200" y="289327"/>
            <a:ext cx="8229600" cy="929873"/>
          </a:xfrm>
        </p:spPr>
        <p:txBody>
          <a:bodyPr/>
          <a:lstStyle/>
          <a:p>
            <a:r>
              <a:rPr lang="en-US" sz="3600" b="1" dirty="0">
                <a:latin typeface="Helvetica" panose="020B0604020202020204" pitchFamily="34" charset="0"/>
                <a:cs typeface="Helvetica" panose="020B0604020202020204" pitchFamily="34" charset="0"/>
              </a:rPr>
              <a:t>What’s Your Cents Worth</a:t>
            </a:r>
            <a:r>
              <a:rPr lang="en-US" b="1" dirty="0"/>
              <a:t>?</a:t>
            </a:r>
          </a:p>
        </p:txBody>
      </p:sp>
      <p:sp>
        <p:nvSpPr>
          <p:cNvPr id="3" name="Content Placeholder 2">
            <a:extLst>
              <a:ext uri="{FF2B5EF4-FFF2-40B4-BE49-F238E27FC236}">
                <a16:creationId xmlns:a16="http://schemas.microsoft.com/office/drawing/2014/main" id="{972ADB04-94B2-41C0-B321-BC620A783F83}"/>
              </a:ext>
            </a:extLst>
          </p:cNvPr>
          <p:cNvSpPr>
            <a:spLocks noGrp="1"/>
          </p:cNvSpPr>
          <p:nvPr>
            <p:ph idx="1"/>
          </p:nvPr>
        </p:nvSpPr>
        <p:spPr>
          <a:xfrm>
            <a:off x="437662" y="1371600"/>
            <a:ext cx="8229600" cy="4525963"/>
          </a:xfrm>
        </p:spPr>
        <p:txBody>
          <a:bodyPr/>
          <a:lstStyle/>
          <a:p>
            <a:pPr marL="0" indent="0">
              <a:buNone/>
            </a:pPr>
            <a:r>
              <a:rPr lang="en-US" sz="2000" b="1" dirty="0">
                <a:latin typeface="Helvetica" panose="020B0604020202020204" pitchFamily="34" charset="0"/>
                <a:cs typeface="Helvetica" panose="020B0604020202020204" pitchFamily="34" charset="0"/>
              </a:rPr>
              <a:t>As of March 2022:</a:t>
            </a:r>
          </a:p>
          <a:p>
            <a:pPr marL="0" indent="0">
              <a:buNone/>
            </a:pPr>
            <a:r>
              <a:rPr lang="en-US" sz="2000" b="1" dirty="0">
                <a:latin typeface="Helvetica" panose="020B0604020202020204" pitchFamily="34" charset="0"/>
                <a:cs typeface="Helvetica" panose="020B0604020202020204" pitchFamily="34" charset="0"/>
              </a:rPr>
              <a:t>		</a:t>
            </a:r>
            <a:r>
              <a:rPr lang="en-US" sz="2000" b="1" u="sng" dirty="0">
                <a:latin typeface="Helvetica" panose="020B0604020202020204" pitchFamily="34" charset="0"/>
                <a:cs typeface="Helvetica" panose="020B0604020202020204" pitchFamily="34" charset="0"/>
              </a:rPr>
              <a:t>Value </a:t>
            </a:r>
            <a:r>
              <a:rPr lang="en-US" sz="2000" b="1" dirty="0">
                <a:latin typeface="Helvetica" panose="020B0604020202020204" pitchFamily="34" charset="0"/>
                <a:cs typeface="Helvetica" panose="020B0604020202020204" pitchFamily="34" charset="0"/>
              </a:rPr>
              <a:t>		</a:t>
            </a:r>
            <a:r>
              <a:rPr lang="en-US" sz="2000" b="1" u="sng" dirty="0">
                <a:latin typeface="Helvetica" panose="020B0604020202020204" pitchFamily="34" charset="0"/>
                <a:cs typeface="Helvetica" panose="020B0604020202020204" pitchFamily="34" charset="0"/>
              </a:rPr>
              <a:t>Cost of Production</a:t>
            </a:r>
          </a:p>
          <a:p>
            <a:pPr marL="0" indent="0">
              <a:buNone/>
            </a:pPr>
            <a:r>
              <a:rPr lang="en-US" sz="2000" b="1" dirty="0">
                <a:latin typeface="Helvetica" panose="020B0604020202020204" pitchFamily="34" charset="0"/>
                <a:cs typeface="Helvetica" panose="020B0604020202020204" pitchFamily="34" charset="0"/>
              </a:rPr>
              <a:t>Penny      	1cent		2.1 cents	</a:t>
            </a:r>
          </a:p>
          <a:p>
            <a:pPr marL="0" indent="0">
              <a:buNone/>
            </a:pPr>
            <a:r>
              <a:rPr lang="en-US" sz="2000" b="1" dirty="0">
                <a:latin typeface="Helvetica" panose="020B0604020202020204" pitchFamily="34" charset="0"/>
                <a:cs typeface="Helvetica" panose="020B0604020202020204" pitchFamily="34" charset="0"/>
              </a:rPr>
              <a:t>Nickel		5 cents		8.52 cents</a:t>
            </a:r>
          </a:p>
          <a:p>
            <a:pPr marL="0" indent="0">
              <a:buNone/>
            </a:pPr>
            <a:endParaRPr lang="en-US" sz="2000" b="1" dirty="0">
              <a:latin typeface="Helvetica" panose="020B0604020202020204" pitchFamily="34" charset="0"/>
              <a:cs typeface="Helvetica" panose="020B0604020202020204" pitchFamily="34" charset="0"/>
            </a:endParaRPr>
          </a:p>
          <a:p>
            <a:pPr marL="0" indent="0">
              <a:buNone/>
            </a:pPr>
            <a:r>
              <a:rPr lang="en-US" sz="2000" b="1" dirty="0">
                <a:latin typeface="Helvetica" panose="020B0604020202020204" pitchFamily="34" charset="0"/>
                <a:cs typeface="Helvetica" panose="020B0604020202020204" pitchFamily="34" charset="0"/>
              </a:rPr>
              <a:t>Cost of production is how many times the value of the</a:t>
            </a:r>
          </a:p>
          <a:p>
            <a:pPr marL="0" indent="0">
              <a:buNone/>
            </a:pPr>
            <a:r>
              <a:rPr lang="en-US" sz="2000" b="1" dirty="0">
                <a:latin typeface="Helvetica" panose="020B0604020202020204" pitchFamily="34" charset="0"/>
                <a:cs typeface="Helvetica" panose="020B0604020202020204" pitchFamily="34" charset="0"/>
              </a:rPr>
              <a:t>	penny?             nickel? </a:t>
            </a:r>
          </a:p>
          <a:p>
            <a:pPr marL="0" indent="0">
              <a:buNone/>
            </a:pPr>
            <a:r>
              <a:rPr lang="en-US" sz="2000" b="1" dirty="0">
                <a:latin typeface="Helvetica" panose="020B0604020202020204" pitchFamily="34" charset="0"/>
                <a:cs typeface="Helvetica" panose="020B0604020202020204" pitchFamily="34" charset="0"/>
              </a:rPr>
              <a:t>In cost of production, how many pennies would be equal in cost to production of 50  nickels? </a:t>
            </a:r>
          </a:p>
          <a:p>
            <a:pPr marL="0" indent="0">
              <a:buNone/>
            </a:pPr>
            <a:r>
              <a:rPr lang="en-US" sz="2000" b="1" dirty="0">
                <a:latin typeface="Helvetica" panose="020B0604020202020204" pitchFamily="34" charset="0"/>
                <a:cs typeface="Helvetica" panose="020B0604020202020204" pitchFamily="34" charset="0"/>
              </a:rPr>
              <a:t>	</a:t>
            </a:r>
            <a:endParaRPr lang="en-US" sz="2400" b="1" dirty="0">
              <a:latin typeface="Helvetica" panose="020B0604020202020204" pitchFamily="34" charset="0"/>
              <a:cs typeface="Helvetica" panose="020B0604020202020204" pitchFamily="34" charset="0"/>
            </a:endParaRPr>
          </a:p>
        </p:txBody>
      </p:sp>
      <p:pic>
        <p:nvPicPr>
          <p:cNvPr id="4" name="Picture 2" descr="US Cent Coin Vector based illustration eps with simple gradations. US cent coin depicting Abraham Lincoln. penny stock illustrations">
            <a:extLst>
              <a:ext uri="{FF2B5EF4-FFF2-40B4-BE49-F238E27FC236}">
                <a16:creationId xmlns:a16="http://schemas.microsoft.com/office/drawing/2014/main" id="{6F7A5522-709C-481D-B9F6-2C3C5A6765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411" y="1213338"/>
            <a:ext cx="1065885" cy="1080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Free Nickel Cliparts, Download Free Nickel Cliparts png ...">
            <a:extLst>
              <a:ext uri="{FF2B5EF4-FFF2-40B4-BE49-F238E27FC236}">
                <a16:creationId xmlns:a16="http://schemas.microsoft.com/office/drawing/2014/main" id="{7605EBD8-D4EC-4315-B2B3-929422269D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034" y="2344874"/>
            <a:ext cx="1065885" cy="105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1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D046-095E-4860-BD58-06497C73C755}"/>
              </a:ext>
            </a:extLst>
          </p:cNvPr>
          <p:cNvSpPr>
            <a:spLocks noGrp="1"/>
          </p:cNvSpPr>
          <p:nvPr>
            <p:ph type="title"/>
          </p:nvPr>
        </p:nvSpPr>
        <p:spPr/>
        <p:txBody>
          <a:bodyPr/>
          <a:lstStyle/>
          <a:p>
            <a:r>
              <a:rPr lang="en-US" b="1" dirty="0"/>
              <a:t>Weird Numbers</a:t>
            </a:r>
          </a:p>
        </p:txBody>
      </p:sp>
      <p:sp>
        <p:nvSpPr>
          <p:cNvPr id="3" name="Content Placeholder 2">
            <a:extLst>
              <a:ext uri="{FF2B5EF4-FFF2-40B4-BE49-F238E27FC236}">
                <a16:creationId xmlns:a16="http://schemas.microsoft.com/office/drawing/2014/main" id="{53F84D6F-91F6-48AE-8FE1-082041780E50}"/>
              </a:ext>
            </a:extLst>
          </p:cNvPr>
          <p:cNvSpPr>
            <a:spLocks noGrp="1"/>
          </p:cNvSpPr>
          <p:nvPr>
            <p:ph idx="1"/>
          </p:nvPr>
        </p:nvSpPr>
        <p:spPr>
          <a:xfrm>
            <a:off x="656492" y="1266774"/>
            <a:ext cx="8001000" cy="4676828"/>
          </a:xfrm>
        </p:spPr>
        <p:txBody>
          <a:bodyPr/>
          <a:lstStyle/>
          <a:p>
            <a:pPr marL="0" indent="0">
              <a:buNone/>
            </a:pPr>
            <a:r>
              <a:rPr lang="en-US" sz="2000" b="1" dirty="0"/>
              <a:t>EMIRP </a:t>
            </a:r>
            <a:r>
              <a:rPr lang="en-US" sz="2000" dirty="0"/>
              <a:t>is </a:t>
            </a:r>
            <a:r>
              <a:rPr lang="en-US" sz="2000" b="1" dirty="0"/>
              <a:t>PRIME </a:t>
            </a:r>
            <a:r>
              <a:rPr lang="en-US" sz="2000" dirty="0"/>
              <a:t>in reverse</a:t>
            </a:r>
          </a:p>
          <a:p>
            <a:pPr marL="0" indent="0">
              <a:buNone/>
            </a:pPr>
            <a:r>
              <a:rPr lang="en-US" sz="2000" dirty="0"/>
              <a:t>	</a:t>
            </a:r>
          </a:p>
          <a:p>
            <a:pPr marL="0" indent="0">
              <a:buNone/>
            </a:pPr>
            <a:r>
              <a:rPr lang="en-US" sz="1800" b="1" dirty="0"/>
              <a:t>13 is a PRIME Number.  Its reverse is 31 which is also  Prime. 				So, 31 is the EMIRP of 13.</a:t>
            </a:r>
          </a:p>
          <a:p>
            <a:pPr marL="0" indent="0">
              <a:buNone/>
            </a:pPr>
            <a:endParaRPr lang="en-US" sz="1800" b="1" dirty="0"/>
          </a:p>
          <a:p>
            <a:pPr marL="0" indent="0">
              <a:buNone/>
            </a:pPr>
            <a:r>
              <a:rPr lang="en-US" sz="1800" b="1" dirty="0"/>
              <a:t>23 is a PRIME Number. Its inverse is 32 which is not Prime. 				So, 23 has no EMIRP.</a:t>
            </a:r>
          </a:p>
          <a:p>
            <a:pPr marL="0" indent="0">
              <a:buNone/>
            </a:pPr>
            <a:endParaRPr lang="en-US" sz="2000" b="1" dirty="0"/>
          </a:p>
          <a:p>
            <a:pPr marL="0" indent="0">
              <a:buNone/>
            </a:pPr>
            <a:r>
              <a:rPr lang="en-US" sz="2000" b="1" dirty="0"/>
              <a:t>Which two- and three-digit PRIME numbers have EMIRPs? </a:t>
            </a:r>
          </a:p>
          <a:p>
            <a:pPr marL="0" indent="0">
              <a:buNone/>
            </a:pPr>
            <a:r>
              <a:rPr lang="en-US" sz="2000" b="1" dirty="0"/>
              <a:t>What is the difference between a PRIME and its EMIRP?</a:t>
            </a:r>
          </a:p>
          <a:p>
            <a:pPr marL="0" indent="0">
              <a:buNone/>
            </a:pPr>
            <a:endParaRPr lang="en-US" sz="2000" b="1" dirty="0"/>
          </a:p>
          <a:p>
            <a:pPr marL="0" indent="0">
              <a:buNone/>
            </a:pPr>
            <a:endParaRPr lang="en-US" sz="2000" dirty="0"/>
          </a:p>
          <a:p>
            <a:pPr marL="0" indent="0">
              <a:buNone/>
            </a:pPr>
            <a:r>
              <a:rPr lang="en-US" sz="2000" dirty="0"/>
              <a:t>	</a:t>
            </a:r>
          </a:p>
        </p:txBody>
      </p:sp>
      <p:pic>
        <p:nvPicPr>
          <p:cNvPr id="1028" name="Picture 4" descr="Crown Number 13 (Vintage Gold) Stock Illustration | Adobe Stock">
            <a:extLst>
              <a:ext uri="{FF2B5EF4-FFF2-40B4-BE49-F238E27FC236}">
                <a16:creationId xmlns:a16="http://schemas.microsoft.com/office/drawing/2014/main" id="{146A6828-76A4-4BD7-A8C6-03B68C72CA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2002">
            <a:off x="7292868" y="960713"/>
            <a:ext cx="1157882" cy="144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223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0148-F63A-445F-B8C7-AE53635E9255}"/>
              </a:ext>
            </a:extLst>
          </p:cNvPr>
          <p:cNvSpPr>
            <a:spLocks noGrp="1"/>
          </p:cNvSpPr>
          <p:nvPr>
            <p:ph type="title"/>
          </p:nvPr>
        </p:nvSpPr>
        <p:spPr/>
        <p:txBody>
          <a:bodyPr/>
          <a:lstStyle/>
          <a:p>
            <a:r>
              <a:rPr lang="en-US" sz="2800" b="1" dirty="0">
                <a:latin typeface="Helvetica" panose="020B0604020202020204" pitchFamily="34" charset="0"/>
                <a:cs typeface="Helvetica" panose="020B0604020202020204" pitchFamily="34" charset="0"/>
              </a:rPr>
              <a:t>PROBLEMS WITHOUT FIGURES</a:t>
            </a:r>
            <a:br>
              <a:rPr lang="en-US" sz="2800" b="1" dirty="0">
                <a:latin typeface="Helvetica" panose="020B0604020202020204" pitchFamily="34" charset="0"/>
                <a:cs typeface="Helvetica" panose="020B0604020202020204" pitchFamily="34" charset="0"/>
              </a:rPr>
            </a:br>
            <a:r>
              <a:rPr lang="en-US" sz="2800" b="1" dirty="0">
                <a:latin typeface="Helvetica" panose="020B0604020202020204" pitchFamily="34" charset="0"/>
                <a:cs typeface="Helvetica" panose="020B0604020202020204" pitchFamily="34" charset="0"/>
              </a:rPr>
              <a:t>S.Y. Gillan</a:t>
            </a:r>
            <a:br>
              <a:rPr lang="en-US" sz="2800" b="1" dirty="0">
                <a:latin typeface="Helvetica" panose="020B0604020202020204" pitchFamily="34" charset="0"/>
                <a:cs typeface="Helvetica" panose="020B0604020202020204" pitchFamily="34" charset="0"/>
              </a:rPr>
            </a:br>
            <a:r>
              <a:rPr lang="en-US" sz="2800" b="1" dirty="0">
                <a:latin typeface="Helvetica" panose="020B0604020202020204" pitchFamily="34" charset="0"/>
                <a:cs typeface="Helvetica" panose="020B0604020202020204" pitchFamily="34" charset="0"/>
              </a:rPr>
              <a:t>1909</a:t>
            </a:r>
          </a:p>
        </p:txBody>
      </p:sp>
      <p:sp>
        <p:nvSpPr>
          <p:cNvPr id="3" name="Content Placeholder 2">
            <a:extLst>
              <a:ext uri="{FF2B5EF4-FFF2-40B4-BE49-F238E27FC236}">
                <a16:creationId xmlns:a16="http://schemas.microsoft.com/office/drawing/2014/main" id="{11638C97-0527-4763-9624-2901D6818712}"/>
              </a:ext>
            </a:extLst>
          </p:cNvPr>
          <p:cNvSpPr>
            <a:spLocks noGrp="1"/>
          </p:cNvSpPr>
          <p:nvPr>
            <p:ph idx="1"/>
          </p:nvPr>
        </p:nvSpPr>
        <p:spPr/>
        <p:txBody>
          <a:bodyPr/>
          <a:lstStyle/>
          <a:p>
            <a:pPr marL="0" indent="0">
              <a:buNone/>
            </a:pPr>
            <a:r>
              <a:rPr lang="en-US" sz="1600" b="1" dirty="0">
                <a:latin typeface="Helvetica" panose="020B0604020202020204" pitchFamily="34" charset="0"/>
                <a:cs typeface="Helvetica" panose="020B0604020202020204" pitchFamily="34" charset="0"/>
              </a:rPr>
              <a:t>Every problem calls for two distinct and widely different kinds of work:</a:t>
            </a:r>
          </a:p>
          <a:p>
            <a:pPr marL="0" indent="0">
              <a:buNone/>
            </a:pPr>
            <a:r>
              <a:rPr lang="en-US" sz="1600" b="1" dirty="0">
                <a:latin typeface="Helvetica" panose="020B0604020202020204" pitchFamily="34" charset="0"/>
                <a:cs typeface="Helvetica" panose="020B0604020202020204" pitchFamily="34" charset="0"/>
              </a:rPr>
              <a:t>First the solution which involves a comprehension of the conditions of the problem and their relation to one another; second, the operation. First, we decide </a:t>
            </a:r>
            <a:r>
              <a:rPr lang="en-US" sz="1600" b="1" i="1" dirty="0">
                <a:latin typeface="Helvetica" panose="020B0604020202020204" pitchFamily="34" charset="0"/>
                <a:cs typeface="Helvetica" panose="020B0604020202020204" pitchFamily="34" charset="0"/>
              </a:rPr>
              <a:t>what to do; this</a:t>
            </a:r>
            <a:r>
              <a:rPr lang="en-US" sz="1600" b="1" dirty="0">
                <a:latin typeface="Helvetica" panose="020B0604020202020204" pitchFamily="34" charset="0"/>
                <a:cs typeface="Helvetica" panose="020B0604020202020204" pitchFamily="34" charset="0"/>
              </a:rPr>
              <a:t> requires reasoning. Then we do the work; this is a merely mechanical process, and the more mechanical the better. A calculating machine, too stupid to make a mistake, will do the work more accurately than a skillful accountant.</a:t>
            </a:r>
          </a:p>
          <a:p>
            <a:pPr marL="0" indent="0">
              <a:buNone/>
            </a:pPr>
            <a:endParaRPr lang="en-US" sz="1600" b="1" dirty="0">
              <a:latin typeface="Helvetica" panose="020B0604020202020204" pitchFamily="34" charset="0"/>
              <a:cs typeface="Helvetica" panose="020B0604020202020204" pitchFamily="34" charset="0"/>
            </a:endParaRPr>
          </a:p>
          <a:p>
            <a:pPr marL="0" indent="0">
              <a:buNone/>
            </a:pPr>
            <a:r>
              <a:rPr lang="en-US" sz="1600" b="1" dirty="0">
                <a:latin typeface="Helvetica" panose="020B0604020202020204" pitchFamily="34" charset="0"/>
                <a:cs typeface="Helvetica" panose="020B0604020202020204" pitchFamily="34" charset="0"/>
              </a:rPr>
              <a:t>Adding, subtracting, multiplying, and dividing  do not train the power to reason, but deciding in a given set of conditions which of these operations to use and why, is the feature of arithmetic that requires reasoning.</a:t>
            </a:r>
          </a:p>
          <a:p>
            <a:pPr marL="0" indent="0">
              <a:buNone/>
            </a:pPr>
            <a:endParaRPr lang="en-US" sz="1600" b="1" dirty="0">
              <a:latin typeface="Helvetica" panose="020B0604020202020204" pitchFamily="34" charset="0"/>
              <a:cs typeface="Helvetica" panose="020B0604020202020204" pitchFamily="34" charset="0"/>
            </a:endParaRPr>
          </a:p>
          <a:p>
            <a:pPr marL="0" indent="0">
              <a:buNone/>
            </a:pPr>
            <a:endParaRPr lang="en-US" sz="1600" b="1" dirty="0">
              <a:latin typeface="Helvetica" panose="020B0604020202020204" pitchFamily="34" charset="0"/>
              <a:cs typeface="Helvetica" panose="020B0604020202020204" pitchFamily="34" charset="0"/>
            </a:endParaRPr>
          </a:p>
          <a:p>
            <a:pPr marL="0" indent="0">
              <a:buNone/>
            </a:pPr>
            <a:r>
              <a:rPr lang="en-US" sz="1600" b="1" dirty="0">
                <a:latin typeface="Helvetica" panose="020B0604020202020204" pitchFamily="34" charset="0"/>
                <a:cs typeface="Helvetica" panose="020B0604020202020204" pitchFamily="34" charset="0"/>
              </a:rPr>
              <a:t>360 problems! Download for free!</a:t>
            </a:r>
          </a:p>
        </p:txBody>
      </p:sp>
    </p:spTree>
    <p:extLst>
      <p:ext uri="{BB962C8B-B14F-4D97-AF65-F5344CB8AC3E}">
        <p14:creationId xmlns:p14="http://schemas.microsoft.com/office/powerpoint/2010/main" val="1500147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A408-9C2A-4EE5-BF48-3412F98F0367}"/>
              </a:ext>
            </a:extLst>
          </p:cNvPr>
          <p:cNvSpPr>
            <a:spLocks noGrp="1"/>
          </p:cNvSpPr>
          <p:nvPr>
            <p:ph type="title"/>
          </p:nvPr>
        </p:nvSpPr>
        <p:spPr/>
        <p:txBody>
          <a:bodyPr/>
          <a:lstStyle/>
          <a:p>
            <a:r>
              <a:rPr lang="en-US" sz="2400" b="1" dirty="0">
                <a:latin typeface="Helvetica" panose="020B0604020202020204" pitchFamily="34" charset="0"/>
                <a:cs typeface="Helvetica" panose="020B0604020202020204" pitchFamily="34" charset="0"/>
              </a:rPr>
              <a:t>PROBLEMS WITHOUT FIGURES</a:t>
            </a:r>
            <a:endParaRPr lang="en-US" sz="2400" b="1" dirty="0"/>
          </a:p>
        </p:txBody>
      </p:sp>
      <p:sp>
        <p:nvSpPr>
          <p:cNvPr id="3" name="Content Placeholder 2">
            <a:extLst>
              <a:ext uri="{FF2B5EF4-FFF2-40B4-BE49-F238E27FC236}">
                <a16:creationId xmlns:a16="http://schemas.microsoft.com/office/drawing/2014/main" id="{B53E6169-4335-473B-A391-5C1D7FD89123}"/>
              </a:ext>
            </a:extLst>
          </p:cNvPr>
          <p:cNvSpPr>
            <a:spLocks noGrp="1"/>
          </p:cNvSpPr>
          <p:nvPr>
            <p:ph idx="1"/>
          </p:nvPr>
        </p:nvSpPr>
        <p:spPr/>
        <p:txBody>
          <a:bodyPr/>
          <a:lstStyle/>
          <a:p>
            <a:pPr marL="0" indent="0">
              <a:buNone/>
            </a:pPr>
            <a:r>
              <a:rPr lang="en-US" sz="2000" dirty="0">
                <a:latin typeface="Helvetica" panose="020B0604020202020204" pitchFamily="34" charset="0"/>
                <a:cs typeface="Helvetica" panose="020B0604020202020204" pitchFamily="34" charset="0"/>
              </a:rPr>
              <a:t>#74 What is the easiest way to find the sum of all the numbers printed on a January calendar?</a:t>
            </a:r>
          </a:p>
          <a:p>
            <a:pPr marL="0" indent="0">
              <a:buNone/>
            </a:pPr>
            <a:endParaRPr lang="en-US" sz="2000" dirty="0">
              <a:latin typeface="Helvetica" panose="020B0604020202020204" pitchFamily="34" charset="0"/>
              <a:cs typeface="Helvetica" panose="020B0604020202020204" pitchFamily="34" charset="0"/>
            </a:endParaRPr>
          </a:p>
          <a:p>
            <a:pPr marL="0" indent="0">
              <a:buNone/>
            </a:pPr>
            <a:r>
              <a:rPr lang="en-US" sz="2000" dirty="0">
                <a:latin typeface="Helvetica" panose="020B0604020202020204" pitchFamily="34" charset="0"/>
                <a:cs typeface="Helvetica" panose="020B0604020202020204" pitchFamily="34" charset="0"/>
              </a:rPr>
              <a:t>#103 If the diameter of a wheel is known in feet, how can the number of revolutions it makes in any number of miles be found?</a:t>
            </a:r>
          </a:p>
          <a:p>
            <a:pPr marL="0" indent="0">
              <a:buNone/>
            </a:pPr>
            <a:endParaRPr lang="en-US" sz="2000" dirty="0">
              <a:latin typeface="Helvetica" panose="020B0604020202020204" pitchFamily="34" charset="0"/>
              <a:cs typeface="Helvetica" panose="020B0604020202020204" pitchFamily="34" charset="0"/>
            </a:endParaRPr>
          </a:p>
          <a:p>
            <a:pPr marL="0" indent="0">
              <a:buNone/>
            </a:pPr>
            <a:r>
              <a:rPr lang="en-US" sz="2000" dirty="0">
                <a:latin typeface="Helvetica" panose="020B0604020202020204" pitchFamily="34" charset="0"/>
                <a:cs typeface="Helvetica" panose="020B0604020202020204" pitchFamily="34" charset="0"/>
              </a:rPr>
              <a:t>#193 If you know the sum and the difference of two numbers, how can you find the numbers?</a:t>
            </a:r>
          </a:p>
          <a:p>
            <a:pPr marL="0" indent="0">
              <a:buNone/>
            </a:pPr>
            <a:endParaRPr lang="en-US" sz="2000" dirty="0">
              <a:latin typeface="Helvetica" panose="020B0604020202020204" pitchFamily="34" charset="0"/>
              <a:cs typeface="Helvetica" panose="020B0604020202020204" pitchFamily="34" charset="0"/>
            </a:endParaRPr>
          </a:p>
          <a:p>
            <a:pPr marL="0" indent="0">
              <a:buNone/>
            </a:pPr>
            <a:r>
              <a:rPr lang="en-US" sz="2000" dirty="0">
                <a:latin typeface="Helvetica" panose="020B0604020202020204" pitchFamily="34" charset="0"/>
                <a:cs typeface="Helvetica" panose="020B0604020202020204" pitchFamily="34" charset="0"/>
              </a:rPr>
              <a:t>#323 John is twice as hold as Henry. How will their ages compare when Henry is as hold as John is now?</a:t>
            </a:r>
          </a:p>
          <a:p>
            <a:pPr marL="0" indent="0">
              <a:buNone/>
            </a:pPr>
            <a:endParaRPr lang="en-US" sz="2000" dirty="0">
              <a:latin typeface="Helvetica" panose="020B0604020202020204" pitchFamily="34" charset="0"/>
              <a:cs typeface="Helvetica" panose="020B0604020202020204" pitchFamily="34" charset="0"/>
            </a:endParaRPr>
          </a:p>
          <a:p>
            <a:pPr marL="0" indent="0">
              <a:buNone/>
            </a:pPr>
            <a:endParaRPr lang="en-US"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7325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61EFA-E92D-4ABC-BF7C-A9B78844DF44}"/>
              </a:ext>
            </a:extLst>
          </p:cNvPr>
          <p:cNvSpPr>
            <a:spLocks noGrp="1"/>
          </p:cNvSpPr>
          <p:nvPr>
            <p:ph type="title"/>
          </p:nvPr>
        </p:nvSpPr>
        <p:spPr/>
        <p:txBody>
          <a:bodyPr/>
          <a:lstStyle/>
          <a:p>
            <a:r>
              <a:rPr lang="en-US" sz="3600" b="1" dirty="0">
                <a:latin typeface="Helvetica "/>
              </a:rPr>
              <a:t>Sports</a:t>
            </a:r>
          </a:p>
        </p:txBody>
      </p:sp>
      <p:pic>
        <p:nvPicPr>
          <p:cNvPr id="7170" name="Picture 2">
            <a:extLst>
              <a:ext uri="{FF2B5EF4-FFF2-40B4-BE49-F238E27FC236}">
                <a16:creationId xmlns:a16="http://schemas.microsoft.com/office/drawing/2014/main" id="{3565EA4F-3EAD-423F-A9F7-D66A11A4FF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333375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Free Maze Cliparts, Download Free Maze Cliparts png images ...">
            <a:extLst>
              <a:ext uri="{FF2B5EF4-FFF2-40B4-BE49-F238E27FC236}">
                <a16:creationId xmlns:a16="http://schemas.microsoft.com/office/drawing/2014/main" id="{B3D6B53C-9587-4520-BE39-825A5962F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9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7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1769-C085-4620-828F-E9FD9EA92227}"/>
              </a:ext>
            </a:extLst>
          </p:cNvPr>
          <p:cNvSpPr>
            <a:spLocks noGrp="1"/>
          </p:cNvSpPr>
          <p:nvPr>
            <p:ph type="title"/>
          </p:nvPr>
        </p:nvSpPr>
        <p:spPr>
          <a:xfrm>
            <a:off x="457200" y="245455"/>
            <a:ext cx="8229600" cy="1173162"/>
          </a:xfrm>
        </p:spPr>
        <p:txBody>
          <a:bodyPr/>
          <a:lstStyle/>
          <a:p>
            <a:r>
              <a:rPr lang="en-US" sz="3600" b="1" dirty="0">
                <a:effectLst/>
                <a:latin typeface="Hevetica"/>
                <a:ea typeface="Calibri" panose="020F0502020204030204" pitchFamily="34" charset="0"/>
              </a:rPr>
              <a:t>Wheeling Along!</a:t>
            </a:r>
            <a:br>
              <a:rPr lang="en-US" sz="3600" dirty="0">
                <a:effectLst/>
                <a:latin typeface="Times New Roman" panose="02020603050405020304" pitchFamily="18" charset="0"/>
                <a:ea typeface="Calibri" panose="020F0502020204030204" pitchFamily="34" charset="0"/>
              </a:rPr>
            </a:br>
            <a:endParaRPr lang="en-US" sz="3600" dirty="0"/>
          </a:p>
        </p:txBody>
      </p:sp>
      <p:sp>
        <p:nvSpPr>
          <p:cNvPr id="3" name="Content Placeholder 2">
            <a:extLst>
              <a:ext uri="{FF2B5EF4-FFF2-40B4-BE49-F238E27FC236}">
                <a16:creationId xmlns:a16="http://schemas.microsoft.com/office/drawing/2014/main" id="{E8F8D2E5-A177-409F-BA87-D007616C9EF7}"/>
              </a:ext>
            </a:extLst>
          </p:cNvPr>
          <p:cNvSpPr>
            <a:spLocks noGrp="1"/>
          </p:cNvSpPr>
          <p:nvPr>
            <p:ph idx="1"/>
          </p:nvPr>
        </p:nvSpPr>
        <p:spPr>
          <a:xfrm>
            <a:off x="914400" y="1223962"/>
            <a:ext cx="8229600" cy="4525963"/>
          </a:xfrm>
        </p:spPr>
        <p:txBody>
          <a:bodyPr/>
          <a:lstStyle/>
          <a:p>
            <a:pPr marL="0" marR="0" indent="0">
              <a:lnSpc>
                <a:spcPct val="107000"/>
              </a:lnSpc>
              <a:spcBef>
                <a:spcPts val="0"/>
              </a:spcBef>
              <a:spcAft>
                <a:spcPts val="800"/>
              </a:spcAft>
              <a:buNone/>
            </a:pPr>
            <a:r>
              <a:rPr lang="en-US" sz="2000" b="1" dirty="0">
                <a:effectLst/>
                <a:latin typeface="Hevetica"/>
                <a:ea typeface="Calibri" panose="020F0502020204030204" pitchFamily="34" charset="0"/>
              </a:rPr>
              <a:t>Type of Bike    Wheel Diameter (inches)        Wheel Circumference ( inches)</a:t>
            </a:r>
            <a:endParaRPr lang="en-US" sz="2000" dirty="0">
              <a:effectLst/>
              <a:latin typeface="Times New Roman" panose="02020603050405020304" pitchFamily="18" charset="0"/>
              <a:ea typeface="Calibri" panose="020F0502020204030204" pitchFamily="34" charset="0"/>
            </a:endParaRPr>
          </a:p>
          <a:p>
            <a:pPr marL="0" marR="0" lvl="0" indent="0">
              <a:lnSpc>
                <a:spcPct val="200000"/>
              </a:lnSpc>
              <a:spcBef>
                <a:spcPts val="0"/>
              </a:spcBef>
              <a:spcAft>
                <a:spcPts val="0"/>
              </a:spcAft>
              <a:buNone/>
            </a:pPr>
            <a:r>
              <a:rPr lang="en-US" sz="2000" b="1" dirty="0">
                <a:effectLst/>
                <a:latin typeface="Hevetica"/>
                <a:ea typeface="Calibri" panose="020F0502020204030204" pitchFamily="34" charset="0"/>
                <a:cs typeface="Times New Roman" panose="02020603050405020304" pitchFamily="18" charset="0"/>
              </a:rPr>
              <a:t>         Small Wheel Bike 	     	20		­­­­­­­­­­­­­­­­­____________</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200000"/>
              </a:lnSpc>
              <a:spcBef>
                <a:spcPts val="0"/>
              </a:spcBef>
              <a:spcAft>
                <a:spcPts val="0"/>
              </a:spcAft>
              <a:buNone/>
            </a:pPr>
            <a:r>
              <a:rPr lang="en-US" sz="2000" b="1" dirty="0">
                <a:effectLst/>
                <a:latin typeface="Hevetica"/>
                <a:ea typeface="Calibri" panose="020F0502020204030204" pitchFamily="34" charset="0"/>
                <a:cs typeface="Times New Roman" panose="02020603050405020304" pitchFamily="18" charset="0"/>
              </a:rPr>
              <a:t>         Junior Mountain Bike 	24		­­­­­­­­­­­­­­­­­____________</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200000"/>
              </a:lnSpc>
              <a:spcBef>
                <a:spcPts val="0"/>
              </a:spcBef>
              <a:spcAft>
                <a:spcPts val="800"/>
              </a:spcAft>
              <a:buNone/>
            </a:pPr>
            <a:r>
              <a:rPr lang="en-US" sz="2000" b="1" dirty="0">
                <a:latin typeface="Hevetica"/>
                <a:ea typeface="Calibri" panose="020F0502020204030204" pitchFamily="34" charset="0"/>
                <a:cs typeface="Times New Roman" panose="02020603050405020304" pitchFamily="18" charset="0"/>
              </a:rPr>
              <a:t>           </a:t>
            </a:r>
            <a:r>
              <a:rPr lang="en-US" sz="2000" b="1" dirty="0">
                <a:effectLst/>
                <a:latin typeface="Hevetica"/>
                <a:ea typeface="Calibri" panose="020F0502020204030204" pitchFamily="34" charset="0"/>
                <a:cs typeface="Times New Roman" panose="02020603050405020304" pitchFamily="18" charset="0"/>
              </a:rPr>
              <a:t>Mountain Bike 		29	</a:t>
            </a:r>
            <a:r>
              <a:rPr lang="en-US" sz="2000" dirty="0">
                <a:effectLst/>
                <a:latin typeface="Hevetica"/>
                <a:ea typeface="Calibri" panose="020F0502020204030204" pitchFamily="34" charset="0"/>
                <a:cs typeface="Times New Roman" panose="02020603050405020304" pitchFamily="18" charset="0"/>
              </a:rPr>
              <a:t>	­­­­­­­­­­­­­­­­­____________</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b="1" dirty="0">
                <a:effectLst/>
                <a:latin typeface="Times New Roman" panose="02020603050405020304" pitchFamily="18" charset="0"/>
                <a:ea typeface="Calibri" panose="020F0502020204030204" pitchFamily="34" charset="0"/>
              </a:rPr>
              <a:t>Biking one mile, how many more times will a                                                            Small Wheel Bike tire rotate  than a tire on a:  </a:t>
            </a:r>
          </a:p>
          <a:p>
            <a:pPr marL="0" marR="0" lvl="0" indent="0">
              <a:lnSpc>
                <a:spcPct val="107000"/>
              </a:lnSpc>
              <a:spcBef>
                <a:spcPts val="0"/>
              </a:spcBef>
              <a:spcAft>
                <a:spcPts val="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Junior Mountain Bike? </a:t>
            </a:r>
          </a:p>
          <a:p>
            <a:pPr marL="0" marR="0" lvl="0" indent="0">
              <a:lnSpc>
                <a:spcPct val="107000"/>
              </a:lnSpc>
              <a:spcBef>
                <a:spcPts val="0"/>
              </a:spcBef>
              <a:spcAft>
                <a:spcPts val="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Mountain Bike?</a:t>
            </a:r>
          </a:p>
          <a:p>
            <a:endParaRPr lang="en-US" dirty="0"/>
          </a:p>
        </p:txBody>
      </p:sp>
      <p:pic>
        <p:nvPicPr>
          <p:cNvPr id="6148" name="Picture 4" descr="Free Bike Tire Clipart in AI, SVG, EPS or PSD">
            <a:extLst>
              <a:ext uri="{FF2B5EF4-FFF2-40B4-BE49-F238E27FC236}">
                <a16:creationId xmlns:a16="http://schemas.microsoft.com/office/drawing/2014/main" id="{DE047AD5-16D6-4871-89FE-9AA62915F6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710" y="4052888"/>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01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6883-0EBD-4683-A5C5-6B8309F36E24}"/>
              </a:ext>
            </a:extLst>
          </p:cNvPr>
          <p:cNvSpPr>
            <a:spLocks noGrp="1"/>
          </p:cNvSpPr>
          <p:nvPr>
            <p:ph type="title"/>
          </p:nvPr>
        </p:nvSpPr>
        <p:spPr>
          <a:xfrm>
            <a:off x="457200" y="228600"/>
            <a:ext cx="8229600" cy="1143000"/>
          </a:xfrm>
        </p:spPr>
        <p:txBody>
          <a:bodyPr/>
          <a:lstStyle/>
          <a:p>
            <a:r>
              <a:rPr lang="en-US" sz="3200" b="1" dirty="0">
                <a:latin typeface="Helvetica" panose="020B0604020202020204" pitchFamily="34" charset="0"/>
                <a:cs typeface="Helvetica" panose="020B0604020202020204" pitchFamily="34" charset="0"/>
              </a:rPr>
              <a:t>A-Maze-ing</a:t>
            </a:r>
          </a:p>
        </p:txBody>
      </p:sp>
      <p:sp>
        <p:nvSpPr>
          <p:cNvPr id="3" name="Content Placeholder 2">
            <a:extLst>
              <a:ext uri="{FF2B5EF4-FFF2-40B4-BE49-F238E27FC236}">
                <a16:creationId xmlns:a16="http://schemas.microsoft.com/office/drawing/2014/main" id="{1C501091-C1D7-47B0-84F0-0108117D5448}"/>
              </a:ext>
            </a:extLst>
          </p:cNvPr>
          <p:cNvSpPr>
            <a:spLocks noGrp="1"/>
          </p:cNvSpPr>
          <p:nvPr>
            <p:ph idx="1"/>
          </p:nvPr>
        </p:nvSpPr>
        <p:spPr>
          <a:xfrm>
            <a:off x="206502" y="1700803"/>
            <a:ext cx="8613648" cy="4514704"/>
          </a:xfrm>
        </p:spPr>
        <p:txBody>
          <a:bodyPr/>
          <a:lstStyle/>
          <a:p>
            <a:pPr marL="0" indent="0">
              <a:buNone/>
            </a:pPr>
            <a:r>
              <a:rPr lang="en-US" sz="2400" b="1" dirty="0"/>
              <a:t>Create a box-top maze</a:t>
            </a:r>
          </a:p>
          <a:p>
            <a:pPr marL="0" indent="0">
              <a:buNone/>
            </a:pPr>
            <a:endParaRPr lang="en-US" sz="1800" b="1" dirty="0"/>
          </a:p>
          <a:p>
            <a:pPr marL="0" indent="0">
              <a:buNone/>
            </a:pPr>
            <a:r>
              <a:rPr lang="en-US" sz="1800" b="1" dirty="0"/>
              <a:t>Materials for each group</a:t>
            </a:r>
          </a:p>
          <a:p>
            <a:r>
              <a:rPr lang="en-US" sz="1800" b="1" dirty="0"/>
              <a:t>Large box top – same size/group: cut holes for Entry and Exit at diagonally opposite corners.</a:t>
            </a:r>
          </a:p>
          <a:p>
            <a:r>
              <a:rPr lang="en-US" sz="1800" b="1" dirty="0"/>
              <a:t>Cardboard to cut to create partitions</a:t>
            </a:r>
          </a:p>
          <a:p>
            <a:r>
              <a:rPr lang="en-US" sz="1800" b="1" dirty="0"/>
              <a:t>One marble</a:t>
            </a:r>
          </a:p>
          <a:p>
            <a:r>
              <a:rPr lang="en-US" sz="1800" b="1" dirty="0"/>
              <a:t>Books to use to support edge of box top near entry (need to determine angle of inclination)</a:t>
            </a:r>
          </a:p>
          <a:p>
            <a:r>
              <a:rPr lang="en-US" sz="1800" b="1" dirty="0"/>
              <a:t>Timer (app)</a:t>
            </a:r>
          </a:p>
          <a:p>
            <a:r>
              <a:rPr lang="en-US" sz="1800" b="1" dirty="0"/>
              <a:t>Scissors</a:t>
            </a:r>
          </a:p>
          <a:p>
            <a:endParaRPr lang="en-US" sz="2400" dirty="0"/>
          </a:p>
        </p:txBody>
      </p:sp>
      <p:pic>
        <p:nvPicPr>
          <p:cNvPr id="7170" name="Picture 2" descr="Image result for box top maze">
            <a:extLst>
              <a:ext uri="{FF2B5EF4-FFF2-40B4-BE49-F238E27FC236}">
                <a16:creationId xmlns:a16="http://schemas.microsoft.com/office/drawing/2014/main" id="{4B5199C6-5070-46BD-A01B-F10A37E4F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818" y="-457200"/>
            <a:ext cx="264233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4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F390-DD0B-4D79-9B07-53C7AE6FD9F8}"/>
              </a:ext>
            </a:extLst>
          </p:cNvPr>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Algebraic Reasoning Assessments</a:t>
            </a:r>
          </a:p>
        </p:txBody>
      </p:sp>
      <p:sp>
        <p:nvSpPr>
          <p:cNvPr id="3" name="Content Placeholder 2">
            <a:extLst>
              <a:ext uri="{FF2B5EF4-FFF2-40B4-BE49-F238E27FC236}">
                <a16:creationId xmlns:a16="http://schemas.microsoft.com/office/drawing/2014/main" id="{20BDBEB8-06AC-42A9-888C-B90FDEC9E6A2}"/>
              </a:ext>
            </a:extLst>
          </p:cNvPr>
          <p:cNvSpPr>
            <a:spLocks noGrp="1"/>
          </p:cNvSpPr>
          <p:nvPr>
            <p:ph idx="1"/>
          </p:nvPr>
        </p:nvSpPr>
        <p:spPr>
          <a:xfrm>
            <a:off x="381000" y="2209800"/>
            <a:ext cx="8610600" cy="4572000"/>
          </a:xfrm>
        </p:spPr>
        <p:txBody>
          <a:bodyPr/>
          <a:lstStyle/>
          <a:p>
            <a:pPr marL="0" indent="0">
              <a:buNone/>
            </a:pPr>
            <a:r>
              <a:rPr lang="en-US" dirty="0"/>
              <a:t>High school: </a:t>
            </a:r>
            <a:r>
              <a:rPr lang="en-US" sz="2400" dirty="0"/>
              <a:t>Assessment designed and tested with high school students (grades 8 – 11) in Massachusetts. </a:t>
            </a:r>
          </a:p>
          <a:p>
            <a:pPr marL="0" indent="0">
              <a:buNone/>
            </a:pPr>
            <a:r>
              <a:rPr lang="en-US" dirty="0"/>
              <a:t>Middle school: </a:t>
            </a:r>
            <a:r>
              <a:rPr lang="en-US" sz="2400" dirty="0"/>
              <a:t>Assessment developed and tested with middle school students (grades 5 – 8) in Arizona.</a:t>
            </a:r>
            <a:endParaRPr lang="en-US" dirty="0"/>
          </a:p>
        </p:txBody>
      </p:sp>
      <p:pic>
        <p:nvPicPr>
          <p:cNvPr id="2050" name="Picture 2" descr="Massachusetts Outline Transparent PNG - 800x800 - Free Download on NicePNG">
            <a:extLst>
              <a:ext uri="{FF2B5EF4-FFF2-40B4-BE49-F238E27FC236}">
                <a16:creationId xmlns:a16="http://schemas.microsoft.com/office/drawing/2014/main" id="{72071190-F75A-4F48-8739-F6EE1EEB54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449777"/>
            <a:ext cx="2305050" cy="13324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izona – Map Outline, Printable State, Shape, Stencil, Pattern – DIY  Projects, Patterns, Monograms, Designs, Templates">
            <a:extLst>
              <a:ext uri="{FF2B5EF4-FFF2-40B4-BE49-F238E27FC236}">
                <a16:creationId xmlns:a16="http://schemas.microsoft.com/office/drawing/2014/main" id="{02609FE5-2A03-47CF-AD07-C6E98E3F5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53993"/>
            <a:ext cx="119742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008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39C9-A2AB-45F1-8D13-64E77DF7B10B}"/>
              </a:ext>
            </a:extLst>
          </p:cNvPr>
          <p:cNvSpPr>
            <a:spLocks noGrp="1"/>
          </p:cNvSpPr>
          <p:nvPr>
            <p:ph type="title"/>
          </p:nvPr>
        </p:nvSpPr>
        <p:spPr/>
        <p:txBody>
          <a:bodyPr/>
          <a:lstStyle/>
          <a:p>
            <a:r>
              <a:rPr lang="en-US" sz="3200" b="1" dirty="0"/>
              <a:t>A-Maze-ing Project</a:t>
            </a:r>
            <a:endParaRPr lang="en-US" sz="3200" dirty="0"/>
          </a:p>
        </p:txBody>
      </p:sp>
      <p:sp>
        <p:nvSpPr>
          <p:cNvPr id="3" name="Content Placeholder 2">
            <a:extLst>
              <a:ext uri="{FF2B5EF4-FFF2-40B4-BE49-F238E27FC236}">
                <a16:creationId xmlns:a16="http://schemas.microsoft.com/office/drawing/2014/main" id="{2BBCB73B-FDCB-42EA-BE03-5EFDF9F67B17}"/>
              </a:ext>
            </a:extLst>
          </p:cNvPr>
          <p:cNvSpPr>
            <a:spLocks noGrp="1"/>
          </p:cNvSpPr>
          <p:nvPr>
            <p:ph idx="1"/>
          </p:nvPr>
        </p:nvSpPr>
        <p:spPr/>
        <p:txBody>
          <a:bodyPr/>
          <a:lstStyle/>
          <a:p>
            <a:pPr marL="0" indent="0">
              <a:buNone/>
            </a:pPr>
            <a:r>
              <a:rPr lang="en-US" sz="1800" b="1" dirty="0"/>
              <a:t>Procedure</a:t>
            </a:r>
          </a:p>
          <a:p>
            <a:r>
              <a:rPr lang="en-US" sz="1800" b="1" dirty="0"/>
              <a:t>All groups are signaled to start their timers as they place the marble in the Entry hole and time the marble from Entry to Exit.</a:t>
            </a:r>
          </a:p>
          <a:p>
            <a:r>
              <a:rPr lang="en-US" sz="1800" b="1" dirty="0"/>
              <a:t>The marble must be in motion at all times. If the marble stops, the elevation or partitions may be adjusted, but the timer continues throughout. </a:t>
            </a:r>
          </a:p>
          <a:p>
            <a:pPr marL="0" indent="0">
              <a:buNone/>
            </a:pPr>
            <a:endParaRPr lang="en-US" sz="1800" b="1" dirty="0"/>
          </a:p>
          <a:p>
            <a:pPr marL="0" indent="0">
              <a:buNone/>
            </a:pPr>
            <a:r>
              <a:rPr lang="en-US" sz="1800" b="1" dirty="0"/>
              <a:t>Collect and Record Data for Each Trial</a:t>
            </a:r>
          </a:p>
          <a:p>
            <a:r>
              <a:rPr lang="en-US" sz="1800" b="1" dirty="0"/>
              <a:t>Elevation of box top, and how that was determined.</a:t>
            </a:r>
          </a:p>
          <a:p>
            <a:r>
              <a:rPr lang="en-US" sz="1800" b="1" dirty="0"/>
              <a:t>Time (in seconds) to reach exit.</a:t>
            </a:r>
          </a:p>
          <a:p>
            <a:pPr marL="0" indent="0">
              <a:buNone/>
            </a:pPr>
            <a:endParaRPr lang="en-US" sz="1800" b="1" dirty="0"/>
          </a:p>
          <a:p>
            <a:pPr marL="0" indent="0">
              <a:buNone/>
            </a:pPr>
            <a:r>
              <a:rPr lang="en-US" sz="1800" b="1" dirty="0"/>
              <a:t>Winner: Team that keeps the marble rolling for the greatest amount of time.</a:t>
            </a:r>
          </a:p>
          <a:p>
            <a:pPr lvl="1"/>
            <a:endParaRPr lang="en-US" sz="1400" b="1" dirty="0"/>
          </a:p>
        </p:txBody>
      </p:sp>
    </p:spTree>
    <p:extLst>
      <p:ext uri="{BB962C8B-B14F-4D97-AF65-F5344CB8AC3E}">
        <p14:creationId xmlns:p14="http://schemas.microsoft.com/office/powerpoint/2010/main" val="723586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C88E-35CF-4C76-BD3E-6873EA5BAC94}"/>
              </a:ext>
            </a:extLst>
          </p:cNvPr>
          <p:cNvSpPr>
            <a:spLocks noGrp="1"/>
          </p:cNvSpPr>
          <p:nvPr>
            <p:ph type="title"/>
          </p:nvPr>
        </p:nvSpPr>
        <p:spPr>
          <a:xfrm>
            <a:off x="609600" y="304800"/>
            <a:ext cx="8229600" cy="1143000"/>
          </a:xfrm>
        </p:spPr>
        <p:txBody>
          <a:bodyPr/>
          <a:lstStyle/>
          <a:p>
            <a:br>
              <a:rPr lang="en-US" sz="2400" b="1" dirty="0">
                <a:latin typeface="+mn-lt"/>
              </a:rPr>
            </a:br>
            <a:r>
              <a:rPr lang="en-US" sz="2400" b="1" dirty="0">
                <a:latin typeface="+mn-lt"/>
              </a:rPr>
              <a:t>Conducted with High School Students</a:t>
            </a:r>
            <a:br>
              <a:rPr lang="en-US" sz="2400" b="1" dirty="0">
                <a:latin typeface="+mn-lt"/>
              </a:rPr>
            </a:br>
            <a:r>
              <a:rPr lang="en-US" sz="3200" b="1" dirty="0">
                <a:latin typeface="Helvetica" panose="020B0604020202020204" pitchFamily="34" charset="0"/>
                <a:cs typeface="Helvetica" panose="020B0604020202020204" pitchFamily="34" charset="0"/>
              </a:rPr>
              <a:t>Pi Pitch</a:t>
            </a:r>
          </a:p>
        </p:txBody>
      </p:sp>
      <p:sp>
        <p:nvSpPr>
          <p:cNvPr id="3" name="Content Placeholder 2">
            <a:extLst>
              <a:ext uri="{FF2B5EF4-FFF2-40B4-BE49-F238E27FC236}">
                <a16:creationId xmlns:a16="http://schemas.microsoft.com/office/drawing/2014/main" id="{25F0A12B-E2B5-489C-A37C-D4CC5171CFA2}"/>
              </a:ext>
            </a:extLst>
          </p:cNvPr>
          <p:cNvSpPr>
            <a:spLocks noGrp="1"/>
          </p:cNvSpPr>
          <p:nvPr>
            <p:ph idx="1"/>
          </p:nvPr>
        </p:nvSpPr>
        <p:spPr>
          <a:xfrm>
            <a:off x="457200" y="1676400"/>
            <a:ext cx="8229600" cy="4525963"/>
          </a:xfrm>
        </p:spPr>
        <p:txBody>
          <a:bodyPr/>
          <a:lstStyle/>
          <a:p>
            <a:pPr marL="0" indent="0" algn="ctr">
              <a:buNone/>
            </a:pPr>
            <a:r>
              <a:rPr lang="en-US" sz="2000" b="1" dirty="0"/>
              <a:t>Prep: </a:t>
            </a:r>
            <a:r>
              <a:rPr lang="en-US" sz="1800" b="1" dirty="0"/>
              <a:t>On blacktop, draw a large square with an inscribed circle (r = 1 ft) .</a:t>
            </a:r>
          </a:p>
          <a:p>
            <a:pPr marL="0" indent="0">
              <a:buNone/>
            </a:pPr>
            <a:endParaRPr lang="en-US" sz="1800" b="1" dirty="0"/>
          </a:p>
          <a:p>
            <a:pPr marL="0" indent="0">
              <a:buNone/>
            </a:pPr>
            <a:r>
              <a:rPr lang="en-US" sz="1800" b="1" dirty="0"/>
              <a:t>Experiment (each student/group):</a:t>
            </a:r>
          </a:p>
          <a:p>
            <a:r>
              <a:rPr lang="en-US" sz="1600" b="1" dirty="0"/>
              <a:t>Stand 8 ft back from the square. </a:t>
            </a:r>
          </a:p>
          <a:p>
            <a:r>
              <a:rPr lang="en-US" sz="1600" b="1" dirty="0"/>
              <a:t>Pitch pennies aiming for the circle. Do this 100 times.</a:t>
            </a:r>
          </a:p>
          <a:p>
            <a:r>
              <a:rPr lang="en-US" sz="1600" b="1" dirty="0"/>
              <a:t>Keep track of the number of pennies that land inside the circle and the number of pennies that land outside the circle but inside the square. </a:t>
            </a:r>
          </a:p>
          <a:p>
            <a:r>
              <a:rPr lang="en-US" sz="1600" b="1" dirty="0"/>
              <a:t>Pennies that land outside the square should be tossed again.</a:t>
            </a:r>
          </a:p>
          <a:p>
            <a:endParaRPr lang="en-US" sz="1800" b="1" dirty="0"/>
          </a:p>
          <a:p>
            <a:pPr marL="0" indent="0">
              <a:buNone/>
            </a:pPr>
            <a:r>
              <a:rPr lang="en-US" sz="1800" b="1" dirty="0"/>
              <a:t>Analyses: (</a:t>
            </a:r>
            <a:r>
              <a:rPr lang="en-US" sz="1600" b="1" dirty="0"/>
              <a:t>for each student) </a:t>
            </a:r>
          </a:p>
          <a:p>
            <a:r>
              <a:rPr lang="en-US" sz="1600" b="1" dirty="0"/>
              <a:t>Record the ratio of number of pennies that land in the circle to number of pennies that land in the square. (Remember: pennies inside the circle are also inside the square, but not vice versa.)</a:t>
            </a:r>
          </a:p>
          <a:p>
            <a:r>
              <a:rPr lang="en-US" sz="1600" b="1" dirty="0"/>
              <a:t>Compare each ratio to </a:t>
            </a:r>
            <a:r>
              <a:rPr lang="el-GR" b="1" dirty="0"/>
              <a:t>𝝅</a:t>
            </a:r>
            <a:r>
              <a:rPr lang="en-US" sz="1600" b="1" dirty="0"/>
              <a:t> </a:t>
            </a:r>
            <a:r>
              <a:rPr lang="en-US" sz="1800" b="1" dirty="0"/>
              <a:t>/4  </a:t>
            </a:r>
          </a:p>
        </p:txBody>
      </p:sp>
    </p:spTree>
    <p:extLst>
      <p:ext uri="{BB962C8B-B14F-4D97-AF65-F5344CB8AC3E}">
        <p14:creationId xmlns:p14="http://schemas.microsoft.com/office/powerpoint/2010/main" val="282848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Performance</a:t>
            </a:r>
          </a:p>
        </p:txBody>
      </p:sp>
      <p:sp>
        <p:nvSpPr>
          <p:cNvPr id="3" name="Content Placeholder 2"/>
          <p:cNvSpPr>
            <a:spLocks noGrp="1"/>
          </p:cNvSpPr>
          <p:nvPr>
            <p:ph idx="1"/>
          </p:nvPr>
        </p:nvSpPr>
        <p:spPr/>
        <p:txBody>
          <a:bodyPr/>
          <a:lstStyle/>
          <a:p>
            <a:pPr marL="0" indent="0">
              <a:buNone/>
            </a:pPr>
            <a:r>
              <a:rPr lang="en-US" sz="2800" b="1" dirty="0">
                <a:latin typeface="Helvetica" panose="020B0604020202020204" pitchFamily="34" charset="0"/>
                <a:cs typeface="Helvetica" panose="020B0604020202020204" pitchFamily="34" charset="0"/>
              </a:rPr>
              <a:t>Showcase Open House for Family and Friends</a:t>
            </a:r>
          </a:p>
          <a:p>
            <a:pPr marL="0" indent="0">
              <a:buNone/>
            </a:pPr>
            <a:r>
              <a:rPr lang="en-US" sz="2800" b="1" dirty="0">
                <a:latin typeface="Helvetica" panose="020B0604020202020204" pitchFamily="34" charset="0"/>
                <a:cs typeface="Helvetica" panose="020B0604020202020204" pitchFamily="34" charset="0"/>
              </a:rPr>
              <a:t>	</a:t>
            </a:r>
            <a:r>
              <a:rPr lang="en-US" sz="1800" b="1" dirty="0">
                <a:latin typeface="Helvetica" panose="020B0604020202020204" pitchFamily="34" charset="0"/>
                <a:cs typeface="Helvetica" panose="020B0604020202020204" pitchFamily="34" charset="0"/>
              </a:rPr>
              <a:t>Slide presentations by students individually. 	</a:t>
            </a:r>
          </a:p>
          <a:p>
            <a:pPr marL="0" indent="0">
              <a:buNone/>
            </a:pPr>
            <a:r>
              <a:rPr lang="en-US" sz="1800" b="1" dirty="0">
                <a:latin typeface="Helvetica" panose="020B0604020202020204" pitchFamily="34" charset="0"/>
                <a:cs typeface="Helvetica" panose="020B0604020202020204" pitchFamily="34" charset="0"/>
              </a:rPr>
              <a:t>	Students respond to audience questions.</a:t>
            </a:r>
          </a:p>
          <a:p>
            <a:pPr marL="0" indent="0">
              <a:buNone/>
              <a:tabLst>
                <a:tab pos="460375" algn="l"/>
              </a:tabLst>
            </a:pPr>
            <a:r>
              <a:rPr lang="en-US" sz="2400" b="1" dirty="0"/>
              <a:t>	Preparation for the presentation helps to formalize 	 learned concepts, skills, and reasoning methods.</a:t>
            </a:r>
          </a:p>
          <a:p>
            <a:pPr marL="457200" indent="-457200">
              <a:buAutoNum type="arabicPeriod"/>
              <a:tabLst>
                <a:tab pos="342900" algn="l"/>
              </a:tabLst>
            </a:pPr>
            <a:endParaRPr lang="en-US" sz="2400" dirty="0"/>
          </a:p>
          <a:p>
            <a:pPr marL="0" indent="0">
              <a:buNone/>
            </a:pPr>
            <a:r>
              <a:rPr lang="en-US" sz="2400" b="1" dirty="0">
                <a:latin typeface="Helvetica" panose="020B0604020202020204" pitchFamily="34" charset="0"/>
                <a:cs typeface="Helvetica" panose="020B0604020202020204" pitchFamily="34" charset="0"/>
              </a:rPr>
              <a:t>	</a:t>
            </a:r>
          </a:p>
          <a:p>
            <a:pPr marL="0" indent="0">
              <a:buNone/>
            </a:pP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2" y="4512128"/>
            <a:ext cx="2645229" cy="198392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267200"/>
            <a:ext cx="2971800" cy="2228850"/>
          </a:xfrm>
          <a:prstGeom prst="rect">
            <a:avLst/>
          </a:prstGeom>
        </p:spPr>
      </p:pic>
    </p:spTree>
    <p:extLst>
      <p:ext uri="{BB962C8B-B14F-4D97-AF65-F5344CB8AC3E}">
        <p14:creationId xmlns:p14="http://schemas.microsoft.com/office/powerpoint/2010/main" val="9698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5AB-56AC-47F7-82EE-A798EEADE305}"/>
              </a:ext>
            </a:extLst>
          </p:cNvPr>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Game Design and Publications: MATHadazzle</a:t>
            </a:r>
          </a:p>
        </p:txBody>
      </p:sp>
      <p:sp>
        <p:nvSpPr>
          <p:cNvPr id="3" name="Content Placeholder 2">
            <a:extLst>
              <a:ext uri="{FF2B5EF4-FFF2-40B4-BE49-F238E27FC236}">
                <a16:creationId xmlns:a16="http://schemas.microsoft.com/office/drawing/2014/main" id="{70EABC76-EDF0-46D9-99DE-582D8FA1A3BD}"/>
              </a:ext>
            </a:extLst>
          </p:cNvPr>
          <p:cNvSpPr>
            <a:spLocks noGrp="1"/>
          </p:cNvSpPr>
          <p:nvPr>
            <p:ph idx="1"/>
          </p:nvPr>
        </p:nvSpPr>
        <p:spPr>
          <a:xfrm>
            <a:off x="533400" y="1436687"/>
            <a:ext cx="8229600" cy="4525963"/>
          </a:xfrm>
        </p:spPr>
        <p:txBody>
          <a:bodyPr/>
          <a:lstStyle/>
          <a:p>
            <a:pPr marL="0" indent="0">
              <a:buNone/>
            </a:pPr>
            <a:r>
              <a:rPr lang="en-US" sz="2800" b="1" dirty="0">
                <a:latin typeface="Helvetica" panose="020B0604020202020204" pitchFamily="34" charset="0"/>
                <a:cs typeface="Helvetica" panose="020B0604020202020204" pitchFamily="34" charset="0"/>
              </a:rPr>
              <a:t>Requirement to participate: Interest</a:t>
            </a:r>
          </a:p>
          <a:p>
            <a:pPr marL="0" indent="0">
              <a:buNone/>
            </a:pPr>
            <a:endParaRPr lang="en-US" sz="2800" b="1" dirty="0">
              <a:latin typeface="Helvetica" panose="020B0604020202020204" pitchFamily="34" charset="0"/>
              <a:cs typeface="Helvetica" panose="020B0604020202020204" pitchFamily="34" charset="0"/>
            </a:endParaRPr>
          </a:p>
          <a:p>
            <a:pPr marL="0" indent="0">
              <a:buNone/>
            </a:pPr>
            <a:r>
              <a:rPr lang="en-US" sz="2800" b="1" dirty="0">
                <a:latin typeface="Helvetica" panose="020B0604020202020204" pitchFamily="34" charset="0"/>
                <a:cs typeface="Helvetica" panose="020B0604020202020204" pitchFamily="34" charset="0"/>
              </a:rPr>
              <a:t>Originally scheduled for 3 hours on the weekend.</a:t>
            </a:r>
          </a:p>
          <a:p>
            <a:pPr marL="0" indent="0">
              <a:buNone/>
            </a:pPr>
            <a:r>
              <a:rPr lang="en-US" sz="2800" b="1" dirty="0">
                <a:latin typeface="Helvetica" panose="020B0604020202020204" pitchFamily="34" charset="0"/>
                <a:cs typeface="Helvetica" panose="020B0604020202020204" pitchFamily="34" charset="0"/>
              </a:rPr>
              <a:t>	Students didn’t want to stop, so I 	shut off the lights after 4 to 4 ½ hours!</a:t>
            </a:r>
          </a:p>
        </p:txBody>
      </p:sp>
      <p:pic>
        <p:nvPicPr>
          <p:cNvPr id="1026" name="Picture 2" descr="Turn 20clipart   Clipart Panda   Free Clipart Images">
            <a:extLst>
              <a:ext uri="{FF2B5EF4-FFF2-40B4-BE49-F238E27FC236}">
                <a16:creationId xmlns:a16="http://schemas.microsoft.com/office/drawing/2014/main" id="{18BAD37A-E108-4327-A5F4-68D753871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0" y="4495800"/>
            <a:ext cx="2794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75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600" b="1" dirty="0">
                <a:latin typeface="Helvetica "/>
              </a:rPr>
            </a:br>
            <a:r>
              <a:rPr lang="en-US" sz="2400" b="1" dirty="0">
                <a:latin typeface="Helvetica "/>
              </a:rPr>
              <a:t>Volume 6: MATHadazzle </a:t>
            </a:r>
            <a:br>
              <a:rPr lang="en-US" sz="2400" b="1" dirty="0">
                <a:latin typeface="Helvetica "/>
              </a:rPr>
            </a:br>
            <a:r>
              <a:rPr lang="en-US" sz="2400" b="1" dirty="0">
                <a:latin typeface="Helvetica "/>
              </a:rPr>
              <a:t>Created by Middle School Students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5200" y="1752600"/>
            <a:ext cx="3033174" cy="4525963"/>
          </a:xfrm>
          <a:prstGeom prst="rect">
            <a:avLst/>
          </a:prstGeom>
          <a:noFill/>
          <a:ln>
            <a:noFill/>
          </a:ln>
        </p:spPr>
      </p:pic>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2901BB42-D8EB-4B70-8FBF-40775C1C657F}"/>
                  </a:ext>
                </a:extLst>
              </p:cNvPr>
              <p:cNvGraphicFramePr>
                <a:graphicFrameLocks noChangeAspect="1"/>
              </p:cNvGraphicFramePr>
              <p:nvPr>
                <p:extLst>
                  <p:ext uri="{D42A27DB-BD31-4B8C-83A1-F6EECF244321}">
                    <p14:modId xmlns:p14="http://schemas.microsoft.com/office/powerpoint/2010/main" val="351429677"/>
                  </p:ext>
                </p:extLst>
              </p:nvPr>
            </p:nvGraphicFramePr>
            <p:xfrm>
              <a:off x="-1454920" y="-1368375"/>
              <a:ext cx="2286000" cy="1714500"/>
            </p:xfrm>
            <a:graphic>
              <a:graphicData uri="http://schemas.microsoft.com/office/powerpoint/2016/slidezoom">
                <pslz:sldZm>
                  <pslz:sldZmObj sldId="696" cId="2640086878">
                    <pslz:zmPr id="{BBE9674C-B386-4146-BED5-FCBC36517CD8}"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2901BB42-D8EB-4B70-8FBF-40775C1C657F}"/>
                  </a:ext>
                </a:extLst>
              </p:cNvPr>
              <p:cNvPicPr>
                <a:picLocks noGrp="1" noRot="1" noChangeAspect="1" noMove="1" noResize="1" noEditPoints="1" noAdjustHandles="1" noChangeArrowheads="1" noChangeShapeType="1"/>
              </p:cNvPicPr>
              <p:nvPr/>
            </p:nvPicPr>
            <p:blipFill>
              <a:blip r:embed="rId5"/>
              <a:stretch>
                <a:fillRect/>
              </a:stretch>
            </p:blipFill>
            <p:spPr>
              <a:xfrm>
                <a:off x="-1454920" y="-1368375"/>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640086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104A-1836-4BC6-B989-14485FEB2A8B}"/>
              </a:ext>
            </a:extLst>
          </p:cNvPr>
          <p:cNvSpPr>
            <a:spLocks noGrp="1"/>
          </p:cNvSpPr>
          <p:nvPr>
            <p:ph type="title"/>
          </p:nvPr>
        </p:nvSpPr>
        <p:spPr/>
        <p:txBody>
          <a:bodyPr/>
          <a:lstStyle/>
          <a:p>
            <a:r>
              <a:rPr lang="en-US" sz="3600" b="1" dirty="0"/>
              <a:t>Volume 6: MATHadazzle</a:t>
            </a:r>
            <a:br>
              <a:rPr lang="en-US" sz="3600" b="1" dirty="0"/>
            </a:br>
            <a:r>
              <a:rPr lang="en-US" sz="2800" b="1" dirty="0"/>
              <a:t>Sample Problem</a:t>
            </a:r>
          </a:p>
        </p:txBody>
      </p:sp>
      <p:pic>
        <p:nvPicPr>
          <p:cNvPr id="7" name="Content Placeholder 6" descr="Calendar&#10;&#10;Description automatically generated with medium confidence">
            <a:extLst>
              <a:ext uri="{FF2B5EF4-FFF2-40B4-BE49-F238E27FC236}">
                <a16:creationId xmlns:a16="http://schemas.microsoft.com/office/drawing/2014/main" id="{0E751E60-395B-40C8-9A27-2B1EB2694A20}"/>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6116" t="8520" r="17298" b="29590"/>
          <a:stretch/>
        </p:blipFill>
        <p:spPr>
          <a:xfrm>
            <a:off x="1828800" y="1433851"/>
            <a:ext cx="5181600" cy="5177043"/>
          </a:xfrm>
        </p:spPr>
      </p:pic>
    </p:spTree>
    <p:extLst>
      <p:ext uri="{BB962C8B-B14F-4D97-AF65-F5344CB8AC3E}">
        <p14:creationId xmlns:p14="http://schemas.microsoft.com/office/powerpoint/2010/main" val="1587465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3864-4474-417C-963B-216C969B8822}"/>
              </a:ext>
            </a:extLst>
          </p:cNvPr>
          <p:cNvSpPr>
            <a:spLocks noGrp="1"/>
          </p:cNvSpPr>
          <p:nvPr>
            <p:ph type="title"/>
          </p:nvPr>
        </p:nvSpPr>
        <p:spPr/>
        <p:txBody>
          <a:bodyPr/>
          <a:lstStyle/>
          <a:p>
            <a:r>
              <a:rPr lang="en-US" sz="2400" b="1" dirty="0">
                <a:latin typeface="Helvetica "/>
              </a:rPr>
              <a:t>Created By Middle School Students</a:t>
            </a:r>
          </a:p>
        </p:txBody>
      </p:sp>
      <p:sp>
        <p:nvSpPr>
          <p:cNvPr id="3" name="Content Placeholder 2">
            <a:extLst>
              <a:ext uri="{FF2B5EF4-FFF2-40B4-BE49-F238E27FC236}">
                <a16:creationId xmlns:a16="http://schemas.microsoft.com/office/drawing/2014/main" id="{B212BDDE-9D6C-467A-8660-03FFF6CEDA8D}"/>
              </a:ext>
            </a:extLst>
          </p:cNvPr>
          <p:cNvSpPr>
            <a:spLocks noGrp="1"/>
          </p:cNvSpPr>
          <p:nvPr>
            <p:ph idx="1"/>
          </p:nvPr>
        </p:nvSpPr>
        <p:spPr/>
        <p:txBody>
          <a:bodyPr/>
          <a:lstStyle/>
          <a:p>
            <a:endParaRPr lang="en-US" dirty="0"/>
          </a:p>
        </p:txBody>
      </p:sp>
      <p:pic>
        <p:nvPicPr>
          <p:cNvPr id="2050" name="Picture 2" descr="Diagram&#10;&#10;Description automatically generated with low confidence">
            <a:extLst>
              <a:ext uri="{FF2B5EF4-FFF2-40B4-BE49-F238E27FC236}">
                <a16:creationId xmlns:a16="http://schemas.microsoft.com/office/drawing/2014/main" id="{208775B4-B78A-4F37-9C49-3A504DFA8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199"/>
            <a:ext cx="4648200" cy="452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914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5B08-B9F5-4120-B1D4-2DCE1769DECD}"/>
              </a:ext>
            </a:extLst>
          </p:cNvPr>
          <p:cNvSpPr>
            <a:spLocks noGrp="1"/>
          </p:cNvSpPr>
          <p:nvPr>
            <p:ph type="title"/>
          </p:nvPr>
        </p:nvSpPr>
        <p:spPr/>
        <p:txBody>
          <a:bodyPr/>
          <a:lstStyle/>
          <a:p>
            <a:r>
              <a:rPr lang="en-US" sz="2800" b="1" dirty="0">
                <a:latin typeface="Helvetica "/>
              </a:rPr>
              <a:t>Volume 8: MATHadazzle </a:t>
            </a:r>
            <a:br>
              <a:rPr lang="en-US" sz="2800" b="1" dirty="0">
                <a:latin typeface="Helvetica "/>
              </a:rPr>
            </a:br>
            <a:r>
              <a:rPr lang="en-US" sz="2800" b="1" dirty="0">
                <a:latin typeface="Helvetica "/>
              </a:rPr>
              <a:t>Created by High School Students</a:t>
            </a:r>
            <a:endParaRPr lang="en-US" sz="2800" dirty="0">
              <a:latin typeface="Helvetica "/>
            </a:endParaRPr>
          </a:p>
        </p:txBody>
      </p:sp>
      <p:pic>
        <p:nvPicPr>
          <p:cNvPr id="5" name="Content Placeholder 4" descr="Text, letter&#10;&#10;Description automatically generated">
            <a:extLst>
              <a:ext uri="{FF2B5EF4-FFF2-40B4-BE49-F238E27FC236}">
                <a16:creationId xmlns:a16="http://schemas.microsoft.com/office/drawing/2014/main" id="{E1373EEA-FEBD-48CF-8C09-3991ACEC23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7830" y="1600200"/>
            <a:ext cx="3048339" cy="4525963"/>
          </a:xfrm>
        </p:spPr>
      </p:pic>
    </p:spTree>
    <p:extLst>
      <p:ext uri="{BB962C8B-B14F-4D97-AF65-F5344CB8AC3E}">
        <p14:creationId xmlns:p14="http://schemas.microsoft.com/office/powerpoint/2010/main" val="250084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EB65-33F9-41CD-A10F-261FA43F8581}"/>
              </a:ext>
            </a:extLst>
          </p:cNvPr>
          <p:cNvSpPr>
            <a:spLocks noGrp="1"/>
          </p:cNvSpPr>
          <p:nvPr>
            <p:ph type="title"/>
          </p:nvPr>
        </p:nvSpPr>
        <p:spPr/>
        <p:txBody>
          <a:bodyPr/>
          <a:lstStyle/>
          <a:p>
            <a:r>
              <a:rPr lang="en-US" sz="2800" b="1" dirty="0"/>
              <a:t>MATHadazzle created by High School Students</a:t>
            </a:r>
            <a:br>
              <a:rPr lang="en-US" sz="2800" b="1" dirty="0"/>
            </a:br>
            <a:endParaRPr lang="en-US" sz="2800" dirty="0"/>
          </a:p>
        </p:txBody>
      </p:sp>
      <p:sp>
        <p:nvSpPr>
          <p:cNvPr id="3" name="Content Placeholder 2">
            <a:extLst>
              <a:ext uri="{FF2B5EF4-FFF2-40B4-BE49-F238E27FC236}">
                <a16:creationId xmlns:a16="http://schemas.microsoft.com/office/drawing/2014/main" id="{6F1D0EDC-F48F-4D73-B656-6F0E8AC15F57}"/>
              </a:ext>
            </a:extLst>
          </p:cNvPr>
          <p:cNvSpPr>
            <a:spLocks noGrp="1"/>
          </p:cNvSpPr>
          <p:nvPr>
            <p:ph idx="1"/>
          </p:nvPr>
        </p:nvSpPr>
        <p:spPr/>
        <p:txBody>
          <a:bodyPr/>
          <a:lstStyle/>
          <a:p>
            <a:endParaRPr lang="en-US" dirty="0"/>
          </a:p>
        </p:txBody>
      </p:sp>
      <p:pic>
        <p:nvPicPr>
          <p:cNvPr id="1026" name="Picture 5" descr="Diagram, engineering drawing&#10;&#10;Description automatically generated">
            <a:extLst>
              <a:ext uri="{FF2B5EF4-FFF2-40B4-BE49-F238E27FC236}">
                <a16:creationId xmlns:a16="http://schemas.microsoft.com/office/drawing/2014/main" id="{64E5C6F0-E1AA-4DCC-A06E-F6112E580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85900"/>
            <a:ext cx="4887448"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004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br>
              <a:rPr lang="en-US" sz="3600" b="1" dirty="0"/>
            </a:br>
            <a:endParaRPr lang="en-US" sz="36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1773" t="11546" r="20336" b="16455"/>
          <a:stretch/>
        </p:blipFill>
        <p:spPr bwMode="auto">
          <a:xfrm>
            <a:off x="1676400" y="1151930"/>
            <a:ext cx="5715000" cy="51816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5" name="TextBox 4">
            <a:extLst>
              <a:ext uri="{FF2B5EF4-FFF2-40B4-BE49-F238E27FC236}">
                <a16:creationId xmlns:a16="http://schemas.microsoft.com/office/drawing/2014/main" id="{E6C6AD15-F7AC-4D97-BF32-F5F3B2FB8DD1}"/>
              </a:ext>
            </a:extLst>
          </p:cNvPr>
          <p:cNvSpPr txBox="1"/>
          <p:nvPr/>
        </p:nvSpPr>
        <p:spPr>
          <a:xfrm>
            <a:off x="914400" y="229969"/>
            <a:ext cx="7467600" cy="707886"/>
          </a:xfrm>
          <a:prstGeom prst="rect">
            <a:avLst/>
          </a:prstGeom>
          <a:noFill/>
        </p:spPr>
        <p:txBody>
          <a:bodyPr wrap="square">
            <a:spAutoFit/>
          </a:bodyPr>
          <a:lstStyle/>
          <a:p>
            <a:r>
              <a:rPr kumimoji="0" lang="en-US" sz="2400" b="1" i="0" u="none" strike="noStrike" kern="0" cap="none" spc="0" normalizeH="0" baseline="0" noProof="0" dirty="0">
                <a:ln>
                  <a:noFill/>
                </a:ln>
                <a:solidFill>
                  <a:srgbClr val="DFD293"/>
                </a:solidFill>
                <a:effectLst/>
                <a:uLnTx/>
                <a:uFillTx/>
                <a:latin typeface="Arial"/>
                <a:ea typeface="+mj-ea"/>
                <a:cs typeface="+mj-cs"/>
              </a:rPr>
              <a:t>MATHadazzle created by High School Students</a:t>
            </a:r>
            <a:br>
              <a:rPr lang="en-US" sz="1600" b="1" dirty="0"/>
            </a:br>
            <a:endParaRPr lang="en-US" sz="1600" dirty="0"/>
          </a:p>
        </p:txBody>
      </p:sp>
    </p:spTree>
    <p:extLst>
      <p:ext uri="{BB962C8B-B14F-4D97-AF65-F5344CB8AC3E}">
        <p14:creationId xmlns:p14="http://schemas.microsoft.com/office/powerpoint/2010/main" val="11968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A7E1-2C95-4753-8AC0-90EEC982E1AB}"/>
              </a:ext>
            </a:extLst>
          </p:cNvPr>
          <p:cNvSpPr>
            <a:spLocks noGrp="1"/>
          </p:cNvSpPr>
          <p:nvPr>
            <p:ph type="title"/>
          </p:nvPr>
        </p:nvSpPr>
        <p:spPr>
          <a:xfrm>
            <a:off x="457200" y="381000"/>
            <a:ext cx="8382000" cy="1371600"/>
          </a:xfrm>
        </p:spPr>
        <p:txBody>
          <a:bodyPr/>
          <a:lstStyle/>
          <a:p>
            <a:br>
              <a:rPr lang="en-US" sz="2800" b="1" dirty="0"/>
            </a:br>
            <a:r>
              <a:rPr lang="en-US" sz="2800" b="1" dirty="0">
                <a:latin typeface="Helvetica" panose="020B0604020202020204" pitchFamily="34" charset="0"/>
                <a:cs typeface="Helvetica" panose="020B0604020202020204" pitchFamily="34" charset="0"/>
              </a:rPr>
              <a:t>High School Algebraic Reasoning Assessment</a:t>
            </a:r>
            <a:br>
              <a:rPr lang="en-US" sz="2800" b="1" dirty="0">
                <a:latin typeface="Helvetica" panose="020B0604020202020204" pitchFamily="34" charset="0"/>
                <a:cs typeface="Helvetica" panose="020B0604020202020204" pitchFamily="34" charset="0"/>
              </a:rPr>
            </a:br>
            <a:r>
              <a:rPr lang="en-US" sz="2000" b="1" dirty="0">
                <a:solidFill>
                  <a:schemeClr val="tx1">
                    <a:lumMod val="85000"/>
                    <a:lumOff val="15000"/>
                  </a:schemeClr>
                </a:solidFill>
                <a:latin typeface="Helvetica" panose="020B0604020202020204" pitchFamily="34" charset="0"/>
                <a:cs typeface="Helvetica" panose="020B0604020202020204" pitchFamily="34" charset="0"/>
              </a:rPr>
              <a:t>(Focus on Linearity, the study of lines and their representations)</a:t>
            </a:r>
            <a:r>
              <a:rPr lang="en-US" sz="2000" b="1" dirty="0">
                <a:latin typeface="Helvetica" panose="020B0604020202020204" pitchFamily="34" charset="0"/>
                <a:cs typeface="Helvetica" panose="020B0604020202020204" pitchFamily="34" charset="0"/>
              </a:rPr>
              <a:t> </a:t>
            </a:r>
            <a:br>
              <a:rPr lang="en-US" sz="2000" b="1" dirty="0">
                <a:latin typeface="Helvetica" panose="020B0604020202020204" pitchFamily="34" charset="0"/>
                <a:cs typeface="Helvetica" panose="020B0604020202020204" pitchFamily="34" charset="0"/>
              </a:rPr>
            </a:br>
            <a:endParaRPr lang="en-US" sz="2000" b="1" dirty="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5B1720DB-C9AC-474F-A22E-302FDEDAC826}"/>
              </a:ext>
            </a:extLst>
          </p:cNvPr>
          <p:cNvSpPr>
            <a:spLocks noGrp="1"/>
          </p:cNvSpPr>
          <p:nvPr>
            <p:ph idx="1"/>
          </p:nvPr>
        </p:nvSpPr>
        <p:spPr>
          <a:xfrm>
            <a:off x="762000" y="1752600"/>
            <a:ext cx="7315200" cy="3810000"/>
          </a:xfrm>
        </p:spPr>
        <p:txBody>
          <a:bodyPr/>
          <a:lstStyle/>
          <a:p>
            <a:pPr marL="0" indent="0">
              <a:buNone/>
            </a:pPr>
            <a:r>
              <a:rPr lang="en-US" b="1" dirty="0">
                <a:latin typeface="Helvetica" panose="020B0604020202020204" pitchFamily="34" charset="0"/>
                <a:cs typeface="Helvetica" panose="020B0604020202020204" pitchFamily="34" charset="0"/>
              </a:rPr>
              <a:t>Directions to Students</a:t>
            </a:r>
          </a:p>
        </p:txBody>
      </p:sp>
      <p:sp>
        <p:nvSpPr>
          <p:cNvPr id="5" name="TextBox 4">
            <a:extLst>
              <a:ext uri="{FF2B5EF4-FFF2-40B4-BE49-F238E27FC236}">
                <a16:creationId xmlns:a16="http://schemas.microsoft.com/office/drawing/2014/main" id="{0591B815-D2B5-4D24-9926-B8531AAA9AA4}"/>
              </a:ext>
            </a:extLst>
          </p:cNvPr>
          <p:cNvSpPr txBox="1"/>
          <p:nvPr/>
        </p:nvSpPr>
        <p:spPr>
          <a:xfrm>
            <a:off x="1104900" y="2514600"/>
            <a:ext cx="6934200" cy="2308324"/>
          </a:xfrm>
          <a:prstGeom prst="rect">
            <a:avLst/>
          </a:prstGeom>
          <a:noFill/>
        </p:spPr>
        <p:txBody>
          <a:bodyPr wrap="square">
            <a:spAutoFit/>
          </a:bodyPr>
          <a:lstStyle/>
          <a:p>
            <a:pPr marL="342900" indent="-342900" eaLnBrk="1" hangingPunct="1">
              <a:buFont typeface="Arial" panose="020B0604020202020204" pitchFamily="34" charset="0"/>
              <a:buChar char="•"/>
            </a:pPr>
            <a:r>
              <a:rPr lang="en-US" sz="2400" b="1" dirty="0">
                <a:latin typeface="Helveticxa"/>
              </a:rPr>
              <a:t>Solve the problems.</a:t>
            </a:r>
          </a:p>
          <a:p>
            <a:pPr marL="342900" indent="-342900" eaLnBrk="1" hangingPunct="1">
              <a:buFont typeface="Arial" panose="020B0604020202020204" pitchFamily="34" charset="0"/>
              <a:buChar char="•"/>
            </a:pPr>
            <a:r>
              <a:rPr lang="en-US" sz="2400" b="1" dirty="0">
                <a:latin typeface="Helveticxa"/>
              </a:rPr>
              <a:t>Rank order the problems</a:t>
            </a:r>
          </a:p>
          <a:p>
            <a:pPr marL="457200" lvl="1" indent="0" eaLnBrk="1" hangingPunct="1">
              <a:buNone/>
            </a:pPr>
            <a:r>
              <a:rPr lang="en-US" sz="2400" b="1" dirty="0">
                <a:solidFill>
                  <a:schemeClr val="tx1">
                    <a:lumMod val="85000"/>
                    <a:lumOff val="15000"/>
                  </a:schemeClr>
                </a:solidFill>
                <a:latin typeface="Helveticxa"/>
              </a:rPr>
              <a:t>	1 – most difficult to solve</a:t>
            </a:r>
          </a:p>
          <a:p>
            <a:pPr marL="457200" lvl="1" indent="0" eaLnBrk="1" hangingPunct="1">
              <a:buNone/>
            </a:pPr>
            <a:r>
              <a:rPr lang="en-US" sz="2400" b="1" dirty="0">
                <a:solidFill>
                  <a:schemeClr val="tx1">
                    <a:lumMod val="85000"/>
                    <a:lumOff val="15000"/>
                  </a:schemeClr>
                </a:solidFill>
                <a:latin typeface="Helveticxa"/>
              </a:rPr>
              <a:t>	7 – least difficult to solve</a:t>
            </a:r>
          </a:p>
          <a:p>
            <a:pPr marL="342900" indent="-342900">
              <a:buFont typeface="Arial" panose="020B0604020202020204" pitchFamily="34" charset="0"/>
              <a:buChar char="•"/>
            </a:pPr>
            <a:r>
              <a:rPr lang="en-US" sz="2400" b="1" dirty="0">
                <a:solidFill>
                  <a:schemeClr val="tx1">
                    <a:lumMod val="85000"/>
                    <a:lumOff val="15000"/>
                  </a:schemeClr>
                </a:solidFill>
                <a:latin typeface="Helveticxa"/>
              </a:rPr>
              <a:t>Why did you rank problems 1 and 2 most difficult?</a:t>
            </a:r>
          </a:p>
        </p:txBody>
      </p:sp>
    </p:spTree>
    <p:extLst>
      <p:ext uri="{BB962C8B-B14F-4D97-AF65-F5344CB8AC3E}">
        <p14:creationId xmlns:p14="http://schemas.microsoft.com/office/powerpoint/2010/main" val="1921686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9F94-FD88-4BF5-B0E8-9F850FEF19DA}"/>
              </a:ext>
            </a:extLst>
          </p:cNvPr>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Final Recommendations</a:t>
            </a:r>
          </a:p>
        </p:txBody>
      </p:sp>
      <p:sp>
        <p:nvSpPr>
          <p:cNvPr id="3" name="Content Placeholder 2">
            <a:extLst>
              <a:ext uri="{FF2B5EF4-FFF2-40B4-BE49-F238E27FC236}">
                <a16:creationId xmlns:a16="http://schemas.microsoft.com/office/drawing/2014/main" id="{F1B24196-218F-441F-A147-4B2FA61E9BA7}"/>
              </a:ext>
            </a:extLst>
          </p:cNvPr>
          <p:cNvSpPr>
            <a:spLocks noGrp="1"/>
          </p:cNvSpPr>
          <p:nvPr>
            <p:ph idx="1"/>
          </p:nvPr>
        </p:nvSpPr>
        <p:spPr/>
        <p:txBody>
          <a:bodyPr/>
          <a:lstStyle/>
          <a:p>
            <a:r>
              <a:rPr lang="en-US" sz="2000" b="1" dirty="0">
                <a:latin typeface="Helvetica" panose="020B0604020202020204" pitchFamily="34" charset="0"/>
                <a:cs typeface="Helvetica" panose="020B0604020202020204" pitchFamily="34" charset="0"/>
              </a:rPr>
              <a:t>First work with colleagues to identify projects, puzzles, and games that will challenge your students. </a:t>
            </a:r>
          </a:p>
          <a:p>
            <a:pPr marL="0" indent="0">
              <a:buNone/>
            </a:pPr>
            <a:endParaRPr lang="en-US" sz="2000" b="1" dirty="0">
              <a:latin typeface="Helvetica" panose="020B0604020202020204" pitchFamily="34" charset="0"/>
              <a:cs typeface="Helvetica" panose="020B0604020202020204" pitchFamily="34" charset="0"/>
            </a:endParaRPr>
          </a:p>
          <a:p>
            <a:r>
              <a:rPr lang="en-US" sz="2000" b="1" dirty="0">
                <a:latin typeface="Helvetica" panose="020B0604020202020204" pitchFamily="34" charset="0"/>
                <a:cs typeface="Helvetica" panose="020B0604020202020204" pitchFamily="34" charset="0"/>
              </a:rPr>
              <a:t>Provide sufficient time for students to collaborate with peers and others (e.g., students in other classes or schools)</a:t>
            </a:r>
          </a:p>
          <a:p>
            <a:pPr marL="0" indent="0">
              <a:buNone/>
            </a:pPr>
            <a:endParaRPr lang="en-US" sz="2000" b="1" dirty="0">
              <a:latin typeface="Helvetica" panose="020B0604020202020204" pitchFamily="34" charset="0"/>
              <a:cs typeface="Helvetica" panose="020B0604020202020204" pitchFamily="34" charset="0"/>
            </a:endParaRPr>
          </a:p>
          <a:p>
            <a:r>
              <a:rPr lang="en-US" sz="2000" b="1" dirty="0">
                <a:latin typeface="Helvetica" panose="020B0604020202020204" pitchFamily="34" charset="0"/>
                <a:cs typeface="Helvetica" panose="020B0604020202020204" pitchFamily="34" charset="0"/>
              </a:rPr>
              <a:t>Permit students to use devices for information searches as well as for calculations.</a:t>
            </a:r>
          </a:p>
          <a:p>
            <a:pPr marL="0" indent="0">
              <a:buNone/>
            </a:pPr>
            <a:endParaRPr lang="en-US" sz="2000" b="1" dirty="0">
              <a:latin typeface="Helvetica" panose="020B0604020202020204" pitchFamily="34" charset="0"/>
              <a:cs typeface="Helvetica" panose="020B0604020202020204" pitchFamily="34" charset="0"/>
            </a:endParaRPr>
          </a:p>
          <a:p>
            <a:r>
              <a:rPr lang="en-US" sz="2000" b="1" dirty="0">
                <a:latin typeface="Helvetica" panose="020B0604020202020204" pitchFamily="34" charset="0"/>
                <a:cs typeface="Helvetica" panose="020B0604020202020204" pitchFamily="34" charset="0"/>
              </a:rPr>
              <a:t>Require a product (e.g., written or oral presentation to friends and families) of procedures and processes employed. </a:t>
            </a:r>
          </a:p>
          <a:p>
            <a:endParaRPr lang="en-US" sz="2400" b="1" dirty="0">
              <a:latin typeface="Helvetica" panose="020B0604020202020204" pitchFamily="34" charset="0"/>
              <a:cs typeface="Helvetica" panose="020B0604020202020204" pitchFamily="34" charset="0"/>
            </a:endParaRPr>
          </a:p>
          <a:p>
            <a:endParaRPr lang="en-US" sz="24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68414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14DF-ACDC-4A7A-A7FF-032F86D5838C}"/>
              </a:ext>
            </a:extLst>
          </p:cNvPr>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Gifts to You and Your Students</a:t>
            </a:r>
          </a:p>
        </p:txBody>
      </p:sp>
      <p:pic>
        <p:nvPicPr>
          <p:cNvPr id="10248" name="Picture 8" descr="Free A Gift Cliparts, Download Free A Gift Cliparts png ...">
            <a:extLst>
              <a:ext uri="{FF2B5EF4-FFF2-40B4-BE49-F238E27FC236}">
                <a16:creationId xmlns:a16="http://schemas.microsoft.com/office/drawing/2014/main" id="{A9B4D149-BA64-4CAC-B9E2-7969626F41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5233" y="2209800"/>
            <a:ext cx="6558568" cy="302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85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Graphical user interface, application, Word&#10;&#10;Description automatically generated">
            <a:extLst>
              <a:ext uri="{FF2B5EF4-FFF2-40B4-BE49-F238E27FC236}">
                <a16:creationId xmlns:a16="http://schemas.microsoft.com/office/drawing/2014/main" id="{7B866244-50D2-4688-90E5-63DBDCDE7612}"/>
              </a:ext>
            </a:extLst>
          </p:cNvPr>
          <p:cNvPicPr>
            <a:picLocks noChangeAspect="1"/>
          </p:cNvPicPr>
          <p:nvPr/>
        </p:nvPicPr>
        <p:blipFill rotWithShape="1">
          <a:blip r:embed="rId2">
            <a:extLst>
              <a:ext uri="{28A0092B-C50C-407E-A947-70E740481C1C}">
                <a14:useLocalDpi xmlns:a14="http://schemas.microsoft.com/office/drawing/2010/main" val="0"/>
              </a:ext>
            </a:extLst>
          </a:blip>
          <a:srcRect l="15741" t="22315" r="50327" b="3874"/>
          <a:stretch/>
        </p:blipFill>
        <p:spPr bwMode="auto">
          <a:xfrm>
            <a:off x="1600200" y="100263"/>
            <a:ext cx="5683089" cy="6668327"/>
          </a:xfrm>
          <a:prstGeom prst="rect">
            <a:avLst/>
          </a:prstGeom>
          <a:noFill/>
          <a:ln w="9525">
            <a:noFill/>
            <a:miter lim="800000"/>
            <a:headEnd/>
            <a:tailEnd/>
          </a:ln>
        </p:spPr>
      </p:pic>
    </p:spTree>
    <p:extLst>
      <p:ext uri="{BB962C8B-B14F-4D97-AF65-F5344CB8AC3E}">
        <p14:creationId xmlns:p14="http://schemas.microsoft.com/office/powerpoint/2010/main" val="2918847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AE94-F710-498C-9D38-165A4274ECCA}"/>
              </a:ext>
            </a:extLst>
          </p:cNvPr>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Pattern Grid-unLocks</a:t>
            </a:r>
          </a:p>
        </p:txBody>
      </p:sp>
      <p:sp>
        <p:nvSpPr>
          <p:cNvPr id="3" name="Content Placeholder 2">
            <a:extLst>
              <a:ext uri="{FF2B5EF4-FFF2-40B4-BE49-F238E27FC236}">
                <a16:creationId xmlns:a16="http://schemas.microsoft.com/office/drawing/2014/main" id="{726560C2-A53B-48BA-A637-4950A3F2D971}"/>
              </a:ext>
            </a:extLst>
          </p:cNvPr>
          <p:cNvSpPr>
            <a:spLocks noGrp="1"/>
          </p:cNvSpPr>
          <p:nvPr>
            <p:ph idx="1"/>
          </p:nvPr>
        </p:nvSpPr>
        <p:spPr/>
        <p:txBody>
          <a:bodyPr/>
          <a:lstStyle/>
          <a:p>
            <a:r>
              <a:rPr lang="en-US" sz="2800" b="1" dirty="0"/>
              <a:t>Focus on spatial reasoning</a:t>
            </a:r>
          </a:p>
          <a:p>
            <a:r>
              <a:rPr lang="en-US" sz="2800" b="1" dirty="0">
                <a:latin typeface="Helvetica" panose="020B0604020202020204" pitchFamily="34" charset="0"/>
                <a:cs typeface="Helvetica" panose="020B0604020202020204" pitchFamily="34" charset="0"/>
              </a:rPr>
              <a:t>Develops experimentation talents </a:t>
            </a:r>
            <a:r>
              <a:rPr lang="en-US" sz="2000" b="1" dirty="0">
                <a:latin typeface="Helvetica" panose="020B0604020202020204" pitchFamily="34" charset="0"/>
                <a:cs typeface="Helvetica" panose="020B0604020202020204" pitchFamily="34" charset="0"/>
              </a:rPr>
              <a:t>(identify a possible solution, test it, revise if necessary</a:t>
            </a:r>
            <a:r>
              <a:rPr lang="en-US" dirty="0"/>
              <a:t>)</a:t>
            </a:r>
          </a:p>
          <a:p>
            <a:r>
              <a:rPr lang="en-US" sz="2800" b="1" dirty="0"/>
              <a:t>Develops persistence</a:t>
            </a:r>
          </a:p>
        </p:txBody>
      </p:sp>
      <p:pic>
        <p:nvPicPr>
          <p:cNvPr id="6" name="Picture 2" descr="Poster and Definition for Persistence">
            <a:extLst>
              <a:ext uri="{FF2B5EF4-FFF2-40B4-BE49-F238E27FC236}">
                <a16:creationId xmlns:a16="http://schemas.microsoft.com/office/drawing/2014/main" id="{BF59A92A-77FA-4216-8B41-CF5EDF151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658696"/>
            <a:ext cx="2286000" cy="29598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57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Word&#10;&#10;Description automatically generated">
            <a:extLst>
              <a:ext uri="{FF2B5EF4-FFF2-40B4-BE49-F238E27FC236}">
                <a16:creationId xmlns:a16="http://schemas.microsoft.com/office/drawing/2014/main" id="{EA394B63-4585-4F04-B31C-8AEB837A7F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704" t="25748" r="17592" b="14174"/>
          <a:stretch/>
        </p:blipFill>
        <p:spPr>
          <a:xfrm>
            <a:off x="1447800" y="76200"/>
            <a:ext cx="5715000" cy="6452419"/>
          </a:xfrm>
        </p:spPr>
      </p:pic>
    </p:spTree>
    <p:extLst>
      <p:ext uri="{BB962C8B-B14F-4D97-AF65-F5344CB8AC3E}">
        <p14:creationId xmlns:p14="http://schemas.microsoft.com/office/powerpoint/2010/main" val="3548832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low confidence">
            <a:extLst>
              <a:ext uri="{FF2B5EF4-FFF2-40B4-BE49-F238E27FC236}">
                <a16:creationId xmlns:a16="http://schemas.microsoft.com/office/drawing/2014/main" id="{051F57B0-B11E-4FA6-A9D0-43402AD527D4}"/>
              </a:ext>
            </a:extLst>
          </p:cNvPr>
          <p:cNvPicPr>
            <a:picLocks noChangeAspect="1"/>
          </p:cNvPicPr>
          <p:nvPr/>
        </p:nvPicPr>
        <p:blipFill rotWithShape="1">
          <a:blip r:embed="rId2">
            <a:extLst>
              <a:ext uri="{28A0092B-C50C-407E-A947-70E740481C1C}">
                <a14:useLocalDpi xmlns:a14="http://schemas.microsoft.com/office/drawing/2010/main" val="0"/>
              </a:ext>
            </a:extLst>
          </a:blip>
          <a:srcRect l="51667" t="29917" r="17500" b="6744"/>
          <a:stretch/>
        </p:blipFill>
        <p:spPr>
          <a:xfrm>
            <a:off x="1752600" y="152400"/>
            <a:ext cx="5867400" cy="6501714"/>
          </a:xfrm>
          <a:prstGeom prst="rect">
            <a:avLst/>
          </a:prstGeom>
        </p:spPr>
      </p:pic>
    </p:spTree>
    <p:extLst>
      <p:ext uri="{BB962C8B-B14F-4D97-AF65-F5344CB8AC3E}">
        <p14:creationId xmlns:p14="http://schemas.microsoft.com/office/powerpoint/2010/main" val="417151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Description automatically generated">
            <a:extLst>
              <a:ext uri="{FF2B5EF4-FFF2-40B4-BE49-F238E27FC236}">
                <a16:creationId xmlns:a16="http://schemas.microsoft.com/office/drawing/2014/main" id="{B95500D2-AE01-47A8-AFA3-5F8ABE57D1D4}"/>
              </a:ext>
            </a:extLst>
          </p:cNvPr>
          <p:cNvPicPr>
            <a:picLocks noChangeAspect="1"/>
          </p:cNvPicPr>
          <p:nvPr/>
        </p:nvPicPr>
        <p:blipFill rotWithShape="1">
          <a:blip r:embed="rId2">
            <a:extLst>
              <a:ext uri="{28A0092B-C50C-407E-A947-70E740481C1C}">
                <a14:useLocalDpi xmlns:a14="http://schemas.microsoft.com/office/drawing/2010/main" val="0"/>
              </a:ext>
            </a:extLst>
          </a:blip>
          <a:srcRect l="50833" t="31462" r="16294" b="5199"/>
          <a:stretch/>
        </p:blipFill>
        <p:spPr>
          <a:xfrm>
            <a:off x="1219200" y="152400"/>
            <a:ext cx="6241143" cy="6553200"/>
          </a:xfrm>
          <a:prstGeom prst="rect">
            <a:avLst/>
          </a:prstGeom>
        </p:spPr>
      </p:pic>
    </p:spTree>
    <p:extLst>
      <p:ext uri="{BB962C8B-B14F-4D97-AF65-F5344CB8AC3E}">
        <p14:creationId xmlns:p14="http://schemas.microsoft.com/office/powerpoint/2010/main" val="2559239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EB925BC5-B7A7-436C-8724-EA3B618BA811}"/>
              </a:ext>
            </a:extLst>
          </p:cNvPr>
          <p:cNvPicPr>
            <a:picLocks noChangeAspect="1"/>
          </p:cNvPicPr>
          <p:nvPr/>
        </p:nvPicPr>
        <p:blipFill rotWithShape="1">
          <a:blip r:embed="rId2">
            <a:extLst>
              <a:ext uri="{28A0092B-C50C-407E-A947-70E740481C1C}">
                <a14:useLocalDpi xmlns:a14="http://schemas.microsoft.com/office/drawing/2010/main" val="0"/>
              </a:ext>
            </a:extLst>
          </a:blip>
          <a:srcRect l="38333" t="15716" r="19168" b="6257"/>
          <a:stretch/>
        </p:blipFill>
        <p:spPr>
          <a:xfrm>
            <a:off x="1752600" y="-1"/>
            <a:ext cx="5257800" cy="6804211"/>
          </a:xfrm>
          <a:prstGeom prst="rect">
            <a:avLst/>
          </a:prstGeom>
        </p:spPr>
      </p:pic>
    </p:spTree>
    <p:extLst>
      <p:ext uri="{BB962C8B-B14F-4D97-AF65-F5344CB8AC3E}">
        <p14:creationId xmlns:p14="http://schemas.microsoft.com/office/powerpoint/2010/main" val="48173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4A7F-61D6-4F89-BC25-0F72C26D375A}"/>
              </a:ext>
            </a:extLst>
          </p:cNvPr>
          <p:cNvSpPr>
            <a:spLocks noGrp="1"/>
          </p:cNvSpPr>
          <p:nvPr>
            <p:ph type="title"/>
          </p:nvPr>
        </p:nvSpPr>
        <p:spPr>
          <a:xfrm>
            <a:off x="457200" y="274638"/>
            <a:ext cx="8229600" cy="1131252"/>
          </a:xfrm>
        </p:spPr>
        <p:txBody>
          <a:bodyPr/>
          <a:lstStyle/>
          <a:p>
            <a:r>
              <a:rPr lang="en-US" sz="3200" b="1" dirty="0">
                <a:latin typeface="Helvetica "/>
              </a:rPr>
              <a:t>READY -X</a:t>
            </a:r>
          </a:p>
        </p:txBody>
      </p:sp>
      <p:sp>
        <p:nvSpPr>
          <p:cNvPr id="3" name="Content Placeholder 2">
            <a:extLst>
              <a:ext uri="{FF2B5EF4-FFF2-40B4-BE49-F238E27FC236}">
                <a16:creationId xmlns:a16="http://schemas.microsoft.com/office/drawing/2014/main" id="{2FFB51D5-FC2F-4179-B462-250E69643CA6}"/>
              </a:ext>
            </a:extLst>
          </p:cNvPr>
          <p:cNvSpPr>
            <a:spLocks noGrp="1"/>
          </p:cNvSpPr>
          <p:nvPr>
            <p:ph idx="1"/>
          </p:nvPr>
        </p:nvSpPr>
        <p:spPr>
          <a:xfrm>
            <a:off x="426720" y="1405890"/>
            <a:ext cx="8229600" cy="609600"/>
          </a:xfrm>
        </p:spPr>
        <p:txBody>
          <a:bodyPr/>
          <a:lstStyle/>
          <a:p>
            <a:pPr marL="0" indent="0">
              <a:buNone/>
            </a:pPr>
            <a:r>
              <a:rPr lang="en-US" sz="2000" b="1" dirty="0">
                <a:latin typeface="Helvetica "/>
              </a:rPr>
              <a:t>Solve for the values of R,E,A,D,Y,X.</a:t>
            </a:r>
          </a:p>
        </p:txBody>
      </p:sp>
      <p:pic>
        <p:nvPicPr>
          <p:cNvPr id="47" name="Picture 46" descr="Chart&#10;&#10;Description automatically generated with medium confidence">
            <a:extLst>
              <a:ext uri="{FF2B5EF4-FFF2-40B4-BE49-F238E27FC236}">
                <a16:creationId xmlns:a16="http://schemas.microsoft.com/office/drawing/2014/main" id="{BF5D8CA4-6890-4E90-BB24-95F38D9B9F42}"/>
              </a:ext>
            </a:extLst>
          </p:cNvPr>
          <p:cNvPicPr>
            <a:picLocks noChangeAspect="1"/>
          </p:cNvPicPr>
          <p:nvPr/>
        </p:nvPicPr>
        <p:blipFill rotWithShape="1">
          <a:blip r:embed="rId2">
            <a:extLst>
              <a:ext uri="{28A0092B-C50C-407E-A947-70E740481C1C}">
                <a14:useLocalDpi xmlns:a14="http://schemas.microsoft.com/office/drawing/2010/main" val="0"/>
              </a:ext>
            </a:extLst>
          </a:blip>
          <a:srcRect l="39167" t="34552" r="24167" b="7773"/>
          <a:stretch/>
        </p:blipFill>
        <p:spPr>
          <a:xfrm>
            <a:off x="1676400" y="1981201"/>
            <a:ext cx="5029200" cy="4267200"/>
          </a:xfrm>
          <a:prstGeom prst="rect">
            <a:avLst/>
          </a:prstGeom>
        </p:spPr>
      </p:pic>
    </p:spTree>
    <p:extLst>
      <p:ext uri="{BB962C8B-B14F-4D97-AF65-F5344CB8AC3E}">
        <p14:creationId xmlns:p14="http://schemas.microsoft.com/office/powerpoint/2010/main" val="469623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3891EB-329D-4917-925D-3B0F2C8BDE9E}"/>
              </a:ext>
            </a:extLst>
          </p:cNvPr>
          <p:cNvSpPr>
            <a:spLocks noGrp="1"/>
          </p:cNvSpPr>
          <p:nvPr>
            <p:ph type="title"/>
          </p:nvPr>
        </p:nvSpPr>
        <p:spPr>
          <a:xfrm>
            <a:off x="457200" y="274638"/>
            <a:ext cx="8229600" cy="1131252"/>
          </a:xfrm>
        </p:spPr>
        <p:txBody>
          <a:bodyPr/>
          <a:lstStyle/>
          <a:p>
            <a:r>
              <a:rPr lang="en-US" sz="3200" b="1" dirty="0">
                <a:latin typeface="Helvetica "/>
              </a:rPr>
              <a:t>READY -X</a:t>
            </a:r>
          </a:p>
        </p:txBody>
      </p:sp>
      <p:sp>
        <p:nvSpPr>
          <p:cNvPr id="7" name="Content Placeholder 2">
            <a:extLst>
              <a:ext uri="{FF2B5EF4-FFF2-40B4-BE49-F238E27FC236}">
                <a16:creationId xmlns:a16="http://schemas.microsoft.com/office/drawing/2014/main" id="{7D3DDD3A-6668-4021-B787-FD748D3A5C0F}"/>
              </a:ext>
            </a:extLst>
          </p:cNvPr>
          <p:cNvSpPr>
            <a:spLocks noGrp="1"/>
          </p:cNvSpPr>
          <p:nvPr>
            <p:ph idx="1"/>
          </p:nvPr>
        </p:nvSpPr>
        <p:spPr>
          <a:xfrm>
            <a:off x="426720" y="1405890"/>
            <a:ext cx="8229600" cy="609600"/>
          </a:xfrm>
        </p:spPr>
        <p:txBody>
          <a:bodyPr/>
          <a:lstStyle/>
          <a:p>
            <a:pPr marL="0" indent="0">
              <a:buNone/>
            </a:pPr>
            <a:r>
              <a:rPr lang="en-US" sz="2000" b="1" dirty="0">
                <a:latin typeface="Helvetica "/>
              </a:rPr>
              <a:t>Solve for the values of R,E,A,D,Y,X.</a:t>
            </a:r>
          </a:p>
        </p:txBody>
      </p:sp>
      <p:pic>
        <p:nvPicPr>
          <p:cNvPr id="9" name="Picture 8" descr="Graphical user interface&#10;&#10;Description automatically generated with medium confidence">
            <a:extLst>
              <a:ext uri="{FF2B5EF4-FFF2-40B4-BE49-F238E27FC236}">
                <a16:creationId xmlns:a16="http://schemas.microsoft.com/office/drawing/2014/main" id="{ED72918A-21D9-4D2A-B4A4-863381AAFB36}"/>
              </a:ext>
            </a:extLst>
          </p:cNvPr>
          <p:cNvPicPr>
            <a:picLocks noChangeAspect="1"/>
          </p:cNvPicPr>
          <p:nvPr/>
        </p:nvPicPr>
        <p:blipFill rotWithShape="1">
          <a:blip r:embed="rId2">
            <a:extLst>
              <a:ext uri="{28A0092B-C50C-407E-A947-70E740481C1C}">
                <a14:useLocalDpi xmlns:a14="http://schemas.microsoft.com/office/drawing/2010/main" val="0"/>
              </a:ext>
            </a:extLst>
          </a:blip>
          <a:srcRect l="42500" t="31084" r="23333" b="26356"/>
          <a:stretch/>
        </p:blipFill>
        <p:spPr>
          <a:xfrm>
            <a:off x="1981200" y="1855152"/>
            <a:ext cx="5384906" cy="4728210"/>
          </a:xfrm>
          <a:prstGeom prst="rect">
            <a:avLst/>
          </a:prstGeom>
        </p:spPr>
      </p:pic>
    </p:spTree>
    <p:extLst>
      <p:ext uri="{BB962C8B-B14F-4D97-AF65-F5344CB8AC3E}">
        <p14:creationId xmlns:p14="http://schemas.microsoft.com/office/powerpoint/2010/main" val="139478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A7E1-2C95-4753-8AC0-90EEC982E1AB}"/>
              </a:ext>
            </a:extLst>
          </p:cNvPr>
          <p:cNvSpPr>
            <a:spLocks noGrp="1"/>
          </p:cNvSpPr>
          <p:nvPr>
            <p:ph type="title"/>
          </p:nvPr>
        </p:nvSpPr>
        <p:spPr/>
        <p:txBody>
          <a:bodyPr/>
          <a:lstStyle/>
          <a:p>
            <a:r>
              <a:rPr lang="en-US" sz="2800" b="1" dirty="0">
                <a:latin typeface="helveticags)"/>
              </a:rPr>
              <a:t>High School Algebraic Reasoning Assessment</a:t>
            </a:r>
            <a:r>
              <a:rPr lang="en-US" sz="3600" b="1" dirty="0">
                <a:latin typeface="helveticags)"/>
              </a:rPr>
              <a:t> </a:t>
            </a:r>
            <a:r>
              <a:rPr lang="en-US" sz="2000" b="1" dirty="0">
                <a:solidFill>
                  <a:schemeClr val="tx1">
                    <a:lumMod val="85000"/>
                    <a:lumOff val="15000"/>
                  </a:schemeClr>
                </a:solidFill>
              </a:rPr>
              <a:t>(Focus on Linearity, the study of lines and their representations)</a:t>
            </a:r>
            <a:endParaRPr lang="en-US" sz="2000" b="1" dirty="0"/>
          </a:p>
        </p:txBody>
      </p:sp>
      <p:sp>
        <p:nvSpPr>
          <p:cNvPr id="3" name="Content Placeholder 2">
            <a:extLst>
              <a:ext uri="{FF2B5EF4-FFF2-40B4-BE49-F238E27FC236}">
                <a16:creationId xmlns:a16="http://schemas.microsoft.com/office/drawing/2014/main" id="{5B1720DB-C9AC-474F-A22E-302FDEDAC826}"/>
              </a:ext>
            </a:extLst>
          </p:cNvPr>
          <p:cNvSpPr>
            <a:spLocks noGrp="1"/>
          </p:cNvSpPr>
          <p:nvPr>
            <p:ph idx="1"/>
          </p:nvPr>
        </p:nvSpPr>
        <p:spPr/>
        <p:txBody>
          <a:bodyPr/>
          <a:lstStyle/>
          <a:p>
            <a:pPr marL="0" indent="0">
              <a:buNone/>
            </a:pPr>
            <a:r>
              <a:rPr lang="en-US" b="1" dirty="0"/>
              <a:t>Directions to Teachers</a:t>
            </a:r>
          </a:p>
        </p:txBody>
      </p:sp>
      <p:sp>
        <p:nvSpPr>
          <p:cNvPr id="5" name="TextBox 4">
            <a:extLst>
              <a:ext uri="{FF2B5EF4-FFF2-40B4-BE49-F238E27FC236}">
                <a16:creationId xmlns:a16="http://schemas.microsoft.com/office/drawing/2014/main" id="{0591B815-D2B5-4D24-9926-B8531AAA9AA4}"/>
              </a:ext>
            </a:extLst>
          </p:cNvPr>
          <p:cNvSpPr txBox="1"/>
          <p:nvPr/>
        </p:nvSpPr>
        <p:spPr>
          <a:xfrm>
            <a:off x="990600" y="2286000"/>
            <a:ext cx="6858000" cy="4524315"/>
          </a:xfrm>
          <a:prstGeom prst="rect">
            <a:avLst/>
          </a:prstGeom>
          <a:noFill/>
        </p:spPr>
        <p:txBody>
          <a:bodyPr wrap="square">
            <a:spAutoFit/>
          </a:bodyPr>
          <a:lstStyle/>
          <a:p>
            <a:pPr marL="342900" indent="-342900" eaLnBrk="1" hangingPunct="1">
              <a:buFont typeface="Arial" panose="020B0604020202020204" pitchFamily="34" charset="0"/>
              <a:buChar char="•"/>
            </a:pPr>
            <a:r>
              <a:rPr lang="en-US" sz="2400" b="1" dirty="0">
                <a:latin typeface="Helveticxa"/>
              </a:rPr>
              <a:t>Solve the problems.</a:t>
            </a:r>
          </a:p>
          <a:p>
            <a:pPr marL="342900" indent="-342900" eaLnBrk="1" hangingPunct="1">
              <a:buFont typeface="Arial" panose="020B0604020202020204" pitchFamily="34" charset="0"/>
              <a:buChar char="•"/>
            </a:pPr>
            <a:r>
              <a:rPr lang="en-US" sz="2400" b="1" dirty="0">
                <a:latin typeface="Helveticxa"/>
              </a:rPr>
              <a:t>Rank order the problems based on how you think your students will rank the problems.</a:t>
            </a:r>
          </a:p>
          <a:p>
            <a:pPr marL="457200" lvl="1" indent="0" eaLnBrk="1" hangingPunct="1">
              <a:buNone/>
            </a:pPr>
            <a:r>
              <a:rPr lang="en-US" sz="2400" b="1" dirty="0">
                <a:solidFill>
                  <a:schemeClr val="tx1">
                    <a:lumMod val="85000"/>
                    <a:lumOff val="15000"/>
                  </a:schemeClr>
                </a:solidFill>
                <a:latin typeface="Helveticxa"/>
              </a:rPr>
              <a:t>	1 – most difficult to solve</a:t>
            </a:r>
          </a:p>
          <a:p>
            <a:pPr marL="457200" lvl="1" indent="0" eaLnBrk="1" hangingPunct="1">
              <a:buNone/>
            </a:pPr>
            <a:r>
              <a:rPr lang="en-US" sz="2400" b="1" dirty="0">
                <a:solidFill>
                  <a:schemeClr val="tx1">
                    <a:lumMod val="85000"/>
                    <a:lumOff val="15000"/>
                  </a:schemeClr>
                </a:solidFill>
                <a:latin typeface="Helveticxa"/>
              </a:rPr>
              <a:t>	7 – least difficult to solve</a:t>
            </a:r>
          </a:p>
          <a:p>
            <a:pPr marL="342900" indent="-342900" eaLnBrk="1" hangingPunct="1">
              <a:buFont typeface="Arial" panose="020B0604020202020204" pitchFamily="34" charset="0"/>
              <a:buChar char="•"/>
            </a:pPr>
            <a:endParaRPr lang="en-US" sz="2400" b="1" dirty="0">
              <a:latin typeface="Helveticxa"/>
            </a:endParaRPr>
          </a:p>
          <a:p>
            <a:pPr marL="342900" indent="-342900">
              <a:buFont typeface="Arial" panose="020B0604020202020204" pitchFamily="34" charset="0"/>
              <a:buChar char="•"/>
            </a:pPr>
            <a:r>
              <a:rPr lang="en-US" sz="2400" b="1" dirty="0">
                <a:solidFill>
                  <a:schemeClr val="tx1">
                    <a:lumMod val="85000"/>
                    <a:lumOff val="15000"/>
                  </a:schemeClr>
                </a:solidFill>
              </a:rPr>
              <a:t>Describe the types of difficulties students have with problems you identified as the top two most difficult.</a:t>
            </a:r>
          </a:p>
          <a:p>
            <a:pPr marL="342900" indent="-342900" eaLnBrk="1" hangingPunct="1">
              <a:buFont typeface="Arial" panose="020B0604020202020204" pitchFamily="34" charset="0"/>
              <a:buChar char="•"/>
            </a:pPr>
            <a:endParaRPr lang="en-US" sz="2400" b="1" dirty="0">
              <a:latin typeface="Helveticxa"/>
            </a:endParaRPr>
          </a:p>
          <a:p>
            <a:pPr marL="457200" lvl="1" indent="0" eaLnBrk="1" hangingPunct="1">
              <a:buNone/>
            </a:pPr>
            <a:r>
              <a:rPr lang="en-US" sz="2400" b="1" dirty="0">
                <a:solidFill>
                  <a:schemeClr val="tx1">
                    <a:lumMod val="85000"/>
                    <a:lumOff val="15000"/>
                  </a:schemeClr>
                </a:solidFill>
                <a:latin typeface="Helveticxa"/>
              </a:rPr>
              <a:t>	</a:t>
            </a:r>
          </a:p>
        </p:txBody>
      </p:sp>
    </p:spTree>
    <p:extLst>
      <p:ext uri="{BB962C8B-B14F-4D97-AF65-F5344CB8AC3E}">
        <p14:creationId xmlns:p14="http://schemas.microsoft.com/office/powerpoint/2010/main" val="1818007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Message to All Educators</a:t>
            </a:r>
          </a:p>
        </p:txBody>
      </p:sp>
      <p:sp>
        <p:nvSpPr>
          <p:cNvPr id="3" name="Content Placeholder 2"/>
          <p:cNvSpPr>
            <a:spLocks noGrp="1"/>
          </p:cNvSpPr>
          <p:nvPr>
            <p:ph idx="1"/>
          </p:nvPr>
        </p:nvSpPr>
        <p:spPr>
          <a:xfrm>
            <a:off x="439387" y="1676400"/>
            <a:ext cx="8229600" cy="4525963"/>
          </a:xfrm>
        </p:spPr>
        <p:txBody>
          <a:bodyPr/>
          <a:lstStyle/>
          <a:p>
            <a:pPr marL="0" indent="0">
              <a:buNone/>
            </a:pPr>
            <a:r>
              <a:rPr lang="en-US" sz="2800" b="1" i="1" dirty="0"/>
              <a:t>A pupil from whom nothing is ever demanded which he cannot do, never does all he can.</a:t>
            </a:r>
          </a:p>
          <a:p>
            <a:pPr marL="0" indent="0" algn="ctr">
              <a:buNone/>
            </a:pPr>
            <a:endParaRPr lang="en-US" sz="2800" dirty="0"/>
          </a:p>
          <a:p>
            <a:pPr marL="0" indent="0" algn="ctr">
              <a:buNone/>
            </a:pPr>
            <a:r>
              <a:rPr lang="en-US" sz="2800" dirty="0"/>
              <a:t>John Stuart Mill</a:t>
            </a:r>
          </a:p>
          <a:p>
            <a:pPr marL="0" indent="0" algn="ctr">
              <a:buNone/>
            </a:pPr>
            <a:r>
              <a:rPr lang="en-US" sz="2800" dirty="0"/>
              <a:t>(1806 – 1873)</a:t>
            </a:r>
          </a:p>
          <a:p>
            <a:pPr marL="0" indent="0" algn="ctr">
              <a:buNone/>
            </a:pPr>
            <a:r>
              <a:rPr lang="en-US" sz="1600" b="1" dirty="0"/>
              <a:t>English Philosopher and Economist</a:t>
            </a:r>
          </a:p>
        </p:txBody>
      </p:sp>
      <p:pic>
        <p:nvPicPr>
          <p:cNvPr id="1026" name="Picture 2" descr="Image result for John Stuart M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402056"/>
            <a:ext cx="1977054" cy="248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51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75F6-C8DD-4857-BF38-462684D8E893}"/>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1114B574-1A23-4C7E-B3C8-359F41C640EF}"/>
              </a:ext>
            </a:extLst>
          </p:cNvPr>
          <p:cNvPicPr>
            <a:picLocks noGrp="1" noChangeAspect="1"/>
          </p:cNvPicPr>
          <p:nvPr>
            <p:ph idx="1"/>
          </p:nvPr>
        </p:nvPicPr>
        <p:blipFill>
          <a:blip r:embed="rId2"/>
          <a:stretch>
            <a:fillRect/>
          </a:stretch>
        </p:blipFill>
        <p:spPr>
          <a:xfrm>
            <a:off x="381000" y="1405754"/>
            <a:ext cx="5486400" cy="3886201"/>
          </a:xfrm>
          <a:prstGeom prst="rect">
            <a:avLst/>
          </a:prstGeom>
        </p:spPr>
      </p:pic>
      <p:pic>
        <p:nvPicPr>
          <p:cNvPr id="6" name="Picture 5">
            <a:extLst>
              <a:ext uri="{FF2B5EF4-FFF2-40B4-BE49-F238E27FC236}">
                <a16:creationId xmlns:a16="http://schemas.microsoft.com/office/drawing/2014/main" id="{7CFB992A-E529-43C3-BA35-CCB1B576F02B}"/>
              </a:ext>
            </a:extLst>
          </p:cNvPr>
          <p:cNvPicPr>
            <a:picLocks noChangeAspect="1"/>
          </p:cNvPicPr>
          <p:nvPr/>
        </p:nvPicPr>
        <p:blipFill>
          <a:blip r:embed="rId3"/>
          <a:stretch>
            <a:fillRect/>
          </a:stretch>
        </p:blipFill>
        <p:spPr>
          <a:xfrm>
            <a:off x="3886200" y="3429000"/>
            <a:ext cx="5130001" cy="3168000"/>
          </a:xfrm>
          <a:prstGeom prst="rect">
            <a:avLst/>
          </a:prstGeom>
        </p:spPr>
      </p:pic>
    </p:spTree>
    <p:extLst>
      <p:ext uri="{BB962C8B-B14F-4D97-AF65-F5344CB8AC3E}">
        <p14:creationId xmlns:p14="http://schemas.microsoft.com/office/powerpoint/2010/main" val="2320884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861F-3875-47D8-B962-F7B08BEDCB1E}"/>
              </a:ext>
            </a:extLst>
          </p:cNvPr>
          <p:cNvSpPr>
            <a:spLocks noGrp="1"/>
          </p:cNvSpPr>
          <p:nvPr>
            <p:ph type="title"/>
          </p:nvPr>
        </p:nvSpPr>
        <p:spPr/>
        <p:txBody>
          <a:bodyPr/>
          <a:lstStyle/>
          <a:p>
            <a:r>
              <a:rPr lang="en-US" b="1" dirty="0"/>
              <a:t>Scan for slides and two free books from Carole!</a:t>
            </a:r>
          </a:p>
        </p:txBody>
      </p:sp>
      <p:sp>
        <p:nvSpPr>
          <p:cNvPr id="3" name="Content Placeholder 2">
            <a:extLst>
              <a:ext uri="{FF2B5EF4-FFF2-40B4-BE49-F238E27FC236}">
                <a16:creationId xmlns:a16="http://schemas.microsoft.com/office/drawing/2014/main" id="{C5572A6D-2FEA-451F-A13F-C70E252E6692}"/>
              </a:ext>
            </a:extLst>
          </p:cNvPr>
          <p:cNvSpPr>
            <a:spLocks noGrp="1"/>
          </p:cNvSpPr>
          <p:nvPr>
            <p:ph idx="1"/>
          </p:nvPr>
        </p:nvSpPr>
        <p:spPr>
          <a:xfrm>
            <a:off x="1219200" y="1426479"/>
            <a:ext cx="8229600" cy="4678363"/>
          </a:xfrm>
        </p:spPr>
        <p:txBody>
          <a:bodyPr/>
          <a:lstStyle/>
          <a:p>
            <a:endParaRPr lang="en-US" dirty="0"/>
          </a:p>
          <a:p>
            <a:endParaRPr lang="en-US" dirty="0"/>
          </a:p>
          <a:p>
            <a:endParaRPr lang="en-US" dirty="0"/>
          </a:p>
          <a:p>
            <a:endParaRPr lang="en-US" dirty="0"/>
          </a:p>
          <a:p>
            <a:endParaRPr lang="en-US" dirty="0"/>
          </a:p>
          <a:p>
            <a:pPr marL="0" indent="0">
              <a:buNone/>
            </a:pPr>
            <a:r>
              <a:rPr lang="en-US" dirty="0"/>
              <a:t>	</a:t>
            </a:r>
            <a:r>
              <a:rPr lang="en-US" b="1" dirty="0"/>
              <a:t>Go to Carole’s Corner at</a:t>
            </a:r>
          </a:p>
          <a:p>
            <a:pPr marL="0" indent="0">
              <a:buNone/>
            </a:pPr>
            <a:r>
              <a:rPr lang="en-US" sz="2400" b="1" dirty="0">
                <a:latin typeface="Verdana" panose="020B0604030504040204" pitchFamily="34" charset="0"/>
                <a:ea typeface="Verdana" panose="020B0604030504040204" pitchFamily="34" charset="0"/>
              </a:rPr>
              <a:t>www.mathandteaching.org/caroles-corner</a:t>
            </a:r>
          </a:p>
          <a:p>
            <a:endParaRPr lang="en-US" dirty="0"/>
          </a:p>
        </p:txBody>
      </p:sp>
      <p:pic>
        <p:nvPicPr>
          <p:cNvPr id="4" name="Picture 3">
            <a:extLst>
              <a:ext uri="{FF2B5EF4-FFF2-40B4-BE49-F238E27FC236}">
                <a16:creationId xmlns:a16="http://schemas.microsoft.com/office/drawing/2014/main" id="{BE8D2D08-D0CC-46D5-A1D0-1CC9029A61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438400"/>
            <a:ext cx="1395759" cy="1517839"/>
          </a:xfrm>
          <a:prstGeom prst="rect">
            <a:avLst/>
          </a:prstGeom>
          <a:noFill/>
          <a:ln>
            <a:noFill/>
          </a:ln>
        </p:spPr>
      </p:pic>
    </p:spTree>
    <p:extLst>
      <p:ext uri="{BB962C8B-B14F-4D97-AF65-F5344CB8AC3E}">
        <p14:creationId xmlns:p14="http://schemas.microsoft.com/office/powerpoint/2010/main" val="78527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2BC2-4014-4BCD-BFA9-53D05DCC2AF3}"/>
              </a:ext>
            </a:extLst>
          </p:cNvPr>
          <p:cNvSpPr>
            <a:spLocks noGrp="1"/>
          </p:cNvSpPr>
          <p:nvPr>
            <p:ph type="title"/>
          </p:nvPr>
        </p:nvSpPr>
        <p:spPr/>
        <p:txBody>
          <a:bodyPr/>
          <a:lstStyle/>
          <a:p>
            <a:r>
              <a:rPr lang="en-US" sz="3600" b="1" dirty="0">
                <a:latin typeface="Helvetica" panose="020B0604020202020204" pitchFamily="34" charset="0"/>
                <a:cs typeface="Helvetica" panose="020B0604020202020204" pitchFamily="34" charset="0"/>
              </a:rPr>
              <a:t>Study Population</a:t>
            </a:r>
          </a:p>
        </p:txBody>
      </p:sp>
      <p:sp>
        <p:nvSpPr>
          <p:cNvPr id="3" name="Content Placeholder 2">
            <a:extLst>
              <a:ext uri="{FF2B5EF4-FFF2-40B4-BE49-F238E27FC236}">
                <a16:creationId xmlns:a16="http://schemas.microsoft.com/office/drawing/2014/main" id="{DF107E55-05CD-4A35-A5DB-20668331BDB0}"/>
              </a:ext>
            </a:extLst>
          </p:cNvPr>
          <p:cNvSpPr>
            <a:spLocks noGrp="1"/>
          </p:cNvSpPr>
          <p:nvPr>
            <p:ph idx="1"/>
          </p:nvPr>
        </p:nvSpPr>
        <p:spPr>
          <a:xfrm>
            <a:off x="771525" y="1243012"/>
            <a:ext cx="8229600" cy="4525963"/>
          </a:xfrm>
        </p:spPr>
        <p:txBody>
          <a:bodyPr/>
          <a:lstStyle/>
          <a:p>
            <a:r>
              <a:rPr lang="en-US" sz="3200" b="1" cap="none" dirty="0">
                <a:ln>
                  <a:noFill/>
                </a:ln>
                <a:solidFill>
                  <a:schemeClr val="tx1"/>
                </a:solidFill>
                <a:latin typeface="Helvetica" panose="020B0604020202020204" pitchFamily="34" charset="0"/>
                <a:cs typeface="Helvetica" panose="020B0604020202020204" pitchFamily="34" charset="0"/>
              </a:rPr>
              <a:t>1,561 Algebra I Students in           Grades 8 – 10</a:t>
            </a:r>
          </a:p>
          <a:p>
            <a:r>
              <a:rPr lang="en-US" b="1" dirty="0">
                <a:latin typeface="Helvetica" panose="020B0604020202020204" pitchFamily="34" charset="0"/>
                <a:cs typeface="Helvetica" panose="020B0604020202020204" pitchFamily="34" charset="0"/>
              </a:rPr>
              <a:t>27 Teachers (of these students)</a:t>
            </a:r>
            <a:endParaRPr lang="en-US" sz="3200" b="1" cap="none" dirty="0">
              <a:ln>
                <a:noFill/>
              </a:ln>
              <a:solidFill>
                <a:schemeClr val="tx1"/>
              </a:solidFill>
              <a:latin typeface="Helvetica" panose="020B0604020202020204" pitchFamily="34" charset="0"/>
              <a:cs typeface="Helvetica" panose="020B0604020202020204" pitchFamily="34" charset="0"/>
            </a:endParaRPr>
          </a:p>
          <a:p>
            <a:pPr marL="0" indent="0">
              <a:buNone/>
            </a:pPr>
            <a:br>
              <a:rPr lang="en-US" sz="3200" b="1" cap="none" dirty="0">
                <a:ln>
                  <a:noFill/>
                </a:ln>
                <a:solidFill>
                  <a:schemeClr val="tx1"/>
                </a:solidFill>
                <a:latin typeface="Helvetica" panose="020B0604020202020204" pitchFamily="34" charset="0"/>
                <a:cs typeface="Helvetica" panose="020B0604020202020204" pitchFamily="34" charset="0"/>
              </a:rPr>
            </a:br>
            <a:endParaRPr lang="en-US" dirty="0">
              <a:latin typeface="Helvetica" panose="020B0604020202020204" pitchFamily="34" charset="0"/>
              <a:cs typeface="Helvetica" panose="020B0604020202020204" pitchFamily="34" charset="0"/>
            </a:endParaRPr>
          </a:p>
        </p:txBody>
      </p:sp>
      <p:pic>
        <p:nvPicPr>
          <p:cNvPr id="3074" name="Picture 2" descr="Free Algebra Work Cliparts, Download Free Algebra Work Cliparts png images,  Free ClipArts on Clipart Library">
            <a:extLst>
              <a:ext uri="{FF2B5EF4-FFF2-40B4-BE49-F238E27FC236}">
                <a16:creationId xmlns:a16="http://schemas.microsoft.com/office/drawing/2014/main" id="{AECDBE9E-B06A-4DB8-AD30-1EBD11BED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52800"/>
            <a:ext cx="5420014"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34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03E8-54C4-4CBF-A9EF-A47EBF3A20A5}"/>
              </a:ext>
            </a:extLst>
          </p:cNvPr>
          <p:cNvSpPr>
            <a:spLocks noGrp="1"/>
          </p:cNvSpPr>
          <p:nvPr>
            <p:ph type="title"/>
          </p:nvPr>
        </p:nvSpPr>
        <p:spPr/>
        <p:txBody>
          <a:bodyPr/>
          <a:lstStyle/>
          <a:p>
            <a:r>
              <a:rPr lang="en-US" b="1" dirty="0"/>
              <a:t>Study Results</a:t>
            </a:r>
          </a:p>
        </p:txBody>
      </p:sp>
      <p:sp>
        <p:nvSpPr>
          <p:cNvPr id="3" name="Content Placeholder 2">
            <a:extLst>
              <a:ext uri="{FF2B5EF4-FFF2-40B4-BE49-F238E27FC236}">
                <a16:creationId xmlns:a16="http://schemas.microsoft.com/office/drawing/2014/main" id="{BB98E580-E0FB-46AF-8936-887573161829}"/>
              </a:ext>
            </a:extLst>
          </p:cNvPr>
          <p:cNvSpPr>
            <a:spLocks noGrp="1"/>
          </p:cNvSpPr>
          <p:nvPr>
            <p:ph idx="1"/>
          </p:nvPr>
        </p:nvSpPr>
        <p:spPr/>
        <p:txBody>
          <a:bodyPr/>
          <a:lstStyle/>
          <a:p>
            <a:r>
              <a:rPr lang="en-US" sz="2400" dirty="0">
                <a:latin typeface="Helveticxa"/>
              </a:rPr>
              <a:t>Teacher Rankings </a:t>
            </a:r>
            <a:r>
              <a:rPr lang="en-US" sz="2400" b="1" dirty="0">
                <a:latin typeface="Helveticxa"/>
              </a:rPr>
              <a:t>were Significantly Different (inverse) from Student Rankings. </a:t>
            </a:r>
          </a:p>
          <a:p>
            <a:r>
              <a:rPr lang="en-US" sz="2400" b="1" dirty="0">
                <a:latin typeface="Helveticxa"/>
              </a:rPr>
              <a:t>Student Descriptions of Difficulties were very detailed and helpful for adapting instruction.</a:t>
            </a:r>
          </a:p>
          <a:p>
            <a:pPr marL="0" indent="0">
              <a:buNone/>
            </a:pPr>
            <a:r>
              <a:rPr lang="en-US" sz="2400" dirty="0">
                <a:latin typeface="Helveticxa"/>
              </a:rPr>
              <a:t>	</a:t>
            </a:r>
            <a:r>
              <a:rPr lang="en-US" sz="2000" b="1" dirty="0">
                <a:latin typeface="Helveticxa"/>
              </a:rPr>
              <a:t>Student Comment</a:t>
            </a:r>
            <a:r>
              <a:rPr lang="en-US" sz="2000" dirty="0">
                <a:latin typeface="Helveticxa"/>
              </a:rPr>
              <a:t>: “Not sure why slope has to be the change 	in </a:t>
            </a:r>
            <a:r>
              <a:rPr lang="en-US" sz="2000" i="1" dirty="0">
                <a:latin typeface="Helveticxa"/>
              </a:rPr>
              <a:t>y</a:t>
            </a:r>
            <a:r>
              <a:rPr lang="en-US" sz="2000" dirty="0">
                <a:latin typeface="Helveticxa"/>
              </a:rPr>
              <a:t> over the change in </a:t>
            </a:r>
            <a:r>
              <a:rPr lang="en-US" sz="2000" i="1" dirty="0">
                <a:latin typeface="Helveticxa"/>
              </a:rPr>
              <a:t>x</a:t>
            </a:r>
            <a:r>
              <a:rPr lang="en-US" sz="2000" dirty="0">
                <a:latin typeface="Helveticxa"/>
              </a:rPr>
              <a:t>. You just have to understand how to 	think about it differently.”</a:t>
            </a:r>
          </a:p>
          <a:p>
            <a:pPr marL="0" indent="0">
              <a:buNone/>
            </a:pPr>
            <a:r>
              <a:rPr lang="en-US" sz="2000" b="1" dirty="0">
                <a:latin typeface="Helveticxa"/>
              </a:rPr>
              <a:t>	Teacher comment: </a:t>
            </a:r>
            <a:r>
              <a:rPr lang="en-US" sz="2000" dirty="0">
                <a:latin typeface="Helveticxa"/>
              </a:rPr>
              <a:t>“This problem would be difficult because I 	haven’t 	taught it yet.”</a:t>
            </a:r>
          </a:p>
        </p:txBody>
      </p:sp>
    </p:spTree>
    <p:extLst>
      <p:ext uri="{BB962C8B-B14F-4D97-AF65-F5344CB8AC3E}">
        <p14:creationId xmlns:p14="http://schemas.microsoft.com/office/powerpoint/2010/main" val="395476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E987-9038-452F-941D-6C1D47425EA6}"/>
              </a:ext>
            </a:extLst>
          </p:cNvPr>
          <p:cNvSpPr>
            <a:spLocks noGrp="1"/>
          </p:cNvSpPr>
          <p:nvPr>
            <p:ph type="title"/>
          </p:nvPr>
        </p:nvSpPr>
        <p:spPr>
          <a:xfrm>
            <a:off x="457200" y="274638"/>
            <a:ext cx="8305800" cy="1401762"/>
          </a:xfrm>
        </p:spPr>
        <p:txBody>
          <a:bodyPr/>
          <a:lstStyle/>
          <a:p>
            <a:r>
              <a:rPr lang="en-US" b="1" dirty="0"/>
              <a:t>Designing Your Assessments</a:t>
            </a:r>
          </a:p>
        </p:txBody>
      </p:sp>
      <p:sp>
        <p:nvSpPr>
          <p:cNvPr id="3" name="Content Placeholder 2">
            <a:extLst>
              <a:ext uri="{FF2B5EF4-FFF2-40B4-BE49-F238E27FC236}">
                <a16:creationId xmlns:a16="http://schemas.microsoft.com/office/drawing/2014/main" id="{02D96B0B-B991-4E00-9CF3-EF5A5C86B28F}"/>
              </a:ext>
            </a:extLst>
          </p:cNvPr>
          <p:cNvSpPr>
            <a:spLocks noGrp="1"/>
          </p:cNvSpPr>
          <p:nvPr>
            <p:ph idx="1"/>
          </p:nvPr>
        </p:nvSpPr>
        <p:spPr>
          <a:xfrm>
            <a:off x="361950" y="1852612"/>
            <a:ext cx="8229600" cy="4525963"/>
          </a:xfrm>
        </p:spPr>
        <p:txBody>
          <a:bodyPr/>
          <a:lstStyle/>
          <a:p>
            <a:pPr marL="0" indent="0">
              <a:buNone/>
            </a:pPr>
            <a:r>
              <a:rPr lang="en-US" sz="2800" b="1" dirty="0">
                <a:latin typeface="Helvetica" panose="020B0604020202020204" pitchFamily="34" charset="0"/>
                <a:cs typeface="Helvetica" panose="020B0604020202020204" pitchFamily="34" charset="0"/>
              </a:rPr>
              <a:t>Include direction to have students rank problems by difficulty and provide a                      rationale for the most difficult problems. </a:t>
            </a:r>
          </a:p>
          <a:p>
            <a:pPr marL="457200" lvl="1" indent="0">
              <a:buNone/>
            </a:pPr>
            <a:r>
              <a:rPr lang="en-US" dirty="0"/>
              <a:t>Great way to </a:t>
            </a:r>
            <a:r>
              <a:rPr lang="en-US" sz="3200" b="1" dirty="0"/>
              <a:t>know what students know</a:t>
            </a:r>
            <a:r>
              <a:rPr lang="en-US" b="1" dirty="0"/>
              <a:t>.</a:t>
            </a:r>
          </a:p>
        </p:txBody>
      </p:sp>
      <p:pic>
        <p:nvPicPr>
          <p:cNvPr id="1026" name="Picture 2" descr="Free Test- Taking Cliparts, Download Free Test- Taking Cliparts png images,  Free ClipArts on Clipart Library">
            <a:extLst>
              <a:ext uri="{FF2B5EF4-FFF2-40B4-BE49-F238E27FC236}">
                <a16:creationId xmlns:a16="http://schemas.microsoft.com/office/drawing/2014/main" id="{897196CF-4CAE-49FC-9D2C-518B4B479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14800"/>
            <a:ext cx="30099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6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51A4-03D3-4AC8-AD42-95E6D02F1D9A}"/>
              </a:ext>
            </a:extLst>
          </p:cNvPr>
          <p:cNvSpPr>
            <a:spLocks noGrp="1"/>
          </p:cNvSpPr>
          <p:nvPr>
            <p:ph type="title"/>
          </p:nvPr>
        </p:nvSpPr>
        <p:spPr/>
        <p:txBody>
          <a:bodyPr/>
          <a:lstStyle/>
          <a:p>
            <a:r>
              <a:rPr lang="en-US" sz="3600" b="1" dirty="0"/>
              <a:t>Designing Your Assessments: </a:t>
            </a:r>
            <a:r>
              <a:rPr lang="en-US" sz="2800" b="1" dirty="0"/>
              <a:t>Number and Types of </a:t>
            </a:r>
            <a:r>
              <a:rPr lang="en-US" sz="2800" b="1" dirty="0">
                <a:latin typeface="Helvetica" panose="020B0604020202020204" pitchFamily="34" charset="0"/>
                <a:cs typeface="Helvetica" panose="020B0604020202020204" pitchFamily="34" charset="0"/>
              </a:rPr>
              <a:t>Items</a:t>
            </a:r>
          </a:p>
        </p:txBody>
      </p:sp>
      <p:sp>
        <p:nvSpPr>
          <p:cNvPr id="3" name="Content Placeholder 2">
            <a:extLst>
              <a:ext uri="{FF2B5EF4-FFF2-40B4-BE49-F238E27FC236}">
                <a16:creationId xmlns:a16="http://schemas.microsoft.com/office/drawing/2014/main" id="{C19D0135-58AC-4BF7-8B10-CF8E3A7275BD}"/>
              </a:ext>
            </a:extLst>
          </p:cNvPr>
          <p:cNvSpPr>
            <a:spLocks noGrp="1"/>
          </p:cNvSpPr>
          <p:nvPr>
            <p:ph idx="1"/>
          </p:nvPr>
        </p:nvSpPr>
        <p:spPr>
          <a:xfrm>
            <a:off x="1081087" y="1709737"/>
            <a:ext cx="8229600" cy="4525963"/>
          </a:xfrm>
        </p:spPr>
        <p:txBody>
          <a:bodyPr/>
          <a:lstStyle/>
          <a:p>
            <a:pPr marL="0" indent="0">
              <a:buNone/>
            </a:pPr>
            <a:r>
              <a:rPr lang="en-US" b="1" dirty="0">
                <a:latin typeface="Helvetica" panose="020B0604020202020204" pitchFamily="34" charset="0"/>
                <a:cs typeface="Helvetica" panose="020B0604020202020204" pitchFamily="34" charset="0"/>
              </a:rPr>
              <a:t>7 items</a:t>
            </a:r>
          </a:p>
          <a:p>
            <a:r>
              <a:rPr lang="en-US" sz="2800" b="1" dirty="0">
                <a:latin typeface="Helvetica" panose="020B0604020202020204" pitchFamily="34" charset="0"/>
                <a:cs typeface="Helvetica" panose="020B0604020202020204" pitchFamily="34" charset="0"/>
              </a:rPr>
              <a:t>3 multiple choice</a:t>
            </a:r>
          </a:p>
          <a:p>
            <a:r>
              <a:rPr lang="en-US" sz="2800" b="1" dirty="0">
                <a:latin typeface="Helvetica" panose="020B0604020202020204" pitchFamily="34" charset="0"/>
                <a:cs typeface="Helvetica" panose="020B0604020202020204" pitchFamily="34" charset="0"/>
              </a:rPr>
              <a:t>3 short answer</a:t>
            </a:r>
          </a:p>
          <a:p>
            <a:r>
              <a:rPr lang="en-US" sz="2800" b="1" dirty="0">
                <a:latin typeface="Helvetica" panose="020B0604020202020204" pitchFamily="34" charset="0"/>
                <a:cs typeface="Helvetica" panose="020B0604020202020204" pitchFamily="34" charset="0"/>
              </a:rPr>
              <a:t>1 extended response</a:t>
            </a:r>
          </a:p>
        </p:txBody>
      </p:sp>
      <p:pic>
        <p:nvPicPr>
          <p:cNvPr id="1026" name="Picture 2" descr="How To Overcome Test Anxiety | GradePower Learning">
            <a:extLst>
              <a:ext uri="{FF2B5EF4-FFF2-40B4-BE49-F238E27FC236}">
                <a16:creationId xmlns:a16="http://schemas.microsoft.com/office/drawing/2014/main" id="{4CE77D8F-1B48-49DB-A1CF-9E09F6AC4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114800"/>
            <a:ext cx="36576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60776"/>
      </p:ext>
    </p:extLst>
  </p:cSld>
  <p:clrMapOvr>
    <a:masterClrMapping/>
  </p:clrMapOvr>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32689</TotalTime>
  <Words>2082</Words>
  <Application>Microsoft Office PowerPoint</Application>
  <PresentationFormat>On-screen Show (4:3)</PresentationFormat>
  <Paragraphs>325</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Helvetica</vt:lpstr>
      <vt:lpstr>Helvetica </vt:lpstr>
      <vt:lpstr>helveticags)</vt:lpstr>
      <vt:lpstr>Helveticxa</vt:lpstr>
      <vt:lpstr>Hevetica</vt:lpstr>
      <vt:lpstr>Times</vt:lpstr>
      <vt:lpstr>Times New Roman</vt:lpstr>
      <vt:lpstr>Verdana</vt:lpstr>
      <vt:lpstr>Default Design</vt:lpstr>
      <vt:lpstr>    Identifying and Capitalizing on Student Interests and Hidden Mathematical Talents:  A great Professional Development and Instructional Approach           </vt:lpstr>
      <vt:lpstr>Assessments Conducted</vt:lpstr>
      <vt:lpstr>Algebraic Reasoning Assessments</vt:lpstr>
      <vt:lpstr> High School Algebraic Reasoning Assessment (Focus on Linearity, the study of lines and their representations)  </vt:lpstr>
      <vt:lpstr>High School Algebraic Reasoning Assessment (Focus on Linearity, the study of lines and their representations)</vt:lpstr>
      <vt:lpstr>Study Population</vt:lpstr>
      <vt:lpstr>Study Results</vt:lpstr>
      <vt:lpstr>Designing Your Assessments</vt:lpstr>
      <vt:lpstr>Designing Your Assessments: Number and Types of Items</vt:lpstr>
      <vt:lpstr>Results of two other studies of middle and high school students showed that participation and performance increased when students were given:</vt:lpstr>
      <vt:lpstr>Student-Identified Contexts  That Appeal to Them</vt:lpstr>
      <vt:lpstr>Students have an app-titude  for using apps.</vt:lpstr>
      <vt:lpstr>App Benefits for Students</vt:lpstr>
      <vt:lpstr>App Benefits for Teachers </vt:lpstr>
      <vt:lpstr>App Benefits for Teachers</vt:lpstr>
      <vt:lpstr>STUDENTS THEMSELVES</vt:lpstr>
      <vt:lpstr>Equation Creation</vt:lpstr>
      <vt:lpstr>If The Shoe Fits…</vt:lpstr>
      <vt:lpstr>US Shoe Size Chart: Males</vt:lpstr>
      <vt:lpstr>US Shoe Size Chart: Females</vt:lpstr>
      <vt:lpstr>Foot Length Related to Other                         Body Lengths</vt:lpstr>
      <vt:lpstr>Strange Situations</vt:lpstr>
      <vt:lpstr>What’s Your Cents Worth?</vt:lpstr>
      <vt:lpstr>Weird Numbers</vt:lpstr>
      <vt:lpstr>PROBLEMS WITHOUT FIGURES S.Y. Gillan 1909</vt:lpstr>
      <vt:lpstr>PROBLEMS WITHOUT FIGURES</vt:lpstr>
      <vt:lpstr>Sports</vt:lpstr>
      <vt:lpstr>Wheeling Along! </vt:lpstr>
      <vt:lpstr>A-Maze-ing</vt:lpstr>
      <vt:lpstr>A-Maze-ing Project</vt:lpstr>
      <vt:lpstr> Conducted with High School Students Pi Pitch</vt:lpstr>
      <vt:lpstr>Performance</vt:lpstr>
      <vt:lpstr>Game Design and Publications: MATHadazzle</vt:lpstr>
      <vt:lpstr> Volume 6: MATHadazzle  Created by Middle School Students</vt:lpstr>
      <vt:lpstr>Volume 6: MATHadazzle Sample Problem</vt:lpstr>
      <vt:lpstr>Created By Middle School Students</vt:lpstr>
      <vt:lpstr>Volume 8: MATHadazzle  Created by High School Students</vt:lpstr>
      <vt:lpstr>MATHadazzle created by High School Students </vt:lpstr>
      <vt:lpstr> </vt:lpstr>
      <vt:lpstr>Final Recommendations</vt:lpstr>
      <vt:lpstr>Gifts to You and Your Students</vt:lpstr>
      <vt:lpstr>PowerPoint Presentation</vt:lpstr>
      <vt:lpstr>Pattern Grid-unLocks</vt:lpstr>
      <vt:lpstr>PowerPoint Presentation</vt:lpstr>
      <vt:lpstr>PowerPoint Presentation</vt:lpstr>
      <vt:lpstr>PowerPoint Presentation</vt:lpstr>
      <vt:lpstr>PowerPoint Presentation</vt:lpstr>
      <vt:lpstr>READY -X</vt:lpstr>
      <vt:lpstr>READY -X</vt:lpstr>
      <vt:lpstr>Message to All Educators</vt:lpstr>
      <vt:lpstr>              </vt:lpstr>
      <vt:lpstr>Scan for slides and two free books from Carole!</vt:lpstr>
    </vt:vector>
  </TitlesOfParts>
  <Company>Arizona State University Polytechnic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PROPORTIONAL REASONING AND SUCCES WITH ALGEBRA:</dc:title>
  <dc:creator>Information Technology</dc:creator>
  <cp:lastModifiedBy>Carole Greenes</cp:lastModifiedBy>
  <cp:revision>361</cp:revision>
  <cp:lastPrinted>2022-08-30T16:31:22Z</cp:lastPrinted>
  <dcterms:created xsi:type="dcterms:W3CDTF">2008-12-15T17:15:00Z</dcterms:created>
  <dcterms:modified xsi:type="dcterms:W3CDTF">2022-09-24T17:44:52Z</dcterms:modified>
</cp:coreProperties>
</file>