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88" r:id="rId3"/>
    <p:sldId id="289" r:id="rId4"/>
    <p:sldId id="329" r:id="rId5"/>
    <p:sldId id="330" r:id="rId6"/>
    <p:sldId id="305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99"/>
    <a:srgbClr val="FF3300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115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1161C-AFCC-4141-93A9-6068CEC8D7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longlearningteachers.blogspot.com/2011_07_01_archiv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36"/>
            <a:ext cx="8229600" cy="661027"/>
          </a:xfrm>
        </p:spPr>
        <p:txBody>
          <a:bodyPr>
            <a:normAutofit/>
          </a:bodyPr>
          <a:lstStyle/>
          <a:p>
            <a:r>
              <a:rPr lang="en-US" sz="3600" dirty="0"/>
              <a:t>7-5 MATH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0084-56A3-4AC2-AC52-87DC5A94731A}"/>
              </a:ext>
            </a:extLst>
          </p:cNvPr>
          <p:cNvSpPr txBox="1"/>
          <p:nvPr/>
        </p:nvSpPr>
        <p:spPr>
          <a:xfrm>
            <a:off x="558209" y="1730314"/>
            <a:ext cx="5593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Data Talks (Slides 2-6)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Number Talks (Slides 7-12)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0FDD3-061E-44E6-8E61-37C9553C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1999" y="3429000"/>
            <a:ext cx="2929935" cy="26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D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24A5E-18C9-4E23-915F-C4E006A9DC96}"/>
              </a:ext>
            </a:extLst>
          </p:cNvPr>
          <p:cNvSpPr/>
          <p:nvPr/>
        </p:nvSpPr>
        <p:spPr>
          <a:xfrm>
            <a:off x="3890744" y="1067872"/>
            <a:ext cx="100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1a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9EF44C-7D13-4FF0-9F93-50280618F8C6}"/>
              </a:ext>
            </a:extLst>
          </p:cNvPr>
          <p:cNvSpPr/>
          <p:nvPr/>
        </p:nvSpPr>
        <p:spPr>
          <a:xfrm>
            <a:off x="1654594" y="2825554"/>
            <a:ext cx="570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or show your reasoning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E3BB29-BA1A-4AF2-9B62-156E797BF29A}"/>
              </a:ext>
            </a:extLst>
          </p:cNvPr>
          <p:cNvGrpSpPr/>
          <p:nvPr/>
        </p:nvGrpSpPr>
        <p:grpSpPr>
          <a:xfrm>
            <a:off x="2133598" y="1572135"/>
            <a:ext cx="4624252" cy="971955"/>
            <a:chOff x="2333897" y="1657627"/>
            <a:chExt cx="4624252" cy="97195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DDA26A-D6E6-470F-A255-F6A139B59B5F}"/>
                </a:ext>
              </a:extLst>
            </p:cNvPr>
            <p:cNvSpPr/>
            <p:nvPr/>
          </p:nvSpPr>
          <p:spPr>
            <a:xfrm>
              <a:off x="2333897" y="1657627"/>
              <a:ext cx="46242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What are some numbers or numerical </a:t>
              </a: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expressions that are equivalent to    ?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59E91E47-A8E2-4718-8124-7DEAE902F7E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415857" y="2172382"/>
            <a:ext cx="203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quation" r:id="rId3" imgW="203040" imgH="457200" progId="Equation.DSMT4">
                    <p:embed/>
                  </p:oleObj>
                </mc:Choice>
                <mc:Fallback>
                  <p:oleObj name="Equation" r:id="rId3" imgW="203040" imgH="4572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59E91E47-A8E2-4718-8124-7DEAE902F7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15857" y="2172382"/>
                          <a:ext cx="203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EC8EE1-6ADF-48D7-886D-FE6193C9C46F}"/>
              </a:ext>
            </a:extLst>
          </p:cNvPr>
          <p:cNvGrpSpPr/>
          <p:nvPr/>
        </p:nvGrpSpPr>
        <p:grpSpPr>
          <a:xfrm>
            <a:off x="1719909" y="3663114"/>
            <a:ext cx="5704181" cy="2127014"/>
            <a:chOff x="1719909" y="3663114"/>
            <a:chExt cx="5704181" cy="21270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BFD2E2-E04F-4AE1-93A4-6C7227D032D8}"/>
                </a:ext>
              </a:extLst>
            </p:cNvPr>
            <p:cNvSpPr/>
            <p:nvPr/>
          </p:nvSpPr>
          <p:spPr>
            <a:xfrm>
              <a:off x="3956059" y="3663114"/>
              <a:ext cx="10020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Day 1b</a:t>
              </a:r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F45245-A8E5-40AF-AB69-8F1D3617AB46}"/>
                </a:ext>
              </a:extLst>
            </p:cNvPr>
            <p:cNvSpPr/>
            <p:nvPr/>
          </p:nvSpPr>
          <p:spPr>
            <a:xfrm>
              <a:off x="1719909" y="5420796"/>
              <a:ext cx="57041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 prepared to explain or show your reasoning</a:t>
              </a:r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DCB6F7-ED56-4263-AB51-C8849B8CC696}"/>
                </a:ext>
              </a:extLst>
            </p:cNvPr>
            <p:cNvGrpSpPr/>
            <p:nvPr/>
          </p:nvGrpSpPr>
          <p:grpSpPr>
            <a:xfrm>
              <a:off x="2198912" y="4167377"/>
              <a:ext cx="4724401" cy="971361"/>
              <a:chOff x="2333896" y="1657627"/>
              <a:chExt cx="4724401" cy="97136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87EAC68-EA37-43BE-9891-7C9C352811D9}"/>
                  </a:ext>
                </a:extLst>
              </p:cNvPr>
              <p:cNvSpPr/>
              <p:nvPr/>
            </p:nvSpPr>
            <p:spPr>
              <a:xfrm>
                <a:off x="2333896" y="1657627"/>
                <a:ext cx="47244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What are some numbers or numerical </a:t>
                </a:r>
              </a:p>
              <a:p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expressions that are equivalent to     ?</a:t>
                </a:r>
              </a:p>
            </p:txBody>
          </p:sp>
          <p:graphicFrame>
            <p:nvGraphicFramePr>
              <p:cNvPr id="32" name="Object 31">
                <a:extLst>
                  <a:ext uri="{FF2B5EF4-FFF2-40B4-BE49-F238E27FC236}">
                    <a16:creationId xmlns:a16="http://schemas.microsoft.com/office/drawing/2014/main" id="{57FDD72A-0DCC-43F9-B3D0-AE32658B6232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88829" y="2171788"/>
              <a:ext cx="3429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7" name="Equation" r:id="rId5" imgW="342720" imgH="457200" progId="Equation.DSMT4">
                      <p:embed/>
                    </p:oleObj>
                  </mc:Choice>
                  <mc:Fallback>
                    <p:oleObj name="Equation" r:id="rId5" imgW="342720" imgH="457200" progId="Equation.DSMT4">
                      <p:embed/>
                      <p:pic>
                        <p:nvPicPr>
                          <p:cNvPr id="32" name="Object 31">
                            <a:extLst>
                              <a:ext uri="{FF2B5EF4-FFF2-40B4-BE49-F238E27FC236}">
                                <a16:creationId xmlns:a16="http://schemas.microsoft.com/office/drawing/2014/main" id="{57FDD72A-0DCC-43F9-B3D0-AE32658B623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388829" y="2171788"/>
                            <a:ext cx="3429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6573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E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24A5E-18C9-4E23-915F-C4E006A9DC96}"/>
              </a:ext>
            </a:extLst>
          </p:cNvPr>
          <p:cNvSpPr/>
          <p:nvPr/>
        </p:nvSpPr>
        <p:spPr>
          <a:xfrm>
            <a:off x="3890744" y="1067872"/>
            <a:ext cx="100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2a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9EF44C-7D13-4FF0-9F93-50280618F8C6}"/>
              </a:ext>
            </a:extLst>
          </p:cNvPr>
          <p:cNvSpPr/>
          <p:nvPr/>
        </p:nvSpPr>
        <p:spPr>
          <a:xfrm>
            <a:off x="1654594" y="2825554"/>
            <a:ext cx="570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or show your reasoning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E3BB29-BA1A-4AF2-9B62-156E797BF29A}"/>
              </a:ext>
            </a:extLst>
          </p:cNvPr>
          <p:cNvGrpSpPr/>
          <p:nvPr/>
        </p:nvGrpSpPr>
        <p:grpSpPr>
          <a:xfrm>
            <a:off x="2133597" y="1572135"/>
            <a:ext cx="4859385" cy="971955"/>
            <a:chOff x="2333896" y="1657627"/>
            <a:chExt cx="4859385" cy="97195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DDA26A-D6E6-470F-A255-F6A139B59B5F}"/>
                </a:ext>
              </a:extLst>
            </p:cNvPr>
            <p:cNvSpPr/>
            <p:nvPr/>
          </p:nvSpPr>
          <p:spPr>
            <a:xfrm>
              <a:off x="2333896" y="1657627"/>
              <a:ext cx="48593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What are some numbers or numerical </a:t>
              </a: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expressions that are equivalent to 2   ?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59E91E47-A8E2-4718-8124-7DEAE902F7E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572618" y="2172382"/>
            <a:ext cx="203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quation" r:id="rId3" imgW="203040" imgH="457200" progId="Equation.DSMT4">
                    <p:embed/>
                  </p:oleObj>
                </mc:Choice>
                <mc:Fallback>
                  <p:oleObj name="Equation" r:id="rId3" imgW="203040" imgH="4572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59E91E47-A8E2-4718-8124-7DEAE902F7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72618" y="2172382"/>
                          <a:ext cx="203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EC8EE1-6ADF-48D7-886D-FE6193C9C46F}"/>
              </a:ext>
            </a:extLst>
          </p:cNvPr>
          <p:cNvGrpSpPr/>
          <p:nvPr/>
        </p:nvGrpSpPr>
        <p:grpSpPr>
          <a:xfrm>
            <a:off x="1719909" y="3663114"/>
            <a:ext cx="5704181" cy="2127014"/>
            <a:chOff x="1719909" y="3663114"/>
            <a:chExt cx="5704181" cy="21270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BFD2E2-E04F-4AE1-93A4-6C7227D032D8}"/>
                </a:ext>
              </a:extLst>
            </p:cNvPr>
            <p:cNvSpPr/>
            <p:nvPr/>
          </p:nvSpPr>
          <p:spPr>
            <a:xfrm>
              <a:off x="3956059" y="3663114"/>
              <a:ext cx="10020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Day 2b</a:t>
              </a:r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F45245-A8E5-40AF-AB69-8F1D3617AB46}"/>
                </a:ext>
              </a:extLst>
            </p:cNvPr>
            <p:cNvSpPr/>
            <p:nvPr/>
          </p:nvSpPr>
          <p:spPr>
            <a:xfrm>
              <a:off x="1719909" y="5420796"/>
              <a:ext cx="57041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 prepared to explain or show your reasoning</a:t>
              </a:r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DCB6F7-ED56-4263-AB51-C8849B8CC696}"/>
                </a:ext>
              </a:extLst>
            </p:cNvPr>
            <p:cNvGrpSpPr/>
            <p:nvPr/>
          </p:nvGrpSpPr>
          <p:grpSpPr>
            <a:xfrm>
              <a:off x="2198912" y="4167377"/>
              <a:ext cx="4898574" cy="971361"/>
              <a:chOff x="2333896" y="1657627"/>
              <a:chExt cx="4898574" cy="97136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87EAC68-EA37-43BE-9891-7C9C352811D9}"/>
                  </a:ext>
                </a:extLst>
              </p:cNvPr>
              <p:cNvSpPr/>
              <p:nvPr/>
            </p:nvSpPr>
            <p:spPr>
              <a:xfrm>
                <a:off x="2333896" y="1657627"/>
                <a:ext cx="48985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What are some numbers or numerical </a:t>
                </a:r>
              </a:p>
              <a:p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expressions that are equivalent to -1  ?</a:t>
                </a:r>
              </a:p>
            </p:txBody>
          </p:sp>
          <p:graphicFrame>
            <p:nvGraphicFramePr>
              <p:cNvPr id="32" name="Object 31">
                <a:extLst>
                  <a:ext uri="{FF2B5EF4-FFF2-40B4-BE49-F238E27FC236}">
                    <a16:creationId xmlns:a16="http://schemas.microsoft.com/office/drawing/2014/main" id="{57FDD72A-0DCC-43F9-B3D0-AE32658B6232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32177" y="2171788"/>
              <a:ext cx="2032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1" name="Equation" r:id="rId5" imgW="203040" imgH="457200" progId="Equation.DSMT4">
                      <p:embed/>
                    </p:oleObj>
                  </mc:Choice>
                  <mc:Fallback>
                    <p:oleObj name="Equation" r:id="rId5" imgW="203040" imgH="457200" progId="Equation.DSMT4">
                      <p:embed/>
                      <p:pic>
                        <p:nvPicPr>
                          <p:cNvPr id="32" name="Object 31">
                            <a:extLst>
                              <a:ext uri="{FF2B5EF4-FFF2-40B4-BE49-F238E27FC236}">
                                <a16:creationId xmlns:a16="http://schemas.microsoft.com/office/drawing/2014/main" id="{57FDD72A-0DCC-43F9-B3D0-AE32658B623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632177" y="2171788"/>
                            <a:ext cx="2032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5973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F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24A5E-18C9-4E23-915F-C4E006A9DC96}"/>
              </a:ext>
            </a:extLst>
          </p:cNvPr>
          <p:cNvSpPr/>
          <p:nvPr/>
        </p:nvSpPr>
        <p:spPr>
          <a:xfrm>
            <a:off x="3890744" y="1067872"/>
            <a:ext cx="100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3a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9EF44C-7D13-4FF0-9F93-50280618F8C6}"/>
              </a:ext>
            </a:extLst>
          </p:cNvPr>
          <p:cNvSpPr/>
          <p:nvPr/>
        </p:nvSpPr>
        <p:spPr>
          <a:xfrm>
            <a:off x="1654594" y="2825554"/>
            <a:ext cx="570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or show your reasoning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DDA26A-D6E6-470F-A255-F6A139B59B5F}"/>
              </a:ext>
            </a:extLst>
          </p:cNvPr>
          <p:cNvSpPr/>
          <p:nvPr/>
        </p:nvSpPr>
        <p:spPr>
          <a:xfrm>
            <a:off x="2133597" y="1572135"/>
            <a:ext cx="485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some numbers or numerical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expressions that are equivalent to 2.3?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EC8EE1-6ADF-48D7-886D-FE6193C9C46F}"/>
              </a:ext>
            </a:extLst>
          </p:cNvPr>
          <p:cNvGrpSpPr/>
          <p:nvPr/>
        </p:nvGrpSpPr>
        <p:grpSpPr>
          <a:xfrm>
            <a:off x="1719909" y="3663114"/>
            <a:ext cx="5704181" cy="2127014"/>
            <a:chOff x="1719909" y="3663114"/>
            <a:chExt cx="5704181" cy="21270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BFD2E2-E04F-4AE1-93A4-6C7227D032D8}"/>
                </a:ext>
              </a:extLst>
            </p:cNvPr>
            <p:cNvSpPr/>
            <p:nvPr/>
          </p:nvSpPr>
          <p:spPr>
            <a:xfrm>
              <a:off x="3956059" y="3663114"/>
              <a:ext cx="10020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Day 3b</a:t>
              </a:r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F45245-A8E5-40AF-AB69-8F1D3617AB46}"/>
                </a:ext>
              </a:extLst>
            </p:cNvPr>
            <p:cNvSpPr/>
            <p:nvPr/>
          </p:nvSpPr>
          <p:spPr>
            <a:xfrm>
              <a:off x="1719909" y="5420796"/>
              <a:ext cx="57041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 prepared to explain or show your reasoning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7EAC68-EA37-43BE-9891-7C9C352811D9}"/>
                </a:ext>
              </a:extLst>
            </p:cNvPr>
            <p:cNvSpPr/>
            <p:nvPr/>
          </p:nvSpPr>
          <p:spPr>
            <a:xfrm>
              <a:off x="2198912" y="4167377"/>
              <a:ext cx="48985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What are some numbers or numerical </a:t>
              </a: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expressions that are equivalent to </a:t>
              </a:r>
              <a:r>
                <a:rPr lang="en-US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-1.8?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8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35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27183-3AEF-4400-9B8B-CD084637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61" y="1584734"/>
            <a:ext cx="7681608" cy="2499571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0F4A232-9A5B-4D77-9865-A5A6B6C744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3291" y="1032719"/>
          <a:ext cx="5418698" cy="682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698">
                  <a:extLst>
                    <a:ext uri="{9D8B030D-6E8A-4147-A177-3AD203B41FA5}">
                      <a16:colId xmlns:a16="http://schemas.microsoft.com/office/drawing/2014/main" val="4246192847"/>
                    </a:ext>
                  </a:extLst>
                </a:gridCol>
              </a:tblGrid>
              <a:tr h="682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Life Expectancy of Various Animals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(in years) </a:t>
                      </a:r>
                      <a:endParaRPr lang="en-US" sz="1600" dirty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1573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7E2C8E3-4A54-4E2A-9915-A39DBF317D16}"/>
              </a:ext>
            </a:extLst>
          </p:cNvPr>
          <p:cNvSpPr/>
          <p:nvPr/>
        </p:nvSpPr>
        <p:spPr>
          <a:xfrm>
            <a:off x="1161365" y="4314088"/>
            <a:ext cx="6194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factors contribute to whether certain animals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have a shorter or longer life span, on average?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27183-3AEF-4400-9B8B-CD084637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1" y="1584734"/>
            <a:ext cx="7681608" cy="2499571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0F4A232-9A5B-4D77-9865-A5A6B6C744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3291" y="1155270"/>
          <a:ext cx="5418698" cy="472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698">
                  <a:extLst>
                    <a:ext uri="{9D8B030D-6E8A-4147-A177-3AD203B41FA5}">
                      <a16:colId xmlns:a16="http://schemas.microsoft.com/office/drawing/2014/main" val="4246192847"/>
                    </a:ext>
                  </a:extLst>
                </a:gridCol>
              </a:tblGrid>
              <a:tr h="424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Life Expectancy of Various Animals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(in years) </a:t>
                      </a:r>
                      <a:endParaRPr lang="en-US" sz="1600" dirty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1573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7E2C8E3-4A54-4E2A-9915-A39DBF317D16}"/>
              </a:ext>
            </a:extLst>
          </p:cNvPr>
          <p:cNvSpPr/>
          <p:nvPr/>
        </p:nvSpPr>
        <p:spPr>
          <a:xfrm>
            <a:off x="1634334" y="4307142"/>
            <a:ext cx="57166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some reasonable numbers that could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 along the vertical axis of the graph?</a:t>
            </a:r>
          </a:p>
          <a:p>
            <a:pPr algn="ctr"/>
            <a:endParaRPr lang="en-US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the minimum and maximum,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increments for numbering the vertical axis?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28AEAF-DDEF-4F10-8A50-20D7088F6620}"/>
              </a:ext>
            </a:extLst>
          </p:cNvPr>
          <p:cNvGrpSpPr/>
          <p:nvPr/>
        </p:nvGrpSpPr>
        <p:grpSpPr>
          <a:xfrm>
            <a:off x="313510" y="1548063"/>
            <a:ext cx="762363" cy="2535727"/>
            <a:chOff x="313510" y="1809333"/>
            <a:chExt cx="762363" cy="2535727"/>
          </a:xfrm>
        </p:grpSpPr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5E8CECF7-2030-44A2-816E-3BB7818CC17D}"/>
                </a:ext>
              </a:extLst>
            </p:cNvPr>
            <p:cNvSpPr txBox="1"/>
            <p:nvPr/>
          </p:nvSpPr>
          <p:spPr>
            <a:xfrm>
              <a:off x="456242" y="3656913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20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8B96EC41-64C4-4F35-9FE2-27070CAC2695}"/>
                </a:ext>
              </a:extLst>
            </p:cNvPr>
            <p:cNvSpPr txBox="1"/>
            <p:nvPr/>
          </p:nvSpPr>
          <p:spPr>
            <a:xfrm>
              <a:off x="456242" y="3195018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F16498A-E251-4A6F-92A1-5E0180BD5813}"/>
                </a:ext>
              </a:extLst>
            </p:cNvPr>
            <p:cNvSpPr txBox="1"/>
            <p:nvPr/>
          </p:nvSpPr>
          <p:spPr>
            <a:xfrm>
              <a:off x="456242" y="2733123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B88840A2-AEA1-4B73-952D-34AEC09B95FF}"/>
                </a:ext>
              </a:extLst>
            </p:cNvPr>
            <p:cNvSpPr txBox="1"/>
            <p:nvPr/>
          </p:nvSpPr>
          <p:spPr>
            <a:xfrm>
              <a:off x="456242" y="2271228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AB758B6C-0442-4580-BFC7-5D6FE1F2773D}"/>
                </a:ext>
              </a:extLst>
            </p:cNvPr>
            <p:cNvSpPr txBox="1"/>
            <p:nvPr/>
          </p:nvSpPr>
          <p:spPr>
            <a:xfrm>
              <a:off x="313510" y="1809333"/>
              <a:ext cx="647558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Text Box 1">
              <a:extLst>
                <a:ext uri="{FF2B5EF4-FFF2-40B4-BE49-F238E27FC236}">
                  <a16:creationId xmlns:a16="http://schemas.microsoft.com/office/drawing/2014/main" id="{0AA8BF13-E42F-47DA-984E-95DB3C7B337C}"/>
                </a:ext>
              </a:extLst>
            </p:cNvPr>
            <p:cNvSpPr txBox="1"/>
            <p:nvPr/>
          </p:nvSpPr>
          <p:spPr>
            <a:xfrm>
              <a:off x="571048" y="4059310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0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6AAC030B-549B-452A-BA5E-9A6A3028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35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</p:spTree>
    <p:extLst>
      <p:ext uri="{BB962C8B-B14F-4D97-AF65-F5344CB8AC3E}">
        <p14:creationId xmlns:p14="http://schemas.microsoft.com/office/powerpoint/2010/main" val="25653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27183-3AEF-4400-9B8B-CD084637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1" y="1584734"/>
            <a:ext cx="7681608" cy="2499571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0F4A232-9A5B-4D77-9865-A5A6B6C74435}"/>
              </a:ext>
            </a:extLst>
          </p:cNvPr>
          <p:cNvGraphicFramePr>
            <a:graphicFrameLocks noGrp="1"/>
          </p:cNvGraphicFramePr>
          <p:nvPr/>
        </p:nvGraphicFramePr>
        <p:xfrm>
          <a:off x="1783291" y="1192978"/>
          <a:ext cx="5418698" cy="472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698">
                  <a:extLst>
                    <a:ext uri="{9D8B030D-6E8A-4147-A177-3AD203B41FA5}">
                      <a16:colId xmlns:a16="http://schemas.microsoft.com/office/drawing/2014/main" val="4246192847"/>
                    </a:ext>
                  </a:extLst>
                </a:gridCol>
              </a:tblGrid>
              <a:tr h="424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Life Expectancy of Various Animals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(in years) </a:t>
                      </a:r>
                      <a:endParaRPr lang="en-US" sz="1600" dirty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1573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7EB12879-B6B0-41DB-892A-4B41F03B6572}"/>
              </a:ext>
            </a:extLst>
          </p:cNvPr>
          <p:cNvSpPr/>
          <p:nvPr/>
        </p:nvSpPr>
        <p:spPr>
          <a:xfrm>
            <a:off x="823460" y="5154615"/>
            <a:ext cx="720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Where do you think these 8 animals might go on the graph?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59238B-5F7D-41E6-8DD3-C8565D328B4F}"/>
              </a:ext>
            </a:extLst>
          </p:cNvPr>
          <p:cNvGrpSpPr/>
          <p:nvPr/>
        </p:nvGrpSpPr>
        <p:grpSpPr>
          <a:xfrm>
            <a:off x="322218" y="1548063"/>
            <a:ext cx="753655" cy="2535727"/>
            <a:chOff x="322218" y="1809333"/>
            <a:chExt cx="753655" cy="2535727"/>
          </a:xfrm>
        </p:grpSpPr>
        <p:sp>
          <p:nvSpPr>
            <p:cNvPr id="23" name="Text Box 1">
              <a:extLst>
                <a:ext uri="{FF2B5EF4-FFF2-40B4-BE49-F238E27FC236}">
                  <a16:creationId xmlns:a16="http://schemas.microsoft.com/office/drawing/2014/main" id="{7E3755AE-F5E9-4D33-8D8E-772928A39EA7}"/>
                </a:ext>
              </a:extLst>
            </p:cNvPr>
            <p:cNvSpPr txBox="1"/>
            <p:nvPr/>
          </p:nvSpPr>
          <p:spPr>
            <a:xfrm>
              <a:off x="456242" y="3656913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20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">
              <a:extLst>
                <a:ext uri="{FF2B5EF4-FFF2-40B4-BE49-F238E27FC236}">
                  <a16:creationId xmlns:a16="http://schemas.microsoft.com/office/drawing/2014/main" id="{0CA313B8-DAC4-4DF6-8AA2-CFB9AE2800FE}"/>
                </a:ext>
              </a:extLst>
            </p:cNvPr>
            <p:cNvSpPr txBox="1"/>
            <p:nvPr/>
          </p:nvSpPr>
          <p:spPr>
            <a:xfrm>
              <a:off x="456242" y="3195018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id="{5B422C5B-809B-4F15-A839-4C392F0DB7C4}"/>
                </a:ext>
              </a:extLst>
            </p:cNvPr>
            <p:cNvSpPr txBox="1"/>
            <p:nvPr/>
          </p:nvSpPr>
          <p:spPr>
            <a:xfrm>
              <a:off x="456242" y="2733123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9350D56D-0750-403B-AF91-0571E2398025}"/>
                </a:ext>
              </a:extLst>
            </p:cNvPr>
            <p:cNvSpPr txBox="1"/>
            <p:nvPr/>
          </p:nvSpPr>
          <p:spPr>
            <a:xfrm>
              <a:off x="456242" y="2271228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BD34B0F2-B32A-4E4C-A1ED-8507FDA0D17D}"/>
                </a:ext>
              </a:extLst>
            </p:cNvPr>
            <p:cNvSpPr txBox="1"/>
            <p:nvPr/>
          </p:nvSpPr>
          <p:spPr>
            <a:xfrm>
              <a:off x="322218" y="1809333"/>
              <a:ext cx="638850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8" name="Text Box 1">
              <a:extLst>
                <a:ext uri="{FF2B5EF4-FFF2-40B4-BE49-F238E27FC236}">
                  <a16:creationId xmlns:a16="http://schemas.microsoft.com/office/drawing/2014/main" id="{B0E4DBE8-B8B2-43E6-ACC9-D36BE50D3D87}"/>
                </a:ext>
              </a:extLst>
            </p:cNvPr>
            <p:cNvSpPr txBox="1"/>
            <p:nvPr/>
          </p:nvSpPr>
          <p:spPr>
            <a:xfrm>
              <a:off x="571048" y="4059310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0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8B73CA-C70C-431C-B751-E5BF3C5686C4}"/>
              </a:ext>
            </a:extLst>
          </p:cNvPr>
          <p:cNvSpPr txBox="1"/>
          <p:nvPr/>
        </p:nvSpPr>
        <p:spPr>
          <a:xfrm rot="19279268">
            <a:off x="669578" y="4167100"/>
            <a:ext cx="105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chicken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A8C64-87BB-472B-98C5-11042B9FF1DC}"/>
              </a:ext>
            </a:extLst>
          </p:cNvPr>
          <p:cNvSpPr txBox="1"/>
          <p:nvPr/>
        </p:nvSpPr>
        <p:spPr>
          <a:xfrm rot="19279268">
            <a:off x="1466386" y="4184722"/>
            <a:ext cx="11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cheetah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232D6-D648-45B3-B0D4-3A5F405B83B8}"/>
              </a:ext>
            </a:extLst>
          </p:cNvPr>
          <p:cNvSpPr txBox="1"/>
          <p:nvPr/>
        </p:nvSpPr>
        <p:spPr>
          <a:xfrm rot="19279268">
            <a:off x="2232503" y="4315643"/>
            <a:ext cx="152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rattlesnake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45A9A6-5302-40BC-96A0-7601B8F3F234}"/>
              </a:ext>
            </a:extLst>
          </p:cNvPr>
          <p:cNvSpPr txBox="1"/>
          <p:nvPr/>
        </p:nvSpPr>
        <p:spPr>
          <a:xfrm rot="19279268">
            <a:off x="3696277" y="4059647"/>
            <a:ext cx="7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cow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32FC4D-393F-49E5-A779-9794B7D4EFCD}"/>
              </a:ext>
            </a:extLst>
          </p:cNvPr>
          <p:cNvSpPr txBox="1"/>
          <p:nvPr/>
        </p:nvSpPr>
        <p:spPr>
          <a:xfrm rot="19279268">
            <a:off x="4189869" y="4264932"/>
            <a:ext cx="115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alligator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335012-5D5E-4183-B2C4-5B466965E174}"/>
              </a:ext>
            </a:extLst>
          </p:cNvPr>
          <p:cNvSpPr txBox="1"/>
          <p:nvPr/>
        </p:nvSpPr>
        <p:spPr>
          <a:xfrm rot="19279268">
            <a:off x="5130456" y="4266817"/>
            <a:ext cx="12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elephant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C7E8B9-D90A-484B-92DF-951D27277EEF}"/>
              </a:ext>
            </a:extLst>
          </p:cNvPr>
          <p:cNvSpPr txBox="1"/>
          <p:nvPr/>
        </p:nvSpPr>
        <p:spPr>
          <a:xfrm rot="19279268">
            <a:off x="6215460" y="4184460"/>
            <a:ext cx="110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tortoise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996C78-8A61-4069-8740-EF1ED81661AE}"/>
              </a:ext>
            </a:extLst>
          </p:cNvPr>
          <p:cNvSpPr txBox="1"/>
          <p:nvPr/>
        </p:nvSpPr>
        <p:spPr>
          <a:xfrm rot="19279268">
            <a:off x="6963317" y="4291395"/>
            <a:ext cx="14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 urchin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9E511B-B41C-4863-98F2-9EEED0ACF124}"/>
              </a:ext>
            </a:extLst>
          </p:cNvPr>
          <p:cNvSpPr txBox="1"/>
          <p:nvPr/>
        </p:nvSpPr>
        <p:spPr>
          <a:xfrm>
            <a:off x="4878701" y="5528090"/>
            <a:ext cx="105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chicken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CFF44-0D90-4448-9FF2-3BAC16F3A79C}"/>
              </a:ext>
            </a:extLst>
          </p:cNvPr>
          <p:cNvSpPr txBox="1"/>
          <p:nvPr/>
        </p:nvSpPr>
        <p:spPr>
          <a:xfrm>
            <a:off x="3417120" y="5504700"/>
            <a:ext cx="11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cheetah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F3F6A7-A215-48A8-8915-A9DA584E5666}"/>
              </a:ext>
            </a:extLst>
          </p:cNvPr>
          <p:cNvSpPr txBox="1"/>
          <p:nvPr/>
        </p:nvSpPr>
        <p:spPr>
          <a:xfrm>
            <a:off x="3077673" y="6003206"/>
            <a:ext cx="152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rattlesnake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6956A2-8C50-44AA-A1EF-1CDFBF3B08C4}"/>
              </a:ext>
            </a:extLst>
          </p:cNvPr>
          <p:cNvSpPr txBox="1"/>
          <p:nvPr/>
        </p:nvSpPr>
        <p:spPr>
          <a:xfrm>
            <a:off x="6468853" y="5538430"/>
            <a:ext cx="7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cow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75168E-57E4-420D-ABED-53AA1BB31550}"/>
              </a:ext>
            </a:extLst>
          </p:cNvPr>
          <p:cNvSpPr txBox="1"/>
          <p:nvPr/>
        </p:nvSpPr>
        <p:spPr>
          <a:xfrm>
            <a:off x="1723161" y="5521011"/>
            <a:ext cx="115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alligator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1B7D26-8116-49A1-A62D-5DB8D98361AE}"/>
              </a:ext>
            </a:extLst>
          </p:cNvPr>
          <p:cNvSpPr txBox="1"/>
          <p:nvPr/>
        </p:nvSpPr>
        <p:spPr>
          <a:xfrm>
            <a:off x="1770442" y="6003206"/>
            <a:ext cx="12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elephant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19866F-4FCE-4AE2-BD25-8B6B902F0338}"/>
              </a:ext>
            </a:extLst>
          </p:cNvPr>
          <p:cNvSpPr txBox="1"/>
          <p:nvPr/>
        </p:nvSpPr>
        <p:spPr>
          <a:xfrm>
            <a:off x="6158271" y="6010099"/>
            <a:ext cx="110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tortoise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CF514F-5B52-45F1-A9B6-CB0EB7760F71}"/>
              </a:ext>
            </a:extLst>
          </p:cNvPr>
          <p:cNvSpPr txBox="1"/>
          <p:nvPr/>
        </p:nvSpPr>
        <p:spPr>
          <a:xfrm>
            <a:off x="4706760" y="5994454"/>
            <a:ext cx="14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 urchin</a:t>
            </a:r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F7015FF-459E-4D59-A7A0-64281FD1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35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</p:spTree>
    <p:extLst>
      <p:ext uri="{BB962C8B-B14F-4D97-AF65-F5344CB8AC3E}">
        <p14:creationId xmlns:p14="http://schemas.microsoft.com/office/powerpoint/2010/main" val="15364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27183-3AEF-4400-9B8B-CD084637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1" y="1358311"/>
            <a:ext cx="7681608" cy="24995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E2C8E3-4A54-4E2A-9915-A39DBF317D16}"/>
              </a:ext>
            </a:extLst>
          </p:cNvPr>
          <p:cNvSpPr/>
          <p:nvPr/>
        </p:nvSpPr>
        <p:spPr>
          <a:xfrm>
            <a:off x="1412294" y="4962958"/>
            <a:ext cx="559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fraction of a tortoise’s life is a chicken’s?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BB7E2F-FF1E-4301-AB98-CC181A84F994}"/>
              </a:ext>
            </a:extLst>
          </p:cNvPr>
          <p:cNvSpPr/>
          <p:nvPr/>
        </p:nvSpPr>
        <p:spPr>
          <a:xfrm>
            <a:off x="1520496" y="5389700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fraction of an alligator’s life is a cow’s?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9C1047-BC68-4667-B2F4-24B9EDC632CE}"/>
              </a:ext>
            </a:extLst>
          </p:cNvPr>
          <p:cNvSpPr/>
          <p:nvPr/>
        </p:nvSpPr>
        <p:spPr>
          <a:xfrm>
            <a:off x="1384240" y="5831511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Compare a rattlesnake’s lifespan to an elephant’s.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6F1B03-785C-4572-90F2-9F2DD1FBF156}"/>
              </a:ext>
            </a:extLst>
          </p:cNvPr>
          <p:cNvSpPr/>
          <p:nvPr/>
        </p:nvSpPr>
        <p:spPr>
          <a:xfrm>
            <a:off x="1232294" y="1694658"/>
            <a:ext cx="20765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 surprises?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 questions?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1981E2-E434-4C7D-A780-B8F153136B9E}"/>
              </a:ext>
            </a:extLst>
          </p:cNvPr>
          <p:cNvGrpSpPr/>
          <p:nvPr/>
        </p:nvGrpSpPr>
        <p:grpSpPr>
          <a:xfrm>
            <a:off x="313510" y="1321640"/>
            <a:ext cx="762363" cy="2535727"/>
            <a:chOff x="313510" y="1809333"/>
            <a:chExt cx="762363" cy="2535727"/>
          </a:xfrm>
        </p:grpSpPr>
        <p:sp>
          <p:nvSpPr>
            <p:cNvPr id="21" name="Text Box 1">
              <a:extLst>
                <a:ext uri="{FF2B5EF4-FFF2-40B4-BE49-F238E27FC236}">
                  <a16:creationId xmlns:a16="http://schemas.microsoft.com/office/drawing/2014/main" id="{B1FE9DB0-6FB6-467B-9BF6-423A81DCD930}"/>
                </a:ext>
              </a:extLst>
            </p:cNvPr>
            <p:cNvSpPr txBox="1"/>
            <p:nvPr/>
          </p:nvSpPr>
          <p:spPr>
            <a:xfrm>
              <a:off x="456242" y="3656913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20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12481DED-BD01-4323-ADBF-38A634234B19}"/>
                </a:ext>
              </a:extLst>
            </p:cNvPr>
            <p:cNvSpPr txBox="1"/>
            <p:nvPr/>
          </p:nvSpPr>
          <p:spPr>
            <a:xfrm>
              <a:off x="456242" y="3195018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2E639708-A92D-44E8-87A2-5DEBB0A8114F}"/>
                </a:ext>
              </a:extLst>
            </p:cNvPr>
            <p:cNvSpPr txBox="1"/>
            <p:nvPr/>
          </p:nvSpPr>
          <p:spPr>
            <a:xfrm>
              <a:off x="456242" y="2733123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639861B9-B078-4E90-B059-9CC01D5741EC}"/>
                </a:ext>
              </a:extLst>
            </p:cNvPr>
            <p:cNvSpPr txBox="1"/>
            <p:nvPr/>
          </p:nvSpPr>
          <p:spPr>
            <a:xfrm>
              <a:off x="456242" y="2271228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B6E57037-652B-43A6-9CD8-8C1024D8FFF1}"/>
                </a:ext>
              </a:extLst>
            </p:cNvPr>
            <p:cNvSpPr txBox="1"/>
            <p:nvPr/>
          </p:nvSpPr>
          <p:spPr>
            <a:xfrm>
              <a:off x="313510" y="1809333"/>
              <a:ext cx="647558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6" name="Text Box 1">
              <a:extLst>
                <a:ext uri="{FF2B5EF4-FFF2-40B4-BE49-F238E27FC236}">
                  <a16:creationId xmlns:a16="http://schemas.microsoft.com/office/drawing/2014/main" id="{3E101AE7-762D-4864-B17E-F16B007D4D1E}"/>
                </a:ext>
              </a:extLst>
            </p:cNvPr>
            <p:cNvSpPr txBox="1"/>
            <p:nvPr/>
          </p:nvSpPr>
          <p:spPr>
            <a:xfrm>
              <a:off x="571048" y="4059310"/>
              <a:ext cx="5048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0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CA9872-F378-4CBE-9D6B-3A82F303A4C0}"/>
              </a:ext>
            </a:extLst>
          </p:cNvPr>
          <p:cNvSpPr txBox="1"/>
          <p:nvPr/>
        </p:nvSpPr>
        <p:spPr>
          <a:xfrm rot="19279268">
            <a:off x="669578" y="3901584"/>
            <a:ext cx="105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chicken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E0C340-FF9C-4E77-844F-FAF3A85C901F}"/>
              </a:ext>
            </a:extLst>
          </p:cNvPr>
          <p:cNvSpPr txBox="1"/>
          <p:nvPr/>
        </p:nvSpPr>
        <p:spPr>
          <a:xfrm rot="19279268">
            <a:off x="1466386" y="3919206"/>
            <a:ext cx="11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cheetah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03E754-1FEE-48DF-8484-11CEBA1FB9BB}"/>
              </a:ext>
            </a:extLst>
          </p:cNvPr>
          <p:cNvSpPr txBox="1"/>
          <p:nvPr/>
        </p:nvSpPr>
        <p:spPr>
          <a:xfrm rot="19279268">
            <a:off x="2232503" y="4050127"/>
            <a:ext cx="152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rattlesnake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E61DE1-EB48-46E1-BC7E-254DE922F345}"/>
              </a:ext>
            </a:extLst>
          </p:cNvPr>
          <p:cNvSpPr txBox="1"/>
          <p:nvPr/>
        </p:nvSpPr>
        <p:spPr>
          <a:xfrm rot="19279268">
            <a:off x="3696277" y="3794131"/>
            <a:ext cx="7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cow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4F64EB-8DF7-4348-9175-B8AA78BC05F5}"/>
              </a:ext>
            </a:extLst>
          </p:cNvPr>
          <p:cNvSpPr txBox="1"/>
          <p:nvPr/>
        </p:nvSpPr>
        <p:spPr>
          <a:xfrm rot="19279268">
            <a:off x="4189869" y="3999416"/>
            <a:ext cx="115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alligator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C5E9C1-9DE6-48F9-AB95-1B1F472FDE90}"/>
              </a:ext>
            </a:extLst>
          </p:cNvPr>
          <p:cNvSpPr txBox="1"/>
          <p:nvPr/>
        </p:nvSpPr>
        <p:spPr>
          <a:xfrm rot="19279268">
            <a:off x="5130456" y="4001301"/>
            <a:ext cx="12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elephant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307D92-2434-46CC-A4A5-987F1D73F397}"/>
              </a:ext>
            </a:extLst>
          </p:cNvPr>
          <p:cNvSpPr txBox="1"/>
          <p:nvPr/>
        </p:nvSpPr>
        <p:spPr>
          <a:xfrm rot="19279268">
            <a:off x="6215460" y="3918944"/>
            <a:ext cx="110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tortoise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99D80E-CB08-433B-8FC7-38EC5D5B5721}"/>
              </a:ext>
            </a:extLst>
          </p:cNvPr>
          <p:cNvSpPr txBox="1"/>
          <p:nvPr/>
        </p:nvSpPr>
        <p:spPr>
          <a:xfrm rot="19279268">
            <a:off x="6963317" y="4025879"/>
            <a:ext cx="14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 urchin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3E5F489-CCF3-4662-954C-183FBEA8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35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A</a:t>
            </a:r>
          </a:p>
        </p:txBody>
      </p:sp>
    </p:spTree>
    <p:extLst>
      <p:ext uri="{BB962C8B-B14F-4D97-AF65-F5344CB8AC3E}">
        <p14:creationId xmlns:p14="http://schemas.microsoft.com/office/powerpoint/2010/main" val="22597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3E4BE-8685-4699-AD03-E3FA1D89CF6F}"/>
              </a:ext>
            </a:extLst>
          </p:cNvPr>
          <p:cNvSpPr/>
          <p:nvPr/>
        </p:nvSpPr>
        <p:spPr>
          <a:xfrm>
            <a:off x="3208018" y="1220630"/>
            <a:ext cx="2902141" cy="519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FACTS and STATISTICS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8ADAE1-23DE-43F9-ABE7-79B1D491F0E5}"/>
              </a:ext>
            </a:extLst>
          </p:cNvPr>
          <p:cNvSpPr/>
          <p:nvPr/>
        </p:nvSpPr>
        <p:spPr>
          <a:xfrm>
            <a:off x="6898138" y="1873436"/>
            <a:ext cx="861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3FEA6-2B5D-48B1-9122-09D92DFA5CDB}"/>
              </a:ext>
            </a:extLst>
          </p:cNvPr>
          <p:cNvSpPr txBox="1"/>
          <p:nvPr/>
        </p:nvSpPr>
        <p:spPr>
          <a:xfrm>
            <a:off x="497338" y="5859528"/>
            <a:ext cx="8056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*Source: https://knoxvillemoms.com/weird-facts-to-help-us-better-understand-teens/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E0B419-9399-450B-B15F-2147FBB046FE}"/>
              </a:ext>
            </a:extLst>
          </p:cNvPr>
          <p:cNvSpPr/>
          <p:nvPr/>
        </p:nvSpPr>
        <p:spPr>
          <a:xfrm>
            <a:off x="1384620" y="1926503"/>
            <a:ext cx="688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8</a:t>
            </a:r>
            <a:r>
              <a:rPr lang="en-US" baseline="30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10</a:t>
            </a:r>
            <a:r>
              <a:rPr lang="en-US" baseline="30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and 12</a:t>
            </a:r>
            <a:r>
              <a:rPr lang="en-US" baseline="30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grades, studies show that _____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report higher self-esteem than _____.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77519-D4F5-412F-9975-7F3DC6ED5364}"/>
              </a:ext>
            </a:extLst>
          </p:cNvPr>
          <p:cNvSpPr/>
          <p:nvPr/>
        </p:nvSpPr>
        <p:spPr>
          <a:xfrm>
            <a:off x="5133000" y="2388168"/>
            <a:ext cx="861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girls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AE1DBE-F070-4820-B730-FC8908FCE706}"/>
              </a:ext>
            </a:extLst>
          </p:cNvPr>
          <p:cNvSpPr/>
          <p:nvPr/>
        </p:nvSpPr>
        <p:spPr>
          <a:xfrm>
            <a:off x="3208018" y="3385184"/>
            <a:ext cx="319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which blanks would you place </a:t>
            </a:r>
            <a:r>
              <a:rPr lang="en-US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boys</a:t>
            </a:r>
            <a:r>
              <a:rPr lang="en-US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girls</a:t>
            </a:r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FD1E5F-B357-4346-A4B6-ED5F767BBECF}"/>
              </a:ext>
            </a:extLst>
          </p:cNvPr>
          <p:cNvSpPr/>
          <p:nvPr/>
        </p:nvSpPr>
        <p:spPr>
          <a:xfrm>
            <a:off x="2477930" y="4995998"/>
            <a:ext cx="495051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Girls consistently have higher GPAs than boys throughout middle and high school.</a:t>
            </a:r>
            <a:endParaRPr lang="en-US" b="0" i="0" dirty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363F0-BAB1-47F9-8562-F93A1F069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044" y="2572834"/>
            <a:ext cx="594180" cy="1526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D8B770-13CD-4B78-BC1F-377E905B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3433881"/>
            <a:ext cx="616446" cy="15268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15DED3-57D7-4C58-9AEE-FF63304FE67F}"/>
              </a:ext>
            </a:extLst>
          </p:cNvPr>
          <p:cNvSpPr txBox="1"/>
          <p:nvPr/>
        </p:nvSpPr>
        <p:spPr>
          <a:xfrm>
            <a:off x="3563392" y="4456068"/>
            <a:ext cx="254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know???</a:t>
            </a:r>
          </a:p>
        </p:txBody>
      </p:sp>
    </p:spTree>
    <p:extLst>
      <p:ext uri="{BB962C8B-B14F-4D97-AF65-F5344CB8AC3E}">
        <p14:creationId xmlns:p14="http://schemas.microsoft.com/office/powerpoint/2010/main" val="3089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A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9EF44C-7D13-4FF0-9F93-50280618F8C6}"/>
              </a:ext>
            </a:extLst>
          </p:cNvPr>
          <p:cNvSpPr/>
          <p:nvPr/>
        </p:nvSpPr>
        <p:spPr>
          <a:xfrm>
            <a:off x="1593634" y="3953262"/>
            <a:ext cx="570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or show your reasoning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1452EF-8797-4D0F-BA6B-6DD5110FD000}"/>
              </a:ext>
            </a:extLst>
          </p:cNvPr>
          <p:cNvGrpSpPr/>
          <p:nvPr/>
        </p:nvGrpSpPr>
        <p:grpSpPr>
          <a:xfrm>
            <a:off x="2892251" y="1611334"/>
            <a:ext cx="3106946" cy="444500"/>
            <a:chOff x="2892251" y="1611334"/>
            <a:chExt cx="3106946" cy="444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BD95C5-95F6-4966-AFB7-91C8CC7F6BB9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1?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B7C438F0-A746-4CF5-863D-F5273F34731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0902" y="1611334"/>
            <a:ext cx="2032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3" imgW="203040" imgH="444240" progId="Equation.DSMT4">
                    <p:embed/>
                  </p:oleObj>
                </mc:Choice>
                <mc:Fallback>
                  <p:oleObj name="Equation" r:id="rId3" imgW="203040" imgH="44424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B7C438F0-A746-4CF5-863D-F5273F3473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0902" y="1611334"/>
                          <a:ext cx="2032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58713-F692-4AF1-96CC-66E714889ED8}"/>
              </a:ext>
            </a:extLst>
          </p:cNvPr>
          <p:cNvGrpSpPr/>
          <p:nvPr/>
        </p:nvGrpSpPr>
        <p:grpSpPr>
          <a:xfrm>
            <a:off x="2896602" y="2409684"/>
            <a:ext cx="3106946" cy="444500"/>
            <a:chOff x="2892251" y="1611334"/>
            <a:chExt cx="3106946" cy="444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D383CA-128B-4CB1-A1A1-1F5999D15293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2?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E2F45B3A-B29B-424D-BE10-75B50DB519D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0902" y="1611334"/>
            <a:ext cx="2032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5" imgW="203040" imgH="444240" progId="Equation.DSMT4">
                    <p:embed/>
                  </p:oleObj>
                </mc:Choice>
                <mc:Fallback>
                  <p:oleObj name="Equation" r:id="rId5" imgW="203040" imgH="44424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E2F45B3A-B29B-424D-BE10-75B50DB519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0902" y="1611334"/>
                          <a:ext cx="2032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19A0A-8DD8-4352-8E91-486270F97570}"/>
              </a:ext>
            </a:extLst>
          </p:cNvPr>
          <p:cNvGrpSpPr/>
          <p:nvPr/>
        </p:nvGrpSpPr>
        <p:grpSpPr>
          <a:xfrm>
            <a:off x="2892251" y="3200400"/>
            <a:ext cx="3186332" cy="457200"/>
            <a:chOff x="2892251" y="1603700"/>
            <a:chExt cx="3186332" cy="457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85C638-DE26-4934-B1E0-B97220E616D3}"/>
                </a:ext>
              </a:extLst>
            </p:cNvPr>
            <p:cNvSpPr/>
            <p:nvPr/>
          </p:nvSpPr>
          <p:spPr>
            <a:xfrm>
              <a:off x="2892251" y="1657627"/>
              <a:ext cx="31863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1  ?</a:t>
              </a: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C832C0F-B658-40C9-A8C9-0C27C90B9DE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0902" y="1611334"/>
            <a:ext cx="2032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6" imgW="203040" imgH="444240" progId="Equation.DSMT4">
                    <p:embed/>
                  </p:oleObj>
                </mc:Choice>
                <mc:Fallback>
                  <p:oleObj name="Equation" r:id="rId6" imgW="203040" imgH="44424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AC832C0F-B658-40C9-A8C9-0C27C90B9D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0902" y="1611334"/>
                          <a:ext cx="2032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274E7048-8753-4760-8518-6B155434578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626100" y="1603700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7" imgW="190440" imgH="457200" progId="Equation.DSMT4">
                    <p:embed/>
                  </p:oleObj>
                </mc:Choice>
                <mc:Fallback>
                  <p:oleObj name="Equation" r:id="rId7" imgW="190440" imgH="45720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274E7048-8753-4760-8518-6B155434578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626100" y="1603700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420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B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9EF44C-7D13-4FF0-9F93-50280618F8C6}"/>
              </a:ext>
            </a:extLst>
          </p:cNvPr>
          <p:cNvSpPr/>
          <p:nvPr/>
        </p:nvSpPr>
        <p:spPr>
          <a:xfrm>
            <a:off x="1593634" y="3953262"/>
            <a:ext cx="570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or show your reasoning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1452EF-8797-4D0F-BA6B-6DD5110FD000}"/>
              </a:ext>
            </a:extLst>
          </p:cNvPr>
          <p:cNvGrpSpPr/>
          <p:nvPr/>
        </p:nvGrpSpPr>
        <p:grpSpPr>
          <a:xfrm>
            <a:off x="2892251" y="1604963"/>
            <a:ext cx="3106946" cy="457200"/>
            <a:chOff x="2892251" y="1604963"/>
            <a:chExt cx="3106946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BD95C5-95F6-4966-AFB7-91C8CC7F6BB9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3?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B7C438F0-A746-4CF5-863D-F5273F34731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7525" y="1604963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3" imgW="190440" imgH="457200" progId="Equation.DSMT4">
                    <p:embed/>
                  </p:oleObj>
                </mc:Choice>
                <mc:Fallback>
                  <p:oleObj name="Equation" r:id="rId3" imgW="190440" imgH="4572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B7C438F0-A746-4CF5-863D-F5273F3473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7525" y="1604963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58713-F692-4AF1-96CC-66E714889ED8}"/>
              </a:ext>
            </a:extLst>
          </p:cNvPr>
          <p:cNvGrpSpPr/>
          <p:nvPr/>
        </p:nvGrpSpPr>
        <p:grpSpPr>
          <a:xfrm>
            <a:off x="2896602" y="2403475"/>
            <a:ext cx="3106946" cy="457200"/>
            <a:chOff x="2892251" y="1605125"/>
            <a:chExt cx="3106946" cy="457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D383CA-128B-4CB1-A1A1-1F5999D15293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6?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E2F45B3A-B29B-424D-BE10-75B50DB519D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7937" y="1605125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Equation" r:id="rId5" imgW="190440" imgH="457200" progId="Equation.DSMT4">
                    <p:embed/>
                  </p:oleObj>
                </mc:Choice>
                <mc:Fallback>
                  <p:oleObj name="Equation" r:id="rId5" imgW="190440" imgH="4572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E2F45B3A-B29B-424D-BE10-75B50DB519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27937" y="1605125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19A0A-8DD8-4352-8E91-486270F97570}"/>
              </a:ext>
            </a:extLst>
          </p:cNvPr>
          <p:cNvGrpSpPr/>
          <p:nvPr/>
        </p:nvGrpSpPr>
        <p:grpSpPr>
          <a:xfrm>
            <a:off x="2892251" y="3201988"/>
            <a:ext cx="3106946" cy="457200"/>
            <a:chOff x="2892251" y="1605288"/>
            <a:chExt cx="3106946" cy="457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85C638-DE26-4934-B1E0-B97220E616D3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6?</a:t>
              </a: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C832C0F-B658-40C9-A8C9-0C27C90B9DE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7525" y="1605288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Equation" r:id="rId7" imgW="190440" imgH="457200" progId="Equation.DSMT4">
                    <p:embed/>
                  </p:oleObj>
                </mc:Choice>
                <mc:Fallback>
                  <p:oleObj name="Equation" r:id="rId7" imgW="190440" imgH="4572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AC832C0F-B658-40C9-A8C9-0C27C90B9D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27525" y="1605288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53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C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9EF44C-7D13-4FF0-9F93-50280618F8C6}"/>
              </a:ext>
            </a:extLst>
          </p:cNvPr>
          <p:cNvSpPr/>
          <p:nvPr/>
        </p:nvSpPr>
        <p:spPr>
          <a:xfrm>
            <a:off x="1593634" y="3953262"/>
            <a:ext cx="570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or show your reasoning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1452EF-8797-4D0F-BA6B-6DD5110FD000}"/>
              </a:ext>
            </a:extLst>
          </p:cNvPr>
          <p:cNvGrpSpPr/>
          <p:nvPr/>
        </p:nvGrpSpPr>
        <p:grpSpPr>
          <a:xfrm>
            <a:off x="2892251" y="1604963"/>
            <a:ext cx="3106946" cy="457200"/>
            <a:chOff x="2892251" y="1604963"/>
            <a:chExt cx="3106946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BD95C5-95F6-4966-AFB7-91C8CC7F6BB9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  ?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B7C438F0-A746-4CF5-863D-F5273F34731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7525" y="1604963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tion" r:id="rId3" imgW="190440" imgH="457200" progId="Equation.DSMT4">
                    <p:embed/>
                  </p:oleObj>
                </mc:Choice>
                <mc:Fallback>
                  <p:oleObj name="Equation" r:id="rId3" imgW="190440" imgH="4572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B7C438F0-A746-4CF5-863D-F5273F3473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7525" y="1604963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7EA7CE15-0A9F-455A-9B30-D9310B7B5D5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498826" y="1604963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Equation" r:id="rId5" imgW="190440" imgH="457200" progId="Equation.DSMT4">
                    <p:embed/>
                  </p:oleObj>
                </mc:Choice>
                <mc:Fallback>
                  <p:oleObj name="Equation" r:id="rId5" imgW="190440" imgH="4572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7EA7CE15-0A9F-455A-9B30-D9310B7B5D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98826" y="1604963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58713-F692-4AF1-96CC-66E714889ED8}"/>
              </a:ext>
            </a:extLst>
          </p:cNvPr>
          <p:cNvGrpSpPr/>
          <p:nvPr/>
        </p:nvGrpSpPr>
        <p:grpSpPr>
          <a:xfrm>
            <a:off x="2896602" y="2403475"/>
            <a:ext cx="3106946" cy="461263"/>
            <a:chOff x="2892251" y="1605125"/>
            <a:chExt cx="3106946" cy="4612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D383CA-128B-4CB1-A1A1-1F5999D15293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  ?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E2F45B3A-B29B-424D-BE10-75B50DB519D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7937" y="1605125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7" imgW="190440" imgH="457200" progId="Equation.DSMT4">
                    <p:embed/>
                  </p:oleObj>
                </mc:Choice>
                <mc:Fallback>
                  <p:oleObj name="Equation" r:id="rId7" imgW="190440" imgH="4572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E2F45B3A-B29B-424D-BE10-75B50DB519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27937" y="1605125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64680A10-16E7-4C77-B8AD-34D1DE75834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492427" y="1609188"/>
            <a:ext cx="203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9" imgW="203040" imgH="457200" progId="Equation.DSMT4">
                    <p:embed/>
                  </p:oleObj>
                </mc:Choice>
                <mc:Fallback>
                  <p:oleObj name="Equation" r:id="rId9" imgW="203040" imgH="45720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64680A10-16E7-4C77-B8AD-34D1DE7583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492427" y="1609188"/>
                          <a:ext cx="203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19A0A-8DD8-4352-8E91-486270F97570}"/>
              </a:ext>
            </a:extLst>
          </p:cNvPr>
          <p:cNvGrpSpPr/>
          <p:nvPr/>
        </p:nvGrpSpPr>
        <p:grpSpPr>
          <a:xfrm>
            <a:off x="2892251" y="3200114"/>
            <a:ext cx="3106946" cy="459074"/>
            <a:chOff x="2892251" y="1603414"/>
            <a:chExt cx="3106946" cy="4590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85C638-DE26-4934-B1E0-B97220E616D3}"/>
                </a:ext>
              </a:extLst>
            </p:cNvPr>
            <p:cNvSpPr/>
            <p:nvPr/>
          </p:nvSpPr>
          <p:spPr>
            <a:xfrm>
              <a:off x="2892251" y="1657627"/>
              <a:ext cx="3106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How many    ’s are in   ?</a:t>
              </a: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C832C0F-B658-40C9-A8C9-0C27C90B9DE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27525" y="1605288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Equation" r:id="rId11" imgW="190440" imgH="457200" progId="Equation.DSMT4">
                    <p:embed/>
                  </p:oleObj>
                </mc:Choice>
                <mc:Fallback>
                  <p:oleObj name="Equation" r:id="rId11" imgW="190440" imgH="4572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AC832C0F-B658-40C9-A8C9-0C27C90B9D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27525" y="1605288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6DD72F32-30E7-401F-84DC-5B4DB5A7C4F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498826" y="1603414"/>
            <a:ext cx="190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Equation" r:id="rId13" imgW="190440" imgH="457200" progId="Equation.DSMT4">
                    <p:embed/>
                  </p:oleObj>
                </mc:Choice>
                <mc:Fallback>
                  <p:oleObj name="Equation" r:id="rId13" imgW="190440" imgH="45720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6DD72F32-30E7-401F-84DC-5B4DB5A7C4F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498826" y="1603414"/>
                          <a:ext cx="190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114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1782</TotalTime>
  <Words>501</Words>
  <Application>Microsoft Office PowerPoint</Application>
  <PresentationFormat>On-screen Show (4:3)</PresentationFormat>
  <Paragraphs>129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MathLinks Template</vt:lpstr>
      <vt:lpstr>Equation</vt:lpstr>
      <vt:lpstr>7-5 MATH TALKS</vt:lpstr>
      <vt:lpstr>DATA TALK A</vt:lpstr>
      <vt:lpstr>DATA TALK A</vt:lpstr>
      <vt:lpstr>DATA TALK A</vt:lpstr>
      <vt:lpstr>DATA TALK A</vt:lpstr>
      <vt:lpstr>DATA TALK B</vt:lpstr>
      <vt:lpstr>NUMBER TALK A</vt:lpstr>
      <vt:lpstr>NUMBER TALK B</vt:lpstr>
      <vt:lpstr>NUMBER TALK C</vt:lpstr>
      <vt:lpstr>NUMBER TALK D</vt:lpstr>
      <vt:lpstr>NUMBER TALK E</vt:lpstr>
      <vt:lpstr>NUMBER TALK 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Shelley Kriegler</cp:lastModifiedBy>
  <cp:revision>119</cp:revision>
  <dcterms:created xsi:type="dcterms:W3CDTF">2019-04-07T15:54:17Z</dcterms:created>
  <dcterms:modified xsi:type="dcterms:W3CDTF">2024-08-23T21:28:28Z</dcterms:modified>
</cp:coreProperties>
</file>