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3"/>
  </p:handoutMasterIdLst>
  <p:sldIdLst>
    <p:sldId id="297" r:id="rId2"/>
    <p:sldId id="264" r:id="rId3"/>
    <p:sldId id="274" r:id="rId4"/>
    <p:sldId id="298" r:id="rId5"/>
    <p:sldId id="299" r:id="rId6"/>
    <p:sldId id="265" r:id="rId7"/>
    <p:sldId id="275" r:id="rId8"/>
    <p:sldId id="300" r:id="rId9"/>
    <p:sldId id="301" r:id="rId10"/>
    <p:sldId id="302" r:id="rId11"/>
    <p:sldId id="303" r:id="rId12"/>
    <p:sldId id="287" r:id="rId13"/>
    <p:sldId id="288" r:id="rId14"/>
    <p:sldId id="257" r:id="rId15"/>
    <p:sldId id="267" r:id="rId16"/>
    <p:sldId id="289" r:id="rId17"/>
    <p:sldId id="290" r:id="rId18"/>
    <p:sldId id="291" r:id="rId19"/>
    <p:sldId id="292" r:id="rId20"/>
    <p:sldId id="310" r:id="rId21"/>
    <p:sldId id="311" r:id="rId22"/>
    <p:sldId id="260" r:id="rId23"/>
    <p:sldId id="270" r:id="rId24"/>
    <p:sldId id="261" r:id="rId25"/>
    <p:sldId id="271" r:id="rId26"/>
    <p:sldId id="304" r:id="rId27"/>
    <p:sldId id="305" r:id="rId28"/>
    <p:sldId id="306" r:id="rId29"/>
    <p:sldId id="307" r:id="rId30"/>
    <p:sldId id="308" r:id="rId31"/>
    <p:sldId id="309" r:id="rId32"/>
    <p:sldId id="281" r:id="rId33"/>
    <p:sldId id="282" r:id="rId34"/>
    <p:sldId id="279" r:id="rId35"/>
    <p:sldId id="280" r:id="rId36"/>
    <p:sldId id="285" r:id="rId37"/>
    <p:sldId id="286" r:id="rId38"/>
    <p:sldId id="277" r:id="rId39"/>
    <p:sldId id="278" r:id="rId40"/>
    <p:sldId id="283" r:id="rId41"/>
    <p:sldId id="284" r:id="rId42"/>
    <p:sldId id="266" r:id="rId43"/>
    <p:sldId id="276" r:id="rId44"/>
    <p:sldId id="258" r:id="rId45"/>
    <p:sldId id="268" r:id="rId46"/>
    <p:sldId id="259" r:id="rId47"/>
    <p:sldId id="269" r:id="rId48"/>
    <p:sldId id="262" r:id="rId49"/>
    <p:sldId id="272" r:id="rId50"/>
    <p:sldId id="263" r:id="rId51"/>
    <p:sldId id="273" r:id="rId5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fan Tian" initials="YT" lastIdx="1" clrIdx="0">
    <p:extLst>
      <p:ext uri="{19B8F6BF-5375-455C-9EA6-DF929625EA0E}">
        <p15:presenceInfo xmlns:p15="http://schemas.microsoft.com/office/powerpoint/2012/main" userId="S-1-5-21-1864253520-1647712531-16515117-258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3" d="100"/>
          <a:sy n="53" d="100"/>
        </p:scale>
        <p:origin x="11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6BB667E9-9A32-47B3-BB0A-65D401293132}" type="datetimeFigureOut">
              <a:rPr lang="en-US" smtClean="0"/>
              <a:t>8/30/2022</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5582B63-D907-497B-820C-F6DE2087C00C}" type="slidenum">
              <a:rPr lang="en-US" smtClean="0"/>
              <a:t>‹#›</a:t>
            </a:fld>
            <a:endParaRPr lang="en-US" dirty="0"/>
          </a:p>
        </p:txBody>
      </p:sp>
    </p:spTree>
    <p:extLst>
      <p:ext uri="{BB962C8B-B14F-4D97-AF65-F5344CB8AC3E}">
        <p14:creationId xmlns:p14="http://schemas.microsoft.com/office/powerpoint/2010/main" val="13529225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196428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125502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124130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72254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164452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309640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69523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141371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412736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273940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AF442-C0BA-4A0C-815F-6359D1DB2034}" type="datetimeFigureOut">
              <a:rPr lang="en-US" smtClean="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A00C8-B5EF-4FC7-9835-1E7ADC8C74EB}" type="slidenum">
              <a:rPr lang="en-US" smtClean="0"/>
              <a:t>‹#›</a:t>
            </a:fld>
            <a:endParaRPr lang="en-US" dirty="0"/>
          </a:p>
        </p:txBody>
      </p:sp>
    </p:spTree>
    <p:extLst>
      <p:ext uri="{BB962C8B-B14F-4D97-AF65-F5344CB8AC3E}">
        <p14:creationId xmlns:p14="http://schemas.microsoft.com/office/powerpoint/2010/main" val="381933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AF442-C0BA-4A0C-815F-6359D1DB2034}" type="datetimeFigureOut">
              <a:rPr lang="en-US" smtClean="0"/>
              <a:t>8/30/2022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A00C8-B5EF-4FC7-9835-1E7ADC8C74EB}" type="slidenum">
              <a:rPr lang="en-US" smtClean="0"/>
              <a:t>‹#›</a:t>
            </a:fld>
            <a:endParaRPr lang="en-US" dirty="0"/>
          </a:p>
        </p:txBody>
      </p:sp>
    </p:spTree>
    <p:extLst>
      <p:ext uri="{BB962C8B-B14F-4D97-AF65-F5344CB8AC3E}">
        <p14:creationId xmlns:p14="http://schemas.microsoft.com/office/powerpoint/2010/main" val="88584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6.xml"/><Relationship Id="rId18" Type="http://schemas.openxmlformats.org/officeDocument/2006/relationships/slide" Target="slide18.xml"/><Relationship Id="rId26" Type="http://schemas.openxmlformats.org/officeDocument/2006/relationships/slide" Target="slide50.xml"/><Relationship Id="rId3" Type="http://schemas.openxmlformats.org/officeDocument/2006/relationships/slide" Target="slide12.xml"/><Relationship Id="rId21" Type="http://schemas.openxmlformats.org/officeDocument/2006/relationships/slide" Target="slide48.xml"/><Relationship Id="rId7" Type="http://schemas.openxmlformats.org/officeDocument/2006/relationships/slide" Target="slide4.xml"/><Relationship Id="rId12" Type="http://schemas.openxmlformats.org/officeDocument/2006/relationships/slide" Target="slide6.xml"/><Relationship Id="rId17" Type="http://schemas.openxmlformats.org/officeDocument/2006/relationships/slide" Target="slide8.xml"/><Relationship Id="rId25" Type="http://schemas.openxmlformats.org/officeDocument/2006/relationships/slide" Target="slide40.xml"/><Relationship Id="rId2" Type="http://schemas.openxmlformats.org/officeDocument/2006/relationships/slide" Target="slide2.xml"/><Relationship Id="rId16" Type="http://schemas.openxmlformats.org/officeDocument/2006/relationships/slide" Target="slide46.xml"/><Relationship Id="rId20"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4.xml"/><Relationship Id="rId24" Type="http://schemas.openxmlformats.org/officeDocument/2006/relationships/slide" Target="slide30.xml"/><Relationship Id="rId5" Type="http://schemas.openxmlformats.org/officeDocument/2006/relationships/slide" Target="slide32.xml"/><Relationship Id="rId15" Type="http://schemas.openxmlformats.org/officeDocument/2006/relationships/slide" Target="slide36.xml"/><Relationship Id="rId23" Type="http://schemas.openxmlformats.org/officeDocument/2006/relationships/slide" Target="slide20.xml"/><Relationship Id="rId10" Type="http://schemas.openxmlformats.org/officeDocument/2006/relationships/slide" Target="slide34.xml"/><Relationship Id="rId19"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24.xml"/><Relationship Id="rId14" Type="http://schemas.openxmlformats.org/officeDocument/2006/relationships/slide" Target="slide26.xml"/><Relationship Id="rId22"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hyperlink" Target="http://elperchero3.blogspot.com/2013/03/sun-earth-moon-and-planets-2nd-grade.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number-eight-three-one-five-nine-70828/"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number-17-rectangle-rounded-green-3847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alphabet-eyes-letters-funny-16020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school-education-abc-study-29522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16797/inclement-weathe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hell-nautilus-fibonacci-nature-77617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158814&amp;picture=band-silhouett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ickr.com/photos/hikingartist/5727261860/"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eesvg.org/grand-pian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reepngimg.com/png/24594-singing-h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Basketball_Clipart.sv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basketball-basketball-court-297214/"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clipart.org/detail/193959/worldcup-trophy-2014"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n/bowling-ten-pin-strike-spare-sport-309965/"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286610/full-standing-kid"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reesvg.org/taekwondo-fight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dfreephotos.com/vector-images/blue-calendar-vector-clipart.png.php"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lickr.com/photos/cityofbostonarchives/5653244453"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freesvg.org/brick-phone-icon-vector-illustration"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freesvg.org/earth-from-space-vector-clip-ar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flickr.com/photos/vblibrary/871297113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eesvg.org/simple-globe-icon-vector-clip-ar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ailyclipart.net/clipart/mosquito-clip-ar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5"/>
          <p:cNvGraphicFramePr>
            <a:graphicFrameLocks/>
          </p:cNvGraphicFramePr>
          <p:nvPr>
            <p:extLst>
              <p:ext uri="{D42A27DB-BD31-4B8C-83A1-F6EECF244321}">
                <p14:modId xmlns:p14="http://schemas.microsoft.com/office/powerpoint/2010/main" val="3736151854"/>
              </p:ext>
            </p:extLst>
          </p:nvPr>
        </p:nvGraphicFramePr>
        <p:xfrm>
          <a:off x="1459281" y="1681289"/>
          <a:ext cx="6870142" cy="4814682"/>
        </p:xfrm>
        <a:graphic>
          <a:graphicData uri="http://schemas.openxmlformats.org/drawingml/2006/table">
            <a:tbl>
              <a:tblPr firstRow="1" bandRow="1">
                <a:tableStyleId>{E8034E78-7F5D-4C2E-B375-FC64B27BC917}</a:tableStyleId>
              </a:tblPr>
              <a:tblGrid>
                <a:gridCol w="1418229">
                  <a:extLst>
                    <a:ext uri="{9D8B030D-6E8A-4147-A177-3AD203B41FA5}">
                      <a16:colId xmlns:a16="http://schemas.microsoft.com/office/drawing/2014/main" val="20000"/>
                    </a:ext>
                  </a:extLst>
                </a:gridCol>
                <a:gridCol w="1362612">
                  <a:extLst>
                    <a:ext uri="{9D8B030D-6E8A-4147-A177-3AD203B41FA5}">
                      <a16:colId xmlns:a16="http://schemas.microsoft.com/office/drawing/2014/main" val="20001"/>
                    </a:ext>
                  </a:extLst>
                </a:gridCol>
                <a:gridCol w="1364076">
                  <a:extLst>
                    <a:ext uri="{9D8B030D-6E8A-4147-A177-3AD203B41FA5}">
                      <a16:colId xmlns:a16="http://schemas.microsoft.com/office/drawing/2014/main" val="20002"/>
                    </a:ext>
                  </a:extLst>
                </a:gridCol>
                <a:gridCol w="1362613">
                  <a:extLst>
                    <a:ext uri="{9D8B030D-6E8A-4147-A177-3AD203B41FA5}">
                      <a16:colId xmlns:a16="http://schemas.microsoft.com/office/drawing/2014/main" val="20003"/>
                    </a:ext>
                  </a:extLst>
                </a:gridCol>
                <a:gridCol w="1362612">
                  <a:extLst>
                    <a:ext uri="{9D8B030D-6E8A-4147-A177-3AD203B41FA5}">
                      <a16:colId xmlns:a16="http://schemas.microsoft.com/office/drawing/2014/main" val="20004"/>
                    </a:ext>
                  </a:extLst>
                </a:gridCol>
              </a:tblGrid>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rPr>
                        <a:t>Science</a:t>
                      </a:r>
                      <a:endParaRPr kumimoji="0" lang="en-US" sz="2300" b="1" i="0" u="none" strike="noStrike" cap="none" normalizeH="0" baseline="0" dirty="0">
                        <a:ln>
                          <a:noFill/>
                        </a:ln>
                        <a:solidFill>
                          <a:schemeClr val="tx1"/>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300" u="none" strike="noStrike" cap="none" normalizeH="0" baseline="0" dirty="0">
                          <a:ln>
                            <a:noFill/>
                          </a:ln>
                          <a:effectLst/>
                        </a:rPr>
                        <a:t>Math</a:t>
                      </a:r>
                      <a:endParaRPr kumimoji="0" lang="en-US" sz="2300" b="1" i="0" u="none" strike="noStrike" cap="none" normalizeH="0" baseline="0" dirty="0">
                        <a:ln>
                          <a:noFill/>
                        </a:ln>
                        <a:solidFill>
                          <a:schemeClr val="tx1"/>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300" u="none" strike="noStrike" cap="none" normalizeH="0" baseline="0" dirty="0">
                          <a:ln>
                            <a:noFill/>
                          </a:ln>
                          <a:effectLst/>
                        </a:rPr>
                        <a:t>Art</a:t>
                      </a:r>
                      <a:endParaRPr kumimoji="0" lang="en-US" sz="2300" b="1" i="0" u="none" strike="noStrike" cap="none" normalizeH="0" baseline="0" dirty="0">
                        <a:ln>
                          <a:noFill/>
                        </a:ln>
                        <a:solidFill>
                          <a:schemeClr val="tx1"/>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300" u="none" strike="noStrike" cap="none" normalizeH="0" baseline="0" dirty="0">
                          <a:ln>
                            <a:noFill/>
                          </a:ln>
                          <a:effectLst/>
                        </a:rPr>
                        <a:t>Sports</a:t>
                      </a:r>
                      <a:endParaRPr kumimoji="0" lang="en-US" sz="2300" b="1" i="0" u="none" strike="noStrike" cap="none" normalizeH="0" baseline="0" dirty="0">
                        <a:ln>
                          <a:noFill/>
                        </a:ln>
                        <a:solidFill>
                          <a:schemeClr val="tx1"/>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300" u="none" strike="noStrike" cap="none" normalizeH="0" baseline="0" dirty="0">
                          <a:ln>
                            <a:noFill/>
                          </a:ln>
                          <a:effectLst/>
                        </a:rPr>
                        <a:t>History</a:t>
                      </a:r>
                      <a:endParaRPr kumimoji="0" lang="en-US" sz="2300" b="1" i="0" u="none" strike="noStrike" cap="none" normalizeH="0" baseline="0" dirty="0">
                        <a:ln>
                          <a:noFill/>
                        </a:ln>
                        <a:solidFill>
                          <a:schemeClr val="tx1"/>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0"/>
                  </a:ext>
                </a:extLst>
              </a:tr>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 action="ppaction://hlinksldjump"/>
                        </a:rPr>
                        <a:t>100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3" action="ppaction://hlinksldjump"/>
                        </a:rPr>
                        <a:t>100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4" action="ppaction://hlinksldjump"/>
                        </a:rPr>
                        <a:t>100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5" action="ppaction://hlinksldjump"/>
                        </a:rPr>
                        <a:t>100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6" action="ppaction://hlinksldjump"/>
                        </a:rPr>
                        <a:t>100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1"/>
                  </a:ext>
                </a:extLst>
              </a:tr>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7" action="ppaction://hlinksldjump"/>
                        </a:rPr>
                        <a:t>200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8" action="ppaction://hlinksldjump"/>
                        </a:rPr>
                        <a:t>200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9" action="ppaction://hlinksldjump"/>
                        </a:rPr>
                        <a:t>200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0" action="ppaction://hlinksldjump"/>
                        </a:rPr>
                        <a:t>200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1" action="ppaction://hlinksldjump"/>
                        </a:rPr>
                        <a:t>200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2"/>
                  </a:ext>
                </a:extLst>
              </a:tr>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2" action="ppaction://hlinksldjump"/>
                        </a:rPr>
                        <a:t>300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3" action="ppaction://hlinksldjump"/>
                        </a:rPr>
                        <a:t>300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4" action="ppaction://hlinksldjump"/>
                        </a:rPr>
                        <a:t>300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5" action="ppaction://hlinksldjump"/>
                        </a:rPr>
                        <a:t>300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6" action="ppaction://hlinksldjump"/>
                        </a:rPr>
                        <a:t>300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3"/>
                  </a:ext>
                </a:extLst>
              </a:tr>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7" action="ppaction://hlinksldjump"/>
                        </a:rPr>
                        <a:t>400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8" action="ppaction://hlinksldjump"/>
                        </a:rPr>
                        <a:t>400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19" action="ppaction://hlinksldjump"/>
                        </a:rPr>
                        <a:t>400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0" action="ppaction://hlinksldjump"/>
                        </a:rPr>
                        <a:t>400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1" action="ppaction://hlinksldjump"/>
                        </a:rPr>
                        <a:t>400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4"/>
                  </a:ext>
                </a:extLst>
              </a:tr>
              <a:tr h="802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2" action="ppaction://hlinksldjump"/>
                        </a:rPr>
                        <a:t>500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3" action="ppaction://hlinksldjump"/>
                        </a:rPr>
                        <a:t>500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4" action="ppaction://hlinksldjump"/>
                        </a:rPr>
                        <a:t>500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5" action="ppaction://hlinksldjump"/>
                        </a:rPr>
                        <a:t>500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effectLst/>
                          <a:hlinkClick r:id="rId26" action="ppaction://hlinksldjump"/>
                        </a:rPr>
                        <a:t>500</a:t>
                      </a:r>
                      <a:endParaRPr kumimoji="0" lang="en-US" sz="2300" b="1" i="0" u="none" strike="noStrike" cap="none" normalizeH="0" baseline="0" dirty="0">
                        <a:ln>
                          <a:noFill/>
                        </a:ln>
                        <a:solidFill>
                          <a:srgbClr val="FFFF00"/>
                        </a:solidFill>
                        <a:effectLst/>
                        <a:latin typeface="Arial" charset="0"/>
                        <a:ea typeface="Osaka" pitchFamily="-80" charset="-128"/>
                      </a:endParaRPr>
                    </a:p>
                  </a:txBody>
                  <a:tcPr marL="60003" marR="60003" marT="30002" marB="30002" anchor="ctr" horzOverflow="overflow"/>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2025694" y="659763"/>
            <a:ext cx="5737316" cy="628544"/>
          </a:xfrm>
        </p:spPr>
        <p:txBody>
          <a:bodyPr>
            <a:noAutofit/>
          </a:bodyPr>
          <a:lstStyle/>
          <a:p>
            <a:pPr algn="ctr" eaLnBrk="1" hangingPunct="1"/>
            <a:r>
              <a:rPr lang="en-US" sz="5000" b="1" dirty="0">
                <a:latin typeface="Arial Black" panose="020B0A04020102020204" pitchFamily="34" charset="0"/>
              </a:rPr>
              <a:t>SMASH Game 6</a:t>
            </a:r>
          </a:p>
        </p:txBody>
      </p:sp>
    </p:spTree>
    <p:extLst>
      <p:ext uri="{BB962C8B-B14F-4D97-AF65-F5344CB8AC3E}">
        <p14:creationId xmlns:p14="http://schemas.microsoft.com/office/powerpoint/2010/main" val="327956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- 500</a:t>
            </a:r>
            <a:endParaRPr lang="en-US" dirty="0"/>
          </a:p>
        </p:txBody>
      </p:sp>
      <p:sp>
        <p:nvSpPr>
          <p:cNvPr id="3" name="Content Placeholder 2"/>
          <p:cNvSpPr>
            <a:spLocks noGrp="1"/>
          </p:cNvSpPr>
          <p:nvPr>
            <p:ph idx="1"/>
          </p:nvPr>
        </p:nvSpPr>
        <p:spPr/>
        <p:txBody>
          <a:bodyPr/>
          <a:lstStyle/>
          <a:p>
            <a:pPr marL="0" indent="0">
              <a:buNone/>
            </a:pPr>
            <a:r>
              <a:rPr lang="en-US" dirty="0"/>
              <a:t>Which planet in our Solar System has                         the shortest day?</a:t>
            </a:r>
          </a:p>
          <a:p>
            <a:pPr marL="0" indent="0">
              <a:buNone/>
            </a:pPr>
            <a:endParaRPr lang="en-US" dirty="0"/>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 timeline&#10;&#10;Description automatically generated">
            <a:extLst>
              <a:ext uri="{FF2B5EF4-FFF2-40B4-BE49-F238E27FC236}">
                <a16:creationId xmlns:a16="http://schemas.microsoft.com/office/drawing/2014/main" id="{BCF48280-A84F-6565-C591-DE5EC3DC30E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799"/>
          <a:stretch/>
        </p:blipFill>
        <p:spPr>
          <a:xfrm>
            <a:off x="2110635" y="3160723"/>
            <a:ext cx="4597053" cy="2100521"/>
          </a:xfrm>
          <a:prstGeom prst="rect">
            <a:avLst/>
          </a:prstGeom>
        </p:spPr>
      </p:pic>
      <p:sp>
        <p:nvSpPr>
          <p:cNvPr id="6" name="Rectangle 5">
            <a:extLst>
              <a:ext uri="{FF2B5EF4-FFF2-40B4-BE49-F238E27FC236}">
                <a16:creationId xmlns:a16="http://schemas.microsoft.com/office/drawing/2014/main" id="{FAC88C0F-1942-8DA1-ADAF-EAD597508E55}"/>
              </a:ext>
            </a:extLst>
          </p:cNvPr>
          <p:cNvSpPr/>
          <p:nvPr/>
        </p:nvSpPr>
        <p:spPr>
          <a:xfrm>
            <a:off x="6549280" y="3429000"/>
            <a:ext cx="156576" cy="95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B343B2-8BDA-0BD6-1385-5EC0A3BB11E4}"/>
              </a:ext>
            </a:extLst>
          </p:cNvPr>
          <p:cNvSpPr/>
          <p:nvPr/>
        </p:nvSpPr>
        <p:spPr>
          <a:xfrm rot="5400000">
            <a:off x="6454423" y="3232548"/>
            <a:ext cx="209815" cy="2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8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- 500</a:t>
            </a:r>
            <a:endParaRPr lang="en-US" dirty="0"/>
          </a:p>
        </p:txBody>
      </p:sp>
      <p:sp>
        <p:nvSpPr>
          <p:cNvPr id="3" name="Content Placeholder 2"/>
          <p:cNvSpPr>
            <a:spLocks noGrp="1"/>
          </p:cNvSpPr>
          <p:nvPr>
            <p:ph idx="1"/>
          </p:nvPr>
        </p:nvSpPr>
        <p:spPr>
          <a:xfrm>
            <a:off x="628650" y="2569403"/>
            <a:ext cx="7886700" cy="3500438"/>
          </a:xfrm>
        </p:spPr>
        <p:txBody>
          <a:bodyPr/>
          <a:lstStyle/>
          <a:p>
            <a:pPr marL="0" indent="0" algn="ctr">
              <a:buNone/>
            </a:pPr>
            <a:r>
              <a:rPr lang="en-US" dirty="0"/>
              <a:t>Answer: Jupiter</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3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- 100</a:t>
            </a:r>
          </a:p>
        </p:txBody>
      </p:sp>
      <p:sp>
        <p:nvSpPr>
          <p:cNvPr id="3" name="Content Placeholder 2"/>
          <p:cNvSpPr>
            <a:spLocks noGrp="1"/>
          </p:cNvSpPr>
          <p:nvPr>
            <p:ph idx="1"/>
          </p:nvPr>
        </p:nvSpPr>
        <p:spPr/>
        <p:txBody>
          <a:bodyPr/>
          <a:lstStyle/>
          <a:p>
            <a:pPr marL="0" indent="0">
              <a:buNone/>
            </a:pPr>
            <a:r>
              <a:rPr lang="en-US" sz="2800" dirty="0">
                <a:cs typeface="Arial" panose="020B0604020202020204" pitchFamily="34" charset="0"/>
              </a:rPr>
              <a:t>1089 multiplied by what number                                      gives its reciprocal 9801 as the product?</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EA77A27D-83E8-1C6D-0B4B-41B981EF41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2161" y="3131505"/>
            <a:ext cx="3819677" cy="2697647"/>
          </a:xfrm>
          <a:prstGeom prst="rect">
            <a:avLst/>
          </a:prstGeom>
        </p:spPr>
      </p:pic>
    </p:spTree>
    <p:extLst>
      <p:ext uri="{BB962C8B-B14F-4D97-AF65-F5344CB8AC3E}">
        <p14:creationId xmlns:p14="http://schemas.microsoft.com/office/powerpoint/2010/main" val="220705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- 100</a:t>
            </a:r>
            <a:endParaRPr lang="en-US" dirty="0"/>
          </a:p>
        </p:txBody>
      </p:sp>
      <p:sp>
        <p:nvSpPr>
          <p:cNvPr id="3" name="Content Placeholder 2"/>
          <p:cNvSpPr>
            <a:spLocks noGrp="1"/>
          </p:cNvSpPr>
          <p:nvPr>
            <p:ph idx="1"/>
          </p:nvPr>
        </p:nvSpPr>
        <p:spPr>
          <a:xfrm>
            <a:off x="674143" y="2477638"/>
            <a:ext cx="7886700" cy="2480072"/>
          </a:xfrm>
        </p:spPr>
        <p:txBody>
          <a:bodyPr/>
          <a:lstStyle/>
          <a:p>
            <a:pPr marL="0" indent="0" algn="ctr">
              <a:buNone/>
            </a:pPr>
            <a:r>
              <a:rPr lang="en-US" dirty="0"/>
              <a:t>Answer: 9</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16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- 200</a:t>
            </a:r>
          </a:p>
        </p:txBody>
      </p:sp>
      <p:sp>
        <p:nvSpPr>
          <p:cNvPr id="3" name="Content Placeholder 2"/>
          <p:cNvSpPr>
            <a:spLocks noGrp="1"/>
          </p:cNvSpPr>
          <p:nvPr>
            <p:ph idx="1"/>
          </p:nvPr>
        </p:nvSpPr>
        <p:spPr>
          <a:xfrm>
            <a:off x="760174" y="1977264"/>
            <a:ext cx="8058150" cy="3263504"/>
          </a:xfrm>
        </p:spPr>
        <p:txBody>
          <a:bodyPr>
            <a:normAutofit/>
          </a:bodyPr>
          <a:lstStyle/>
          <a:p>
            <a:pPr marL="0" indent="0">
              <a:buNone/>
            </a:pPr>
            <a:r>
              <a:rPr lang="en-US" sz="2600" dirty="0">
                <a:effectLst/>
                <a:latin typeface="Calibri" panose="020F0502020204030204" pitchFamily="34" charset="0"/>
                <a:ea typeface="DengXian" panose="02010600030101010101" pitchFamily="2" charset="-122"/>
                <a:cs typeface="Times New Roman" panose="02020603050405020304" pitchFamily="18" charset="0"/>
              </a:rPr>
              <a:t>The greatest prime number less than 100 is how much more than the least prime number less than 100? </a:t>
            </a:r>
            <a:endParaRPr lang="en-US" sz="2600" dirty="0">
              <a:cs typeface="Arial" panose="020B0604020202020204" pitchFamily="34" charset="0"/>
            </a:endParaRP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sign, vector graphics&#10;&#10;Description automatically generated">
            <a:extLst>
              <a:ext uri="{FF2B5EF4-FFF2-40B4-BE49-F238E27FC236}">
                <a16:creationId xmlns:a16="http://schemas.microsoft.com/office/drawing/2014/main" id="{A557D2D6-231B-7663-2B59-180C74D5574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19713" y="3475972"/>
            <a:ext cx="3164774" cy="2434441"/>
          </a:xfrm>
          <a:prstGeom prst="rect">
            <a:avLst/>
          </a:prstGeom>
        </p:spPr>
      </p:pic>
      <p:sp>
        <p:nvSpPr>
          <p:cNvPr id="9" name="Speech Bubble: Oval 8">
            <a:extLst>
              <a:ext uri="{FF2B5EF4-FFF2-40B4-BE49-F238E27FC236}">
                <a16:creationId xmlns:a16="http://schemas.microsoft.com/office/drawing/2014/main" id="{5B65CB0B-1113-AEE5-E47F-F777BD8837E0}"/>
              </a:ext>
            </a:extLst>
          </p:cNvPr>
          <p:cNvSpPr/>
          <p:nvPr/>
        </p:nvSpPr>
        <p:spPr>
          <a:xfrm>
            <a:off x="6134828" y="2794813"/>
            <a:ext cx="2766943" cy="1853852"/>
          </a:xfrm>
          <a:prstGeom prst="wedgeEllipseCallout">
            <a:avLst>
              <a:gd name="adj1" fmla="val -66198"/>
              <a:gd name="adj2" fmla="val 4375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Prime! My only factors are myself and 1.</a:t>
            </a:r>
          </a:p>
        </p:txBody>
      </p:sp>
    </p:spTree>
    <p:extLst>
      <p:ext uri="{BB962C8B-B14F-4D97-AF65-F5344CB8AC3E}">
        <p14:creationId xmlns:p14="http://schemas.microsoft.com/office/powerpoint/2010/main" val="279837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- 200</a:t>
            </a:r>
            <a:endParaRPr lang="en-US" dirty="0"/>
          </a:p>
        </p:txBody>
      </p:sp>
      <p:sp>
        <p:nvSpPr>
          <p:cNvPr id="3" name="Content Placeholder 2"/>
          <p:cNvSpPr>
            <a:spLocks noGrp="1"/>
          </p:cNvSpPr>
          <p:nvPr>
            <p:ph idx="1"/>
          </p:nvPr>
        </p:nvSpPr>
        <p:spPr>
          <a:xfrm>
            <a:off x="703806" y="2312019"/>
            <a:ext cx="7886700" cy="2432447"/>
          </a:xfrm>
        </p:spPr>
        <p:txBody>
          <a:bodyPr/>
          <a:lstStyle/>
          <a:p>
            <a:pPr marL="0" indent="0" algn="ctr">
              <a:buNone/>
            </a:pPr>
            <a:r>
              <a:rPr lang="en-US" dirty="0"/>
              <a:t>Answer: 95 </a:t>
            </a:r>
          </a:p>
          <a:p>
            <a:pPr marL="0" indent="0" algn="ctr">
              <a:buNone/>
            </a:pPr>
            <a:r>
              <a:rPr lang="en-US"/>
              <a:t>(97 – 2)</a:t>
            </a:r>
            <a:endParaRPr lang="en-US" dirty="0"/>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501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- 300</a:t>
            </a:r>
          </a:p>
        </p:txBody>
      </p:sp>
      <p:sp>
        <p:nvSpPr>
          <p:cNvPr id="3" name="Content Placeholder 2"/>
          <p:cNvSpPr>
            <a:spLocks noGrp="1"/>
          </p:cNvSpPr>
          <p:nvPr>
            <p:ph idx="1"/>
          </p:nvPr>
        </p:nvSpPr>
        <p:spPr>
          <a:xfrm>
            <a:off x="628650" y="1898922"/>
            <a:ext cx="7951678" cy="3263504"/>
          </a:xfrm>
        </p:spPr>
        <p:txBody>
          <a:bodyPr>
            <a:normAutofit/>
          </a:bodyPr>
          <a:lstStyle/>
          <a:p>
            <a:pPr marL="0" indent="0">
              <a:buNone/>
            </a:pPr>
            <a:r>
              <a:rPr lang="en-US" sz="3200" dirty="0">
                <a:cs typeface="Arial" panose="020B0604020202020204" pitchFamily="34" charset="0"/>
              </a:rPr>
              <a:t>How many times does the letter </a:t>
            </a:r>
            <a:r>
              <a:rPr lang="en-US" sz="3200" b="1" dirty="0">
                <a:cs typeface="Arial" panose="020B0604020202020204" pitchFamily="34" charset="0"/>
              </a:rPr>
              <a:t>A</a:t>
            </a:r>
            <a:r>
              <a:rPr lang="en-US" sz="3200" dirty="0">
                <a:cs typeface="Arial" panose="020B0604020202020204" pitchFamily="34" charset="0"/>
              </a:rPr>
              <a:t> appear in the word name of a number, 0 through 1000?</a:t>
            </a:r>
          </a:p>
          <a:p>
            <a:pPr marL="0" indent="0">
              <a:buNone/>
            </a:pPr>
            <a:endParaRPr lang="en-US" sz="3000" dirty="0">
              <a:cs typeface="Arial" panose="020B0604020202020204" pitchFamily="34" charset="0"/>
            </a:endParaRP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6B99AE50-F518-2526-6C99-148ED4963B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94355" y="3145585"/>
            <a:ext cx="2755290" cy="3211996"/>
          </a:xfrm>
          <a:prstGeom prst="rect">
            <a:avLst/>
          </a:prstGeom>
        </p:spPr>
      </p:pic>
    </p:spTree>
    <p:extLst>
      <p:ext uri="{BB962C8B-B14F-4D97-AF65-F5344CB8AC3E}">
        <p14:creationId xmlns:p14="http://schemas.microsoft.com/office/powerpoint/2010/main" val="427012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- 300</a:t>
            </a:r>
            <a:endParaRPr lang="en-US" dirty="0"/>
          </a:p>
        </p:txBody>
      </p:sp>
      <p:sp>
        <p:nvSpPr>
          <p:cNvPr id="3" name="Content Placeholder 2"/>
          <p:cNvSpPr>
            <a:spLocks noGrp="1"/>
          </p:cNvSpPr>
          <p:nvPr>
            <p:ph idx="1"/>
          </p:nvPr>
        </p:nvSpPr>
        <p:spPr>
          <a:xfrm>
            <a:off x="796973" y="2253606"/>
            <a:ext cx="7886700" cy="2270522"/>
          </a:xfrm>
        </p:spPr>
        <p:txBody>
          <a:bodyPr/>
          <a:lstStyle/>
          <a:p>
            <a:pPr marL="0" indent="0" algn="ctr">
              <a:buNone/>
            </a:pPr>
            <a:r>
              <a:rPr lang="en-US" dirty="0"/>
              <a:t>Answer: 1 time </a:t>
            </a:r>
          </a:p>
          <a:p>
            <a:pPr marL="0" indent="0" algn="ctr">
              <a:buNone/>
            </a:pPr>
            <a:r>
              <a:rPr lang="en-US" dirty="0"/>
              <a:t>(only in the word thous</a:t>
            </a:r>
            <a:r>
              <a:rPr lang="en-US" b="1" dirty="0"/>
              <a:t>a</a:t>
            </a:r>
            <a:r>
              <a:rPr lang="en-US" dirty="0"/>
              <a:t>nd)</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405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- 400</a:t>
            </a:r>
          </a:p>
        </p:txBody>
      </p:sp>
      <p:sp>
        <p:nvSpPr>
          <p:cNvPr id="3" name="Content Placeholder 2"/>
          <p:cNvSpPr>
            <a:spLocks noGrp="1"/>
          </p:cNvSpPr>
          <p:nvPr>
            <p:ph idx="1"/>
          </p:nvPr>
        </p:nvSpPr>
        <p:spPr>
          <a:xfrm>
            <a:off x="628651" y="2226469"/>
            <a:ext cx="3780065" cy="3263504"/>
          </a:xfrm>
        </p:spPr>
        <p:txBody>
          <a:bodyPr/>
          <a:lstStyle/>
          <a:p>
            <a:pPr marL="0" indent="0">
              <a:buNone/>
            </a:pPr>
            <a:r>
              <a:rPr lang="en-US" sz="2800" dirty="0">
                <a:cs typeface="Arial" panose="020B0604020202020204" pitchFamily="34" charset="0"/>
              </a:rPr>
              <a:t>The word name for what number has its letters in alphabetical order?</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CAAF75B2-D5C1-5E18-D352-005347BE31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6797" y="1941533"/>
            <a:ext cx="2798165" cy="2798165"/>
          </a:xfrm>
          <a:prstGeom prst="rect">
            <a:avLst/>
          </a:prstGeom>
        </p:spPr>
      </p:pic>
    </p:spTree>
    <p:extLst>
      <p:ext uri="{BB962C8B-B14F-4D97-AF65-F5344CB8AC3E}">
        <p14:creationId xmlns:p14="http://schemas.microsoft.com/office/powerpoint/2010/main" val="347613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- 400</a:t>
            </a:r>
            <a:endParaRPr lang="en-US" dirty="0"/>
          </a:p>
        </p:txBody>
      </p:sp>
      <p:sp>
        <p:nvSpPr>
          <p:cNvPr id="3" name="Content Placeholder 2"/>
          <p:cNvSpPr>
            <a:spLocks noGrp="1"/>
          </p:cNvSpPr>
          <p:nvPr>
            <p:ph idx="1"/>
          </p:nvPr>
        </p:nvSpPr>
        <p:spPr>
          <a:xfrm>
            <a:off x="628650" y="2486451"/>
            <a:ext cx="7886700" cy="2384822"/>
          </a:xfrm>
        </p:spPr>
        <p:txBody>
          <a:bodyPr/>
          <a:lstStyle/>
          <a:p>
            <a:pPr marL="0" indent="0" algn="ctr">
              <a:buNone/>
            </a:pPr>
            <a:r>
              <a:rPr lang="en-US" dirty="0"/>
              <a:t>Answer: Forty</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952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- 100</a:t>
            </a:r>
          </a:p>
        </p:txBody>
      </p:sp>
      <p:sp>
        <p:nvSpPr>
          <p:cNvPr id="3" name="Content Placeholder 2"/>
          <p:cNvSpPr>
            <a:spLocks noGrp="1"/>
          </p:cNvSpPr>
          <p:nvPr>
            <p:ph idx="1"/>
          </p:nvPr>
        </p:nvSpPr>
        <p:spPr>
          <a:xfrm>
            <a:off x="421970" y="1918067"/>
            <a:ext cx="8202199" cy="4039234"/>
          </a:xfrm>
        </p:spPr>
        <p:txBody>
          <a:bodyPr>
            <a:normAutofit/>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name of the science dealing with atmospheric conditions, including weather and climate?</a:t>
            </a:r>
          </a:p>
          <a:p>
            <a:pPr marL="0" indent="0">
              <a:buNone/>
            </a:pPr>
            <a:endParaRPr lang="en-US" dirty="0"/>
          </a:p>
        </p:txBody>
      </p:sp>
      <p:sp>
        <p:nvSpPr>
          <p:cNvPr id="8" name="Action Button: Home 7">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FC932195-9BEB-33F5-87DA-E3652425234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76375" y="3064297"/>
            <a:ext cx="4683882" cy="3548043"/>
          </a:xfrm>
          <a:prstGeom prst="rect">
            <a:avLst/>
          </a:prstGeom>
        </p:spPr>
      </p:pic>
    </p:spTree>
    <p:extLst>
      <p:ext uri="{BB962C8B-B14F-4D97-AF65-F5344CB8AC3E}">
        <p14:creationId xmlns:p14="http://schemas.microsoft.com/office/powerpoint/2010/main" val="330256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- 500</a:t>
            </a:r>
            <a:endParaRPr lang="en-US" dirty="0"/>
          </a:p>
        </p:txBody>
      </p:sp>
      <p:sp>
        <p:nvSpPr>
          <p:cNvPr id="3" name="Content Placeholder 2"/>
          <p:cNvSpPr>
            <a:spLocks noGrp="1"/>
          </p:cNvSpPr>
          <p:nvPr>
            <p:ph idx="1"/>
          </p:nvPr>
        </p:nvSpPr>
        <p:spPr/>
        <p:txBody>
          <a:bodyPr/>
          <a:lstStyle/>
          <a:p>
            <a:pPr marL="0" indent="0">
              <a:buNone/>
            </a:pPr>
            <a:r>
              <a:rPr lang="en-US" dirty="0"/>
              <a:t>How much greater is the 7</a:t>
            </a:r>
            <a:r>
              <a:rPr lang="en-US" baseline="30000" dirty="0"/>
              <a:t>th</a:t>
            </a:r>
            <a:r>
              <a:rPr lang="en-US" dirty="0"/>
              <a:t> Triangular number than the 7</a:t>
            </a:r>
            <a:r>
              <a:rPr lang="en-US" baseline="30000" dirty="0"/>
              <a:t>th</a:t>
            </a:r>
            <a:r>
              <a:rPr lang="en-US" dirty="0"/>
              <a:t> Fibonacci number?</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agram, logo&#10;&#10;Description automatically generated">
            <a:extLst>
              <a:ext uri="{FF2B5EF4-FFF2-40B4-BE49-F238E27FC236}">
                <a16:creationId xmlns:a16="http://schemas.microsoft.com/office/drawing/2014/main" id="{CD2CB580-F5EE-196B-1D10-960830A6E6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97376" y="3019056"/>
            <a:ext cx="3533905" cy="3212641"/>
          </a:xfrm>
          <a:prstGeom prst="rect">
            <a:avLst/>
          </a:prstGeom>
        </p:spPr>
      </p:pic>
    </p:spTree>
    <p:extLst>
      <p:ext uri="{BB962C8B-B14F-4D97-AF65-F5344CB8AC3E}">
        <p14:creationId xmlns:p14="http://schemas.microsoft.com/office/powerpoint/2010/main" val="353911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Math - 500</a:t>
            </a:r>
            <a:endParaRPr lang="en-US" dirty="0"/>
          </a:p>
        </p:txBody>
      </p:sp>
      <p:sp>
        <p:nvSpPr>
          <p:cNvPr id="3" name="Content Placeholder 2"/>
          <p:cNvSpPr>
            <a:spLocks noGrp="1"/>
          </p:cNvSpPr>
          <p:nvPr>
            <p:ph idx="1"/>
          </p:nvPr>
        </p:nvSpPr>
        <p:spPr>
          <a:xfrm>
            <a:off x="486201" y="2276759"/>
            <a:ext cx="7886700" cy="3386138"/>
          </a:xfrm>
        </p:spPr>
        <p:txBody>
          <a:bodyPr/>
          <a:lstStyle/>
          <a:p>
            <a:pPr marL="0" indent="0" algn="ctr">
              <a:buNone/>
            </a:pPr>
            <a:r>
              <a:rPr lang="en-US" dirty="0"/>
              <a:t>Answer: 13</a:t>
            </a:r>
          </a:p>
          <a:p>
            <a:pPr marL="0" indent="0" algn="ctr">
              <a:buNone/>
            </a:pPr>
            <a:r>
              <a:rPr lang="en-US" dirty="0"/>
              <a:t>(7</a:t>
            </a:r>
            <a:r>
              <a:rPr lang="en-US" baseline="30000" dirty="0"/>
              <a:t>th</a:t>
            </a:r>
            <a:r>
              <a:rPr lang="en-US" dirty="0"/>
              <a:t> Triangular number: 21</a:t>
            </a:r>
          </a:p>
          <a:p>
            <a:pPr marL="0" indent="0" algn="ctr">
              <a:buNone/>
            </a:pPr>
            <a:r>
              <a:rPr lang="en-US" dirty="0"/>
              <a:t>7</a:t>
            </a:r>
            <a:r>
              <a:rPr lang="en-US" baseline="30000" dirty="0"/>
              <a:t>th </a:t>
            </a:r>
            <a:r>
              <a:rPr lang="en-US" dirty="0"/>
              <a:t>Fibonacci number: 8)</a:t>
            </a:r>
          </a:p>
          <a:p>
            <a:pPr marL="0" indent="0" algn="ctr">
              <a:buNone/>
            </a:pPr>
            <a:endParaRPr lang="en-US" dirty="0"/>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991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- 100</a:t>
            </a:r>
          </a:p>
        </p:txBody>
      </p:sp>
      <p:sp>
        <p:nvSpPr>
          <p:cNvPr id="3" name="Content Placeholder 2"/>
          <p:cNvSpPr>
            <a:spLocks noGrp="1"/>
          </p:cNvSpPr>
          <p:nvPr>
            <p:ph idx="1"/>
          </p:nvPr>
        </p:nvSpPr>
        <p:spPr>
          <a:xfrm>
            <a:off x="628650" y="1839781"/>
            <a:ext cx="6924545" cy="4266405"/>
          </a:xfrm>
        </p:spPr>
        <p:txBody>
          <a:bodyPr/>
          <a:lstStyle/>
          <a:p>
            <a:pPr marL="0" indent="0">
              <a:buNone/>
            </a:pPr>
            <a:r>
              <a:rPr lang="en-US" dirty="0"/>
              <a:t>A symphony typically consists                                   of how many movements?</a:t>
            </a:r>
          </a:p>
          <a:p>
            <a:pPr marL="0" indent="0">
              <a:buNone/>
            </a:pPr>
            <a:endParaRPr lang="en-US" dirty="0">
              <a:cs typeface="Arial" panose="020B0604020202020204" pitchFamily="34" charset="0"/>
            </a:endParaRP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people raising their hands&#10;&#10;Description automatically generated with medium confidence">
            <a:extLst>
              <a:ext uri="{FF2B5EF4-FFF2-40B4-BE49-F238E27FC236}">
                <a16:creationId xmlns:a16="http://schemas.microsoft.com/office/drawing/2014/main" id="{E905863B-26CE-CCCD-FB68-8E143AD6433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3015" y="3249134"/>
            <a:ext cx="6192497" cy="2019012"/>
          </a:xfrm>
          <a:prstGeom prst="rect">
            <a:avLst/>
          </a:prstGeom>
        </p:spPr>
      </p:pic>
    </p:spTree>
    <p:extLst>
      <p:ext uri="{BB962C8B-B14F-4D97-AF65-F5344CB8AC3E}">
        <p14:creationId xmlns:p14="http://schemas.microsoft.com/office/powerpoint/2010/main" val="37717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- 100</a:t>
            </a:r>
            <a:endParaRPr lang="en-US" dirty="0"/>
          </a:p>
        </p:txBody>
      </p:sp>
      <p:sp>
        <p:nvSpPr>
          <p:cNvPr id="3" name="Content Placeholder 2"/>
          <p:cNvSpPr>
            <a:spLocks noGrp="1"/>
          </p:cNvSpPr>
          <p:nvPr>
            <p:ph idx="1"/>
          </p:nvPr>
        </p:nvSpPr>
        <p:spPr>
          <a:xfrm>
            <a:off x="564961" y="2296805"/>
            <a:ext cx="7886700" cy="2556272"/>
          </a:xfrm>
        </p:spPr>
        <p:txBody>
          <a:bodyPr/>
          <a:lstStyle/>
          <a:p>
            <a:pPr marL="0" indent="0" algn="ctr">
              <a:buNone/>
            </a:pPr>
            <a:r>
              <a:rPr lang="en-US" dirty="0"/>
              <a:t>Answer: 4</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28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- 200</a:t>
            </a:r>
          </a:p>
        </p:txBody>
      </p:sp>
      <p:sp>
        <p:nvSpPr>
          <p:cNvPr id="3" name="Content Placeholder 2"/>
          <p:cNvSpPr>
            <a:spLocks noGrp="1"/>
          </p:cNvSpPr>
          <p:nvPr>
            <p:ph idx="1"/>
          </p:nvPr>
        </p:nvSpPr>
        <p:spPr>
          <a:xfrm>
            <a:off x="628650" y="1920562"/>
            <a:ext cx="4485458" cy="4149279"/>
          </a:xfrm>
        </p:spPr>
        <p:txBody>
          <a:bodyPr>
            <a:normAutofit/>
          </a:bodyPr>
          <a:lstStyle/>
          <a:p>
            <a:pPr marL="0" indent="0">
              <a:buNone/>
            </a:pPr>
            <a:r>
              <a:rPr lang="en-US" dirty="0">
                <a:cs typeface="Arial" panose="020B0604020202020204" pitchFamily="34" charset="0"/>
              </a:rPr>
              <a:t>In what year was the 1812 Overture composed? </a:t>
            </a:r>
          </a:p>
          <a:p>
            <a:pPr marL="0" indent="0">
              <a:buNone/>
            </a:pPr>
            <a:r>
              <a:rPr lang="en-US" sz="2400" dirty="0">
                <a:cs typeface="Arial" panose="020B0604020202020204" pitchFamily="34" charset="0"/>
              </a:rPr>
              <a:t>Hint: it was written 104 years after the signing of the Declaration of Independence.</a:t>
            </a:r>
            <a:r>
              <a:rPr lang="en-US" sz="2400" dirty="0"/>
              <a:t> </a:t>
            </a:r>
          </a:p>
          <a:p>
            <a:pPr marL="0" indent="0">
              <a:buNone/>
            </a:pPr>
            <a:endParaRPr lang="en-US" sz="3000" dirty="0">
              <a:cs typeface="Arial" panose="020B0604020202020204" pitchFamily="34" charset="0"/>
            </a:endParaRPr>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F06E134-54AE-4F60-F6BD-DE6D723426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80215" y="1484335"/>
            <a:ext cx="2874765" cy="3465990"/>
          </a:xfrm>
          <a:prstGeom prst="rect">
            <a:avLst/>
          </a:prstGeom>
        </p:spPr>
      </p:pic>
    </p:spTree>
    <p:extLst>
      <p:ext uri="{BB962C8B-B14F-4D97-AF65-F5344CB8AC3E}">
        <p14:creationId xmlns:p14="http://schemas.microsoft.com/office/powerpoint/2010/main" val="149991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- 200</a:t>
            </a:r>
            <a:endParaRPr lang="en-US" dirty="0"/>
          </a:p>
        </p:txBody>
      </p:sp>
      <p:sp>
        <p:nvSpPr>
          <p:cNvPr id="3" name="Content Placeholder 2"/>
          <p:cNvSpPr>
            <a:spLocks noGrp="1"/>
          </p:cNvSpPr>
          <p:nvPr>
            <p:ph idx="1"/>
          </p:nvPr>
        </p:nvSpPr>
        <p:spPr>
          <a:xfrm>
            <a:off x="628650" y="2293739"/>
            <a:ext cx="7886700" cy="2270522"/>
          </a:xfrm>
        </p:spPr>
        <p:txBody>
          <a:bodyPr/>
          <a:lstStyle/>
          <a:p>
            <a:pPr marL="0" indent="0" algn="ctr">
              <a:buNone/>
            </a:pPr>
            <a:r>
              <a:rPr lang="en-US" dirty="0"/>
              <a:t>Answer: 1880</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314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- 300</a:t>
            </a:r>
            <a:endParaRPr lang="en-US" dirty="0"/>
          </a:p>
        </p:txBody>
      </p:sp>
      <p:sp>
        <p:nvSpPr>
          <p:cNvPr id="3" name="Content Placeholder 2"/>
          <p:cNvSpPr>
            <a:spLocks noGrp="1"/>
          </p:cNvSpPr>
          <p:nvPr>
            <p:ph idx="1"/>
          </p:nvPr>
        </p:nvSpPr>
        <p:spPr/>
        <p:txBody>
          <a:bodyPr/>
          <a:lstStyle/>
          <a:p>
            <a:pPr marL="0" indent="0">
              <a:buNone/>
            </a:pPr>
            <a:r>
              <a:rPr lang="en-US" sz="2800" dirty="0">
                <a:cs typeface="Arial" panose="020B0604020202020204" pitchFamily="34" charset="0"/>
              </a:rPr>
              <a:t>What is the standardized frequency of the note A? </a:t>
            </a:r>
          </a:p>
          <a:p>
            <a:pPr marL="0" indent="0">
              <a:buNone/>
            </a:pPr>
            <a:endParaRPr lang="en-US" dirty="0"/>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music&#10;&#10;Description automatically generated">
            <a:extLst>
              <a:ext uri="{FF2B5EF4-FFF2-40B4-BE49-F238E27FC236}">
                <a16:creationId xmlns:a16="http://schemas.microsoft.com/office/drawing/2014/main" id="{A7C70E60-19E7-3FBB-8EAC-D3B049536C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5434" y="2850652"/>
            <a:ext cx="3219189" cy="3219189"/>
          </a:xfrm>
          <a:prstGeom prst="rect">
            <a:avLst/>
          </a:prstGeom>
        </p:spPr>
      </p:pic>
    </p:spTree>
    <p:extLst>
      <p:ext uri="{BB962C8B-B14F-4D97-AF65-F5344CB8AC3E}">
        <p14:creationId xmlns:p14="http://schemas.microsoft.com/office/powerpoint/2010/main" val="776129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- 300</a:t>
            </a:r>
            <a:endParaRPr lang="en-US" dirty="0"/>
          </a:p>
        </p:txBody>
      </p:sp>
      <p:sp>
        <p:nvSpPr>
          <p:cNvPr id="3" name="Content Placeholder 2"/>
          <p:cNvSpPr>
            <a:spLocks noGrp="1"/>
          </p:cNvSpPr>
          <p:nvPr>
            <p:ph idx="1"/>
          </p:nvPr>
        </p:nvSpPr>
        <p:spPr>
          <a:xfrm>
            <a:off x="560412" y="2150730"/>
            <a:ext cx="7886700" cy="3376613"/>
          </a:xfrm>
        </p:spPr>
        <p:txBody>
          <a:bodyPr/>
          <a:lstStyle/>
          <a:p>
            <a:pPr marL="0" indent="0" algn="ctr">
              <a:buNone/>
            </a:pPr>
            <a:r>
              <a:rPr lang="en-US" dirty="0"/>
              <a:t>Answer: 440 (Hertz)</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699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- 400</a:t>
            </a:r>
            <a:endParaRPr lang="en-US" dirty="0"/>
          </a:p>
        </p:txBody>
      </p:sp>
      <p:sp>
        <p:nvSpPr>
          <p:cNvPr id="3" name="Content Placeholder 2"/>
          <p:cNvSpPr>
            <a:spLocks noGrp="1"/>
          </p:cNvSpPr>
          <p:nvPr>
            <p:ph idx="1"/>
          </p:nvPr>
        </p:nvSpPr>
        <p:spPr/>
        <p:txBody>
          <a:bodyPr/>
          <a:lstStyle/>
          <a:p>
            <a:pPr marL="0" indent="0">
              <a:buNone/>
            </a:pPr>
            <a:r>
              <a:rPr lang="en-US" dirty="0"/>
              <a:t>Who wrote the lyrics for America the Beautiful?</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B6AFE95-312A-94B2-B34D-0B102A48D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60" y="1690689"/>
            <a:ext cx="6902716" cy="5651599"/>
          </a:xfrm>
          <a:prstGeom prst="rect">
            <a:avLst/>
          </a:prstGeom>
        </p:spPr>
      </p:pic>
    </p:spTree>
    <p:extLst>
      <p:ext uri="{BB962C8B-B14F-4D97-AF65-F5344CB8AC3E}">
        <p14:creationId xmlns:p14="http://schemas.microsoft.com/office/powerpoint/2010/main" val="205637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- 400</a:t>
            </a:r>
            <a:endParaRPr lang="en-US" dirty="0"/>
          </a:p>
        </p:txBody>
      </p:sp>
      <p:sp>
        <p:nvSpPr>
          <p:cNvPr id="3" name="Content Placeholder 2"/>
          <p:cNvSpPr>
            <a:spLocks noGrp="1"/>
          </p:cNvSpPr>
          <p:nvPr>
            <p:ph idx="1"/>
          </p:nvPr>
        </p:nvSpPr>
        <p:spPr>
          <a:xfrm>
            <a:off x="628650" y="2362483"/>
            <a:ext cx="7886700" cy="3605213"/>
          </a:xfrm>
        </p:spPr>
        <p:txBody>
          <a:bodyPr/>
          <a:lstStyle/>
          <a:p>
            <a:pPr marL="0" indent="0" algn="ctr">
              <a:buNone/>
            </a:pPr>
            <a:r>
              <a:rPr lang="en-US" dirty="0"/>
              <a:t>Answer: Katharine Lee Bates</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644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- 100</a:t>
            </a:r>
            <a:endParaRPr lang="en-US" dirty="0"/>
          </a:p>
        </p:txBody>
      </p:sp>
      <p:sp>
        <p:nvSpPr>
          <p:cNvPr id="3" name="Content Placeholder 2"/>
          <p:cNvSpPr>
            <a:spLocks noGrp="1"/>
          </p:cNvSpPr>
          <p:nvPr>
            <p:ph idx="1"/>
          </p:nvPr>
        </p:nvSpPr>
        <p:spPr>
          <a:xfrm>
            <a:off x="628650" y="2300643"/>
            <a:ext cx="7886700" cy="2470547"/>
          </a:xfrm>
        </p:spPr>
        <p:txBody>
          <a:bodyPr/>
          <a:lstStyle/>
          <a:p>
            <a:pPr marL="0" indent="0" algn="ctr">
              <a:buNone/>
            </a:pPr>
            <a:r>
              <a:rPr lang="en-US" dirty="0"/>
              <a:t>Answer: Meteorology</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38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- 500</a:t>
            </a:r>
            <a:endParaRPr lang="en-US" dirty="0"/>
          </a:p>
        </p:txBody>
      </p:sp>
      <p:sp>
        <p:nvSpPr>
          <p:cNvPr id="3" name="Content Placeholder 2"/>
          <p:cNvSpPr>
            <a:spLocks noGrp="1"/>
          </p:cNvSpPr>
          <p:nvPr>
            <p:ph idx="1"/>
          </p:nvPr>
        </p:nvSpPr>
        <p:spPr/>
        <p:txBody>
          <a:bodyPr/>
          <a:lstStyle/>
          <a:p>
            <a:pPr marL="0" indent="0">
              <a:buNone/>
            </a:pPr>
            <a:r>
              <a:rPr lang="en-US" dirty="0"/>
              <a:t>Woody Guthrie is most famous for what song?</a:t>
            </a:r>
          </a:p>
          <a:p>
            <a:pPr marL="0" indent="0">
              <a:buNone/>
            </a:pPr>
            <a:endParaRPr lang="en-US" dirty="0"/>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people wearing clothing&#10;&#10;Description automatically generated with medium confidence">
            <a:extLst>
              <a:ext uri="{FF2B5EF4-FFF2-40B4-BE49-F238E27FC236}">
                <a16:creationId xmlns:a16="http://schemas.microsoft.com/office/drawing/2014/main" id="{357839AF-A925-36DE-CA64-0F8144B4925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78334" y="2578490"/>
            <a:ext cx="4255590" cy="3914384"/>
          </a:xfrm>
          <a:prstGeom prst="rect">
            <a:avLst/>
          </a:prstGeom>
        </p:spPr>
      </p:pic>
    </p:spTree>
    <p:extLst>
      <p:ext uri="{BB962C8B-B14F-4D97-AF65-F5344CB8AC3E}">
        <p14:creationId xmlns:p14="http://schemas.microsoft.com/office/powerpoint/2010/main" val="386381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Art - 500</a:t>
            </a:r>
            <a:endParaRPr lang="en-US" dirty="0"/>
          </a:p>
        </p:txBody>
      </p:sp>
      <p:sp>
        <p:nvSpPr>
          <p:cNvPr id="3" name="Content Placeholder 2"/>
          <p:cNvSpPr>
            <a:spLocks noGrp="1"/>
          </p:cNvSpPr>
          <p:nvPr>
            <p:ph idx="1"/>
          </p:nvPr>
        </p:nvSpPr>
        <p:spPr>
          <a:xfrm>
            <a:off x="628650" y="2141536"/>
            <a:ext cx="7886700" cy="4351338"/>
          </a:xfrm>
        </p:spPr>
        <p:txBody>
          <a:bodyPr/>
          <a:lstStyle/>
          <a:p>
            <a:pPr marL="0" indent="0" algn="ctr">
              <a:buNone/>
            </a:pPr>
            <a:r>
              <a:rPr lang="en-US" dirty="0"/>
              <a:t>Answer: This Land is Your Land</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030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- 100</a:t>
            </a:r>
          </a:p>
        </p:txBody>
      </p:sp>
      <p:sp>
        <p:nvSpPr>
          <p:cNvPr id="3" name="Content Placeholder 2"/>
          <p:cNvSpPr>
            <a:spLocks noGrp="1"/>
          </p:cNvSpPr>
          <p:nvPr>
            <p:ph idx="1"/>
          </p:nvPr>
        </p:nvSpPr>
        <p:spPr>
          <a:xfrm>
            <a:off x="628650" y="2226469"/>
            <a:ext cx="4929188" cy="3263504"/>
          </a:xfrm>
        </p:spPr>
        <p:txBody>
          <a:bodyPr>
            <a:normAutofit/>
          </a:bodyPr>
          <a:lstStyle/>
          <a:p>
            <a:pPr marL="0" indent="0">
              <a:buNone/>
            </a:pPr>
            <a:r>
              <a:rPr lang="en-US" dirty="0"/>
              <a:t>Who was the first basketball player to score 38,000 points in his career?</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sport, athletic game, basketball&#10;&#10;Description automatically generated">
            <a:extLst>
              <a:ext uri="{FF2B5EF4-FFF2-40B4-BE49-F238E27FC236}">
                <a16:creationId xmlns:a16="http://schemas.microsoft.com/office/drawing/2014/main" id="{6EA281A0-28F0-8987-DEEA-6239C9C5527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22791" y="1941534"/>
            <a:ext cx="2570265" cy="2570265"/>
          </a:xfrm>
          <a:prstGeom prst="rect">
            <a:avLst/>
          </a:prstGeom>
        </p:spPr>
      </p:pic>
    </p:spTree>
    <p:extLst>
      <p:ext uri="{BB962C8B-B14F-4D97-AF65-F5344CB8AC3E}">
        <p14:creationId xmlns:p14="http://schemas.microsoft.com/office/powerpoint/2010/main" val="2607331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- 100</a:t>
            </a:r>
            <a:endParaRPr lang="en-US" dirty="0"/>
          </a:p>
        </p:txBody>
      </p:sp>
      <p:sp>
        <p:nvSpPr>
          <p:cNvPr id="3" name="Content Placeholder 2"/>
          <p:cNvSpPr>
            <a:spLocks noGrp="1"/>
          </p:cNvSpPr>
          <p:nvPr>
            <p:ph idx="1"/>
          </p:nvPr>
        </p:nvSpPr>
        <p:spPr>
          <a:xfrm>
            <a:off x="665044" y="2315144"/>
            <a:ext cx="7886700" cy="2451497"/>
          </a:xfrm>
        </p:spPr>
        <p:txBody>
          <a:bodyPr/>
          <a:lstStyle/>
          <a:p>
            <a:pPr marL="0" indent="0" algn="ctr">
              <a:buNone/>
            </a:pPr>
            <a:r>
              <a:rPr lang="en-US" dirty="0"/>
              <a:t>Answer: Kareem Abdul-Jabbar</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277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cs typeface="Arial" panose="020B0604020202020204" pitchFamily="34" charset="0"/>
              </a:rPr>
              <a:t>Sports - 200</a:t>
            </a:r>
            <a:endParaRPr lang="en-US" b="1" dirty="0">
              <a:cs typeface="Arial" panose="020B0604020202020204" pitchFamily="34" charset="0"/>
            </a:endParaRPr>
          </a:p>
        </p:txBody>
      </p:sp>
      <p:sp>
        <p:nvSpPr>
          <p:cNvPr id="3" name="Content Placeholder 2"/>
          <p:cNvSpPr>
            <a:spLocks noGrp="1"/>
          </p:cNvSpPr>
          <p:nvPr>
            <p:ph idx="1"/>
          </p:nvPr>
        </p:nvSpPr>
        <p:spPr>
          <a:xfrm>
            <a:off x="628650" y="2226469"/>
            <a:ext cx="4095750" cy="3263504"/>
          </a:xfrm>
        </p:spPr>
        <p:txBody>
          <a:bodyPr/>
          <a:lstStyle/>
          <a:p>
            <a:pPr marL="0" indent="0">
              <a:buNone/>
            </a:pPr>
            <a:r>
              <a:rPr lang="en-US" dirty="0">
                <a:cs typeface="Arial" panose="020B0604020202020204" pitchFamily="34" charset="0"/>
              </a:rPr>
              <a:t>In the NBA Finals between the Western and Eastern champions, how many games does a team have to win to be declared the  league champion?</a:t>
            </a:r>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10;&#10;Description automatically generated">
            <a:extLst>
              <a:ext uri="{FF2B5EF4-FFF2-40B4-BE49-F238E27FC236}">
                <a16:creationId xmlns:a16="http://schemas.microsoft.com/office/drawing/2014/main" id="{29361D4B-2643-30A7-47F7-28A17FE158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24400" y="2160740"/>
            <a:ext cx="4043818" cy="2021909"/>
          </a:xfrm>
          <a:prstGeom prst="rect">
            <a:avLst/>
          </a:prstGeom>
        </p:spPr>
      </p:pic>
    </p:spTree>
    <p:extLst>
      <p:ext uri="{BB962C8B-B14F-4D97-AF65-F5344CB8AC3E}">
        <p14:creationId xmlns:p14="http://schemas.microsoft.com/office/powerpoint/2010/main" val="1420847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- 200</a:t>
            </a:r>
            <a:endParaRPr lang="en-US" dirty="0"/>
          </a:p>
        </p:txBody>
      </p:sp>
      <p:sp>
        <p:nvSpPr>
          <p:cNvPr id="3" name="Content Placeholder 2"/>
          <p:cNvSpPr>
            <a:spLocks noGrp="1"/>
          </p:cNvSpPr>
          <p:nvPr>
            <p:ph idx="1"/>
          </p:nvPr>
        </p:nvSpPr>
        <p:spPr>
          <a:xfrm>
            <a:off x="628650" y="2474226"/>
            <a:ext cx="7886700" cy="2556272"/>
          </a:xfrm>
        </p:spPr>
        <p:txBody>
          <a:bodyPr/>
          <a:lstStyle/>
          <a:p>
            <a:pPr marL="0" indent="0" algn="ctr">
              <a:buNone/>
            </a:pPr>
            <a:r>
              <a:rPr lang="en-US" dirty="0"/>
              <a:t>Answer: 4</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400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cs typeface="Arial" panose="020B0604020202020204" pitchFamily="34" charset="0"/>
              </a:rPr>
              <a:t>Sports - 300</a:t>
            </a:r>
            <a:endParaRPr lang="en-US" b="1" dirty="0">
              <a:cs typeface="Arial" panose="020B0604020202020204" pitchFamily="34" charset="0"/>
            </a:endParaRPr>
          </a:p>
        </p:txBody>
      </p:sp>
      <p:sp>
        <p:nvSpPr>
          <p:cNvPr id="3" name="Content Placeholder 2"/>
          <p:cNvSpPr>
            <a:spLocks noGrp="1"/>
          </p:cNvSpPr>
          <p:nvPr>
            <p:ph idx="1"/>
          </p:nvPr>
        </p:nvSpPr>
        <p:spPr>
          <a:xfrm>
            <a:off x="628650" y="1907407"/>
            <a:ext cx="4171950" cy="3263504"/>
          </a:xfrm>
        </p:spPr>
        <p:txBody>
          <a:bodyPr>
            <a:normAutofit/>
          </a:bodyPr>
          <a:lstStyle/>
          <a:p>
            <a:pPr marL="0" indent="0">
              <a:buNone/>
            </a:pPr>
            <a:r>
              <a:rPr lang="en-US" dirty="0"/>
              <a:t>The first World Cup Soccer game was held one year after the start of The Great Depression. In what year was the first World Cup Soccer game held?</a:t>
            </a:r>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24CF5F7-CCA4-E4FC-5A09-3ACAF4172DB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7829" y="1371840"/>
            <a:ext cx="1646264" cy="3799071"/>
          </a:xfrm>
          <a:prstGeom prst="rect">
            <a:avLst/>
          </a:prstGeom>
        </p:spPr>
      </p:pic>
    </p:spTree>
    <p:extLst>
      <p:ext uri="{BB962C8B-B14F-4D97-AF65-F5344CB8AC3E}">
        <p14:creationId xmlns:p14="http://schemas.microsoft.com/office/powerpoint/2010/main" val="1884773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- 300</a:t>
            </a:r>
            <a:endParaRPr lang="en-US" dirty="0"/>
          </a:p>
        </p:txBody>
      </p:sp>
      <p:sp>
        <p:nvSpPr>
          <p:cNvPr id="3" name="Content Placeholder 2"/>
          <p:cNvSpPr>
            <a:spLocks noGrp="1"/>
          </p:cNvSpPr>
          <p:nvPr>
            <p:ph idx="1"/>
          </p:nvPr>
        </p:nvSpPr>
        <p:spPr>
          <a:xfrm>
            <a:off x="628650" y="2392792"/>
            <a:ext cx="7886700" cy="2432447"/>
          </a:xfrm>
        </p:spPr>
        <p:txBody>
          <a:bodyPr/>
          <a:lstStyle/>
          <a:p>
            <a:pPr marL="0" indent="0" algn="ctr">
              <a:buNone/>
            </a:pPr>
            <a:r>
              <a:rPr lang="en-US" dirty="0"/>
              <a:t>Answer: 1930</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73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Sports - 400</a:t>
            </a:r>
          </a:p>
        </p:txBody>
      </p:sp>
      <p:sp>
        <p:nvSpPr>
          <p:cNvPr id="3" name="Content Placeholder 2"/>
          <p:cNvSpPr>
            <a:spLocks noGrp="1"/>
          </p:cNvSpPr>
          <p:nvPr>
            <p:ph idx="1"/>
          </p:nvPr>
        </p:nvSpPr>
        <p:spPr/>
        <p:txBody>
          <a:bodyPr/>
          <a:lstStyle/>
          <a:p>
            <a:pPr marL="0" indent="0">
              <a:buNone/>
            </a:pPr>
            <a:r>
              <a:rPr lang="en-US" dirty="0"/>
              <a:t>In bowling, what is the maximum number of points   a bowler can score in one game?</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1AFDACAD-4438-F003-98A6-A7A8D9D5E9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87255" y="2847581"/>
            <a:ext cx="4870537" cy="3645293"/>
          </a:xfrm>
          <a:prstGeom prst="rect">
            <a:avLst/>
          </a:prstGeom>
        </p:spPr>
      </p:pic>
    </p:spTree>
    <p:extLst>
      <p:ext uri="{BB962C8B-B14F-4D97-AF65-F5344CB8AC3E}">
        <p14:creationId xmlns:p14="http://schemas.microsoft.com/office/powerpoint/2010/main" val="1791626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Sports - 400</a:t>
            </a:r>
          </a:p>
        </p:txBody>
      </p:sp>
      <p:sp>
        <p:nvSpPr>
          <p:cNvPr id="3" name="Content Placeholder 2"/>
          <p:cNvSpPr>
            <a:spLocks noGrp="1"/>
          </p:cNvSpPr>
          <p:nvPr>
            <p:ph idx="1"/>
          </p:nvPr>
        </p:nvSpPr>
        <p:spPr>
          <a:xfrm>
            <a:off x="628650" y="2393903"/>
            <a:ext cx="7886700" cy="2622947"/>
          </a:xfrm>
        </p:spPr>
        <p:txBody>
          <a:bodyPr>
            <a:normAutofit/>
          </a:bodyPr>
          <a:lstStyle/>
          <a:p>
            <a:pPr marL="0" indent="0" algn="ctr">
              <a:buNone/>
            </a:pPr>
            <a:r>
              <a:rPr lang="en-US" sz="3150" dirty="0"/>
              <a:t>Answer: 300</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25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Science - 200</a:t>
            </a:r>
            <a:endParaRPr lang="en-US" dirty="0"/>
          </a:p>
        </p:txBody>
      </p:sp>
      <p:sp>
        <p:nvSpPr>
          <p:cNvPr id="3" name="Content Placeholder 2"/>
          <p:cNvSpPr>
            <a:spLocks noGrp="1"/>
          </p:cNvSpPr>
          <p:nvPr>
            <p:ph idx="1"/>
          </p:nvPr>
        </p:nvSpPr>
        <p:spPr>
          <a:xfrm>
            <a:off x="628650" y="1825625"/>
            <a:ext cx="7378037" cy="4351338"/>
          </a:xfrm>
        </p:spPr>
        <p:txBody>
          <a:bodyPr/>
          <a:lstStyle/>
          <a:p>
            <a:pPr marL="0" indent="0">
              <a:buNone/>
            </a:pPr>
            <a:r>
              <a:rPr lang="en-US" dirty="0"/>
              <a:t>If a family has two boys, what are the chances that their next child will be a boy?</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3B0440C-713F-0BF5-DA9F-D1880B81511E}"/>
              </a:ext>
            </a:extLst>
          </p:cNvPr>
          <p:cNvSpPr txBox="1"/>
          <p:nvPr/>
        </p:nvSpPr>
        <p:spPr>
          <a:xfrm>
            <a:off x="3648075" y="3492464"/>
            <a:ext cx="923925" cy="1938992"/>
          </a:xfrm>
          <a:prstGeom prst="rect">
            <a:avLst/>
          </a:prstGeom>
          <a:noFill/>
        </p:spPr>
        <p:txBody>
          <a:bodyPr wrap="square" rtlCol="0">
            <a:spAutoFit/>
          </a:bodyPr>
          <a:lstStyle/>
          <a:p>
            <a:r>
              <a:rPr lang="en-US" sz="12000" dirty="0"/>
              <a:t>?</a:t>
            </a:r>
          </a:p>
        </p:txBody>
      </p:sp>
      <p:pic>
        <p:nvPicPr>
          <p:cNvPr id="6" name="Picture 5" descr="A picture containing text, vector graphics&#10;&#10;Description automatically generated">
            <a:extLst>
              <a:ext uri="{FF2B5EF4-FFF2-40B4-BE49-F238E27FC236}">
                <a16:creationId xmlns:a16="http://schemas.microsoft.com/office/drawing/2014/main" id="{7D6BD373-BF2B-C6E2-E488-420FD94DCEC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8504" y="3338186"/>
            <a:ext cx="1965721" cy="2360045"/>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500F9F41-5914-2FFF-95F0-3C30E68753A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54079" y="3338186"/>
            <a:ext cx="1965721" cy="2360045"/>
          </a:xfrm>
          <a:prstGeom prst="rect">
            <a:avLst/>
          </a:prstGeom>
        </p:spPr>
      </p:pic>
    </p:spTree>
    <p:extLst>
      <p:ext uri="{BB962C8B-B14F-4D97-AF65-F5344CB8AC3E}">
        <p14:creationId xmlns:p14="http://schemas.microsoft.com/office/powerpoint/2010/main" val="371453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- 500</a:t>
            </a:r>
          </a:p>
        </p:txBody>
      </p:sp>
      <p:sp>
        <p:nvSpPr>
          <p:cNvPr id="3" name="Content Placeholder 2"/>
          <p:cNvSpPr>
            <a:spLocks noGrp="1"/>
          </p:cNvSpPr>
          <p:nvPr>
            <p:ph idx="1"/>
          </p:nvPr>
        </p:nvSpPr>
        <p:spPr>
          <a:xfrm>
            <a:off x="628650" y="2226469"/>
            <a:ext cx="4895850" cy="3263504"/>
          </a:xfrm>
        </p:spPr>
        <p:txBody>
          <a:bodyPr/>
          <a:lstStyle/>
          <a:p>
            <a:pPr marL="0" indent="0">
              <a:buNone/>
            </a:pPr>
            <a:r>
              <a:rPr lang="en-US" dirty="0"/>
              <a:t>In Taekwondo sparring, what is the greatest number of points a player can get with one kick?</a:t>
            </a:r>
          </a:p>
          <a:p>
            <a:pPr marL="0" indent="0">
              <a:buNone/>
            </a:pPr>
            <a:endParaRPr lang="en-US" dirty="0"/>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8939796-9030-D27D-A6C9-311E8B5729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8120" y="1609595"/>
            <a:ext cx="3068875" cy="3068875"/>
          </a:xfrm>
          <a:prstGeom prst="rect">
            <a:avLst/>
          </a:prstGeom>
        </p:spPr>
      </p:pic>
    </p:spTree>
    <p:extLst>
      <p:ext uri="{BB962C8B-B14F-4D97-AF65-F5344CB8AC3E}">
        <p14:creationId xmlns:p14="http://schemas.microsoft.com/office/powerpoint/2010/main" val="3867568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Sports - 500</a:t>
            </a:r>
            <a:endParaRPr lang="en-US" dirty="0"/>
          </a:p>
        </p:txBody>
      </p:sp>
      <p:sp>
        <p:nvSpPr>
          <p:cNvPr id="3" name="Content Placeholder 2"/>
          <p:cNvSpPr>
            <a:spLocks noGrp="1"/>
          </p:cNvSpPr>
          <p:nvPr>
            <p:ph idx="1"/>
          </p:nvPr>
        </p:nvSpPr>
        <p:spPr>
          <a:xfrm>
            <a:off x="628650" y="2532655"/>
            <a:ext cx="7886700" cy="2470547"/>
          </a:xfrm>
        </p:spPr>
        <p:txBody>
          <a:bodyPr/>
          <a:lstStyle/>
          <a:p>
            <a:pPr marL="0" indent="0" algn="ctr">
              <a:buNone/>
            </a:pPr>
            <a:r>
              <a:rPr lang="en-US" dirty="0"/>
              <a:t>Answer: 4</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8040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- 100</a:t>
            </a:r>
          </a:p>
        </p:txBody>
      </p:sp>
      <p:sp>
        <p:nvSpPr>
          <p:cNvPr id="3" name="Content Placeholder 2"/>
          <p:cNvSpPr>
            <a:spLocks noGrp="1"/>
          </p:cNvSpPr>
          <p:nvPr>
            <p:ph idx="1"/>
          </p:nvPr>
        </p:nvSpPr>
        <p:spPr/>
        <p:txBody>
          <a:bodyPr/>
          <a:lstStyle/>
          <a:p>
            <a:pPr marL="0" indent="0">
              <a:buNone/>
            </a:pPr>
            <a:r>
              <a:rPr lang="en-US" dirty="0">
                <a:cs typeface="Arial" panose="020B0604020202020204" pitchFamily="34" charset="0"/>
              </a:rPr>
              <a:t>What was the first year of the 20</a:t>
            </a:r>
            <a:r>
              <a:rPr lang="en-US" baseline="30000" dirty="0">
                <a:cs typeface="Arial" panose="020B0604020202020204" pitchFamily="34" charset="0"/>
              </a:rPr>
              <a:t>th</a:t>
            </a:r>
            <a:r>
              <a:rPr lang="en-US" dirty="0">
                <a:cs typeface="Arial" panose="020B0604020202020204" pitchFamily="34" charset="0"/>
              </a:rPr>
              <a:t> century?</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alendar&#10;&#10;Description automatically generated">
            <a:extLst>
              <a:ext uri="{FF2B5EF4-FFF2-40B4-BE49-F238E27FC236}">
                <a16:creationId xmlns:a16="http://schemas.microsoft.com/office/drawing/2014/main" id="{D13B0CB0-E7E1-78E2-F314-AE1BA990BBE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52247" y="2751782"/>
            <a:ext cx="3072773" cy="3062532"/>
          </a:xfrm>
          <a:prstGeom prst="rect">
            <a:avLst/>
          </a:prstGeom>
        </p:spPr>
      </p:pic>
    </p:spTree>
    <p:extLst>
      <p:ext uri="{BB962C8B-B14F-4D97-AF65-F5344CB8AC3E}">
        <p14:creationId xmlns:p14="http://schemas.microsoft.com/office/powerpoint/2010/main" val="873520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- 100</a:t>
            </a:r>
            <a:endParaRPr lang="en-US" dirty="0"/>
          </a:p>
        </p:txBody>
      </p:sp>
      <p:sp>
        <p:nvSpPr>
          <p:cNvPr id="3" name="Content Placeholder 2"/>
          <p:cNvSpPr>
            <a:spLocks noGrp="1"/>
          </p:cNvSpPr>
          <p:nvPr>
            <p:ph idx="1"/>
          </p:nvPr>
        </p:nvSpPr>
        <p:spPr>
          <a:xfrm>
            <a:off x="628650" y="2418497"/>
            <a:ext cx="7886700" cy="2480072"/>
          </a:xfrm>
        </p:spPr>
        <p:txBody>
          <a:bodyPr/>
          <a:lstStyle/>
          <a:p>
            <a:pPr marL="0" indent="0" algn="ctr">
              <a:buNone/>
            </a:pPr>
            <a:r>
              <a:rPr lang="en-US" dirty="0"/>
              <a:t>Answer: 1901</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266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- 200</a:t>
            </a:r>
          </a:p>
        </p:txBody>
      </p:sp>
      <p:sp>
        <p:nvSpPr>
          <p:cNvPr id="3" name="Content Placeholder 2"/>
          <p:cNvSpPr>
            <a:spLocks noGrp="1"/>
          </p:cNvSpPr>
          <p:nvPr>
            <p:ph idx="1"/>
          </p:nvPr>
        </p:nvSpPr>
        <p:spPr>
          <a:xfrm>
            <a:off x="628649" y="2044498"/>
            <a:ext cx="3780065" cy="3717131"/>
          </a:xfrm>
        </p:spPr>
        <p:txBody>
          <a:bodyPr>
            <a:normAutofit fontScale="92500"/>
          </a:bodyPr>
          <a:lstStyle/>
          <a:p>
            <a:pPr marL="0" indent="0">
              <a:buNone/>
            </a:pPr>
            <a:r>
              <a:rPr lang="en-US" dirty="0">
                <a:cs typeface="Arial" panose="020B0604020202020204" pitchFamily="34" charset="0"/>
              </a:rPr>
              <a:t>The first public school and oldest existing school in the United States is Boston Latin School. It was founded 141 years before the signing of the Declaration of Independence. When was Boston Latin School founded?</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uilding with cars parked in front&#10;&#10;Description automatically generated with low confidence">
            <a:extLst>
              <a:ext uri="{FF2B5EF4-FFF2-40B4-BE49-F238E27FC236}">
                <a16:creationId xmlns:a16="http://schemas.microsoft.com/office/drawing/2014/main" id="{8D9EE7C0-FE3B-C122-71C5-EE7E6407858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8207" y="2333663"/>
            <a:ext cx="3537143" cy="2386881"/>
          </a:xfrm>
          <a:prstGeom prst="rect">
            <a:avLst/>
          </a:prstGeom>
        </p:spPr>
      </p:pic>
    </p:spTree>
    <p:extLst>
      <p:ext uri="{BB962C8B-B14F-4D97-AF65-F5344CB8AC3E}">
        <p14:creationId xmlns:p14="http://schemas.microsoft.com/office/powerpoint/2010/main" val="1788003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- 200</a:t>
            </a:r>
            <a:endParaRPr lang="en-US" dirty="0"/>
          </a:p>
        </p:txBody>
      </p:sp>
      <p:sp>
        <p:nvSpPr>
          <p:cNvPr id="3" name="Content Placeholder 2"/>
          <p:cNvSpPr>
            <a:spLocks noGrp="1"/>
          </p:cNvSpPr>
          <p:nvPr>
            <p:ph idx="1"/>
          </p:nvPr>
        </p:nvSpPr>
        <p:spPr>
          <a:xfrm>
            <a:off x="628650" y="2345424"/>
            <a:ext cx="7886700" cy="2384822"/>
          </a:xfrm>
        </p:spPr>
        <p:txBody>
          <a:bodyPr/>
          <a:lstStyle/>
          <a:p>
            <a:pPr marL="0" indent="0" algn="ctr">
              <a:buNone/>
            </a:pPr>
            <a:r>
              <a:rPr lang="en-US" dirty="0"/>
              <a:t>Answer: 1635</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9070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- 300</a:t>
            </a:r>
          </a:p>
        </p:txBody>
      </p:sp>
      <p:sp>
        <p:nvSpPr>
          <p:cNvPr id="3" name="Content Placeholder 2"/>
          <p:cNvSpPr>
            <a:spLocks noGrp="1"/>
          </p:cNvSpPr>
          <p:nvPr>
            <p:ph idx="1"/>
          </p:nvPr>
        </p:nvSpPr>
        <p:spPr>
          <a:xfrm>
            <a:off x="628650" y="2226469"/>
            <a:ext cx="5344519" cy="3263504"/>
          </a:xfrm>
        </p:spPr>
        <p:txBody>
          <a:bodyPr>
            <a:normAutofit/>
          </a:bodyPr>
          <a:lstStyle/>
          <a:p>
            <a:pPr marL="0" indent="0">
              <a:buNone/>
            </a:pPr>
            <a:r>
              <a:rPr lang="en-US" dirty="0">
                <a:cs typeface="Arial" panose="020B0604020202020204" pitchFamily="34" charset="0"/>
              </a:rPr>
              <a:t>The first handheld cell phone was invented in 1973 at Motorola.          It weighed 2 kilograms.</a:t>
            </a:r>
          </a:p>
          <a:p>
            <a:pPr marL="0" indent="0">
              <a:buNone/>
            </a:pPr>
            <a:r>
              <a:rPr lang="en-US" dirty="0">
                <a:cs typeface="Arial" panose="020B0604020202020204" pitchFamily="34" charset="0"/>
              </a:rPr>
              <a:t>To the nearest tenth, how many pounds did that phone weigh?</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remote, indoor, electronics, control&#10;&#10;Description automatically generated">
            <a:extLst>
              <a:ext uri="{FF2B5EF4-FFF2-40B4-BE49-F238E27FC236}">
                <a16:creationId xmlns:a16="http://schemas.microsoft.com/office/drawing/2014/main" id="{275E7AD5-286E-D45C-2DAF-EF31B5573D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8914" y="1124770"/>
            <a:ext cx="4330874" cy="4330874"/>
          </a:xfrm>
          <a:prstGeom prst="rect">
            <a:avLst/>
          </a:prstGeom>
        </p:spPr>
      </p:pic>
    </p:spTree>
    <p:extLst>
      <p:ext uri="{BB962C8B-B14F-4D97-AF65-F5344CB8AC3E}">
        <p14:creationId xmlns:p14="http://schemas.microsoft.com/office/powerpoint/2010/main" val="2957304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- 300</a:t>
            </a:r>
            <a:endParaRPr lang="en-US" dirty="0"/>
          </a:p>
        </p:txBody>
      </p:sp>
      <p:sp>
        <p:nvSpPr>
          <p:cNvPr id="3" name="Content Placeholder 2"/>
          <p:cNvSpPr>
            <a:spLocks noGrp="1"/>
          </p:cNvSpPr>
          <p:nvPr>
            <p:ph idx="1"/>
          </p:nvPr>
        </p:nvSpPr>
        <p:spPr>
          <a:xfrm>
            <a:off x="628650" y="2388030"/>
            <a:ext cx="7886700" cy="2441972"/>
          </a:xfrm>
        </p:spPr>
        <p:txBody>
          <a:bodyPr/>
          <a:lstStyle/>
          <a:p>
            <a:pPr marL="0" indent="0" algn="ctr">
              <a:buNone/>
            </a:pPr>
            <a:r>
              <a:rPr lang="en-US" dirty="0"/>
              <a:t>Answer: 4.4 lbs.</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954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- 400</a:t>
            </a:r>
          </a:p>
        </p:txBody>
      </p:sp>
      <p:sp>
        <p:nvSpPr>
          <p:cNvPr id="3" name="Content Placeholder 2"/>
          <p:cNvSpPr>
            <a:spLocks noGrp="1"/>
          </p:cNvSpPr>
          <p:nvPr>
            <p:ph idx="1"/>
          </p:nvPr>
        </p:nvSpPr>
        <p:spPr>
          <a:xfrm>
            <a:off x="628649" y="2226469"/>
            <a:ext cx="4862299" cy="3263504"/>
          </a:xfrm>
        </p:spPr>
        <p:txBody>
          <a:bodyPr>
            <a:normAutofit/>
          </a:bodyPr>
          <a:lstStyle/>
          <a:p>
            <a:pPr marL="0" indent="0">
              <a:buNone/>
            </a:pPr>
            <a:r>
              <a:rPr lang="en-US" dirty="0"/>
              <a:t>On which continent was the </a:t>
            </a:r>
            <a:r>
              <a:rPr lang="en-US" dirty="0">
                <a:cs typeface="Arial" panose="020B0604020202020204" pitchFamily="34" charset="0"/>
              </a:rPr>
              <a:t>French</a:t>
            </a:r>
            <a:r>
              <a:rPr lang="en-US" dirty="0"/>
              <a:t> and Indian War fought?</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orcelain, blue, glass&#10;&#10;Description automatically generated">
            <a:extLst>
              <a:ext uri="{FF2B5EF4-FFF2-40B4-BE49-F238E27FC236}">
                <a16:creationId xmlns:a16="http://schemas.microsoft.com/office/drawing/2014/main" id="{35065BF9-A56A-53B8-5C0D-D85F8E6A4C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0895" y="1626057"/>
            <a:ext cx="3605885" cy="3605885"/>
          </a:xfrm>
          <a:prstGeom prst="rect">
            <a:avLst/>
          </a:prstGeom>
        </p:spPr>
      </p:pic>
    </p:spTree>
    <p:extLst>
      <p:ext uri="{BB962C8B-B14F-4D97-AF65-F5344CB8AC3E}">
        <p14:creationId xmlns:p14="http://schemas.microsoft.com/office/powerpoint/2010/main" val="53704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- 400</a:t>
            </a:r>
            <a:endParaRPr lang="en-US" dirty="0"/>
          </a:p>
        </p:txBody>
      </p:sp>
      <p:sp>
        <p:nvSpPr>
          <p:cNvPr id="3" name="Content Placeholder 2"/>
          <p:cNvSpPr>
            <a:spLocks noGrp="1"/>
          </p:cNvSpPr>
          <p:nvPr>
            <p:ph idx="1"/>
          </p:nvPr>
        </p:nvSpPr>
        <p:spPr>
          <a:xfrm>
            <a:off x="628650" y="2328081"/>
            <a:ext cx="7886700" cy="2365772"/>
          </a:xfrm>
        </p:spPr>
        <p:txBody>
          <a:bodyPr/>
          <a:lstStyle/>
          <a:p>
            <a:pPr marL="0" indent="0" algn="ctr">
              <a:buNone/>
            </a:pPr>
            <a:r>
              <a:rPr lang="en-US" dirty="0"/>
              <a:t>Answer: North America </a:t>
            </a:r>
          </a:p>
          <a:p>
            <a:pPr marL="0" indent="0">
              <a:buNone/>
            </a:pPr>
            <a:endParaRPr lang="en-US" dirty="0"/>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87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Science - 200</a:t>
            </a:r>
          </a:p>
        </p:txBody>
      </p:sp>
      <p:sp>
        <p:nvSpPr>
          <p:cNvPr id="3" name="Content Placeholder 2"/>
          <p:cNvSpPr>
            <a:spLocks noGrp="1"/>
          </p:cNvSpPr>
          <p:nvPr>
            <p:ph idx="1"/>
          </p:nvPr>
        </p:nvSpPr>
        <p:spPr>
          <a:xfrm>
            <a:off x="628650" y="2420629"/>
            <a:ext cx="7886700" cy="3424238"/>
          </a:xfrm>
        </p:spPr>
        <p:txBody>
          <a:bodyPr/>
          <a:lstStyle/>
          <a:p>
            <a:pPr marL="0" indent="0" algn="ctr">
              <a:buNone/>
            </a:pPr>
            <a:r>
              <a:rPr lang="en-US" dirty="0"/>
              <a:t>Answer: ½ or 50%</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5539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- 500</a:t>
            </a:r>
          </a:p>
        </p:txBody>
      </p:sp>
      <p:sp>
        <p:nvSpPr>
          <p:cNvPr id="3" name="Content Placeholder 2"/>
          <p:cNvSpPr>
            <a:spLocks noGrp="1"/>
          </p:cNvSpPr>
          <p:nvPr>
            <p:ph idx="1"/>
          </p:nvPr>
        </p:nvSpPr>
        <p:spPr>
          <a:xfrm>
            <a:off x="628650" y="2021752"/>
            <a:ext cx="4166263" cy="3263504"/>
          </a:xfrm>
        </p:spPr>
        <p:txBody>
          <a:bodyPr>
            <a:normAutofit/>
          </a:bodyPr>
          <a:lstStyle/>
          <a:p>
            <a:pPr marL="0" indent="0">
              <a:buNone/>
            </a:pPr>
            <a:r>
              <a:rPr lang="en-US" dirty="0">
                <a:cs typeface="Arial" panose="020B0604020202020204" pitchFamily="34" charset="0"/>
              </a:rPr>
              <a:t>Eyeglasses were invented in the 13</a:t>
            </a:r>
            <a:r>
              <a:rPr lang="en-US" baseline="30000" dirty="0">
                <a:cs typeface="Arial" panose="020B0604020202020204" pitchFamily="34" charset="0"/>
              </a:rPr>
              <a:t>th</a:t>
            </a:r>
            <a:r>
              <a:rPr lang="en-US" dirty="0">
                <a:cs typeface="Arial" panose="020B0604020202020204" pitchFamily="34" charset="0"/>
              </a:rPr>
              <a:t> century.     </a:t>
            </a:r>
          </a:p>
          <a:p>
            <a:r>
              <a:rPr lang="en-US" sz="2400" dirty="0">
                <a:cs typeface="Arial" panose="020B0604020202020204" pitchFamily="34" charset="0"/>
              </a:rPr>
              <a:t>The hundreds and tens digits of the year add to 10.        </a:t>
            </a:r>
          </a:p>
          <a:p>
            <a:r>
              <a:rPr lang="en-US" sz="2400" dirty="0">
                <a:cs typeface="Arial" panose="020B0604020202020204" pitchFamily="34" charset="0"/>
              </a:rPr>
              <a:t>The sum of all digits is 11.</a:t>
            </a:r>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clipart&#10;&#10;Description automatically generated">
            <a:extLst>
              <a:ext uri="{FF2B5EF4-FFF2-40B4-BE49-F238E27FC236}">
                <a16:creationId xmlns:a16="http://schemas.microsoft.com/office/drawing/2014/main" id="{094724B0-0143-8A44-B98F-C2314E7180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38934" y="1560343"/>
            <a:ext cx="2974588" cy="3626164"/>
          </a:xfrm>
          <a:prstGeom prst="rect">
            <a:avLst/>
          </a:prstGeom>
        </p:spPr>
      </p:pic>
    </p:spTree>
    <p:extLst>
      <p:ext uri="{BB962C8B-B14F-4D97-AF65-F5344CB8AC3E}">
        <p14:creationId xmlns:p14="http://schemas.microsoft.com/office/powerpoint/2010/main" val="3490046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History - 500</a:t>
            </a:r>
            <a:endParaRPr lang="en-US" dirty="0"/>
          </a:p>
        </p:txBody>
      </p:sp>
      <p:sp>
        <p:nvSpPr>
          <p:cNvPr id="3" name="Content Placeholder 2"/>
          <p:cNvSpPr>
            <a:spLocks noGrp="1"/>
          </p:cNvSpPr>
          <p:nvPr>
            <p:ph idx="1"/>
          </p:nvPr>
        </p:nvSpPr>
        <p:spPr>
          <a:xfrm>
            <a:off x="628650" y="2288976"/>
            <a:ext cx="7886700" cy="2280047"/>
          </a:xfrm>
        </p:spPr>
        <p:txBody>
          <a:bodyPr/>
          <a:lstStyle/>
          <a:p>
            <a:pPr marL="0" indent="0" algn="ctr">
              <a:buNone/>
            </a:pPr>
            <a:r>
              <a:rPr lang="en-US" dirty="0"/>
              <a:t>Answer: 1280</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982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- 300</a:t>
            </a:r>
          </a:p>
        </p:txBody>
      </p:sp>
      <p:sp>
        <p:nvSpPr>
          <p:cNvPr id="3" name="Content Placeholder 2"/>
          <p:cNvSpPr>
            <a:spLocks noGrp="1"/>
          </p:cNvSpPr>
          <p:nvPr>
            <p:ph idx="1"/>
          </p:nvPr>
        </p:nvSpPr>
        <p:spPr>
          <a:xfrm>
            <a:off x="605555" y="1690689"/>
            <a:ext cx="7932890" cy="3263504"/>
          </a:xfrm>
        </p:spPr>
        <p:txBody>
          <a:bodyPr>
            <a:normAutofit/>
          </a:bodyPr>
          <a:lstStyle/>
          <a:p>
            <a:pPr marL="0" indent="0">
              <a:buNone/>
            </a:pPr>
            <a:r>
              <a:rPr lang="en-US" dirty="0"/>
              <a:t>How many time zones are in the world</a:t>
            </a:r>
            <a:r>
              <a:rPr lang="en-US" sz="2400" dirty="0"/>
              <a:t>?</a:t>
            </a:r>
          </a:p>
        </p:txBody>
      </p:sp>
      <p:sp>
        <p:nvSpPr>
          <p:cNvPr id="5" name="Action Button: Home 4">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C64ED2A-2FA5-6A27-FD59-85E9D62AD4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72774" y="2622941"/>
            <a:ext cx="3785992" cy="3785992"/>
          </a:xfrm>
          <a:prstGeom prst="rect">
            <a:avLst/>
          </a:prstGeom>
        </p:spPr>
      </p:pic>
    </p:spTree>
    <p:extLst>
      <p:ext uri="{BB962C8B-B14F-4D97-AF65-F5344CB8AC3E}">
        <p14:creationId xmlns:p14="http://schemas.microsoft.com/office/powerpoint/2010/main" val="390436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- 300</a:t>
            </a:r>
            <a:endParaRPr lang="en-US" dirty="0"/>
          </a:p>
        </p:txBody>
      </p:sp>
      <p:sp>
        <p:nvSpPr>
          <p:cNvPr id="3" name="Content Placeholder 2"/>
          <p:cNvSpPr>
            <a:spLocks noGrp="1"/>
          </p:cNvSpPr>
          <p:nvPr>
            <p:ph idx="1"/>
          </p:nvPr>
        </p:nvSpPr>
        <p:spPr>
          <a:xfrm>
            <a:off x="678691" y="2494403"/>
            <a:ext cx="7886700" cy="2451497"/>
          </a:xfrm>
        </p:spPr>
        <p:txBody>
          <a:bodyPr/>
          <a:lstStyle/>
          <a:p>
            <a:pPr marL="0" indent="0" algn="ctr">
              <a:buNone/>
            </a:pPr>
            <a:r>
              <a:rPr lang="en-US" dirty="0"/>
              <a:t>Answer: 24</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768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cs typeface="Arial" panose="020B0604020202020204" pitchFamily="34" charset="0"/>
              </a:rPr>
              <a:t>Science - 400</a:t>
            </a:r>
            <a:endParaRPr lang="en-US" dirty="0"/>
          </a:p>
        </p:txBody>
      </p:sp>
      <p:sp>
        <p:nvSpPr>
          <p:cNvPr id="3" name="Content Placeholder 2"/>
          <p:cNvSpPr>
            <a:spLocks noGrp="1"/>
          </p:cNvSpPr>
          <p:nvPr>
            <p:ph idx="1"/>
          </p:nvPr>
        </p:nvSpPr>
        <p:spPr/>
        <p:txBody>
          <a:bodyPr/>
          <a:lstStyle/>
          <a:p>
            <a:pPr marL="0" indent="0">
              <a:buNone/>
            </a:pPr>
            <a:r>
              <a:rPr lang="en-US" sz="2800" dirty="0">
                <a:effectLst/>
                <a:latin typeface="Calibri" panose="020F0502020204030204" pitchFamily="34" charset="0"/>
                <a:ea typeface="DengXian" panose="02010600030101010101" pitchFamily="2" charset="-122"/>
                <a:cs typeface="Times New Roman" panose="02020603050405020304" pitchFamily="18" charset="0"/>
              </a:rPr>
              <a:t>What land-based insect is known for its extraordinary ability to lift objects up to 20 times its own body weight?</a:t>
            </a:r>
            <a:endParaRPr lang="en-US" sz="2800" dirty="0">
              <a:cs typeface="Arial" panose="020B0604020202020204" pitchFamily="34" charset="0"/>
            </a:endParaRPr>
          </a:p>
        </p:txBody>
      </p:sp>
      <p:sp>
        <p:nvSpPr>
          <p:cNvPr id="6" name="Action Button: Home 5">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E7C91DF-3E96-4898-05CD-2A6ED877B4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3743" y="3227010"/>
            <a:ext cx="3152753" cy="2624203"/>
          </a:xfrm>
          <a:prstGeom prst="rect">
            <a:avLst/>
          </a:prstGeom>
        </p:spPr>
      </p:pic>
      <p:sp>
        <p:nvSpPr>
          <p:cNvPr id="5" name="Speech Bubble: Oval 4">
            <a:extLst>
              <a:ext uri="{FF2B5EF4-FFF2-40B4-BE49-F238E27FC236}">
                <a16:creationId xmlns:a16="http://schemas.microsoft.com/office/drawing/2014/main" id="{B7226E0B-B7D1-514D-B9B6-188945D3C78E}"/>
              </a:ext>
            </a:extLst>
          </p:cNvPr>
          <p:cNvSpPr/>
          <p:nvPr/>
        </p:nvSpPr>
        <p:spPr>
          <a:xfrm>
            <a:off x="969353" y="3092355"/>
            <a:ext cx="1953687" cy="1308970"/>
          </a:xfrm>
          <a:prstGeom prst="wedgeEllipseCallout">
            <a:avLst>
              <a:gd name="adj1" fmla="val 87521"/>
              <a:gd name="adj2" fmla="val 5915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 can’t lift anything!</a:t>
            </a:r>
          </a:p>
        </p:txBody>
      </p:sp>
    </p:spTree>
    <p:extLst>
      <p:ext uri="{BB962C8B-B14F-4D97-AF65-F5344CB8AC3E}">
        <p14:creationId xmlns:p14="http://schemas.microsoft.com/office/powerpoint/2010/main" val="128314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Science - 400</a:t>
            </a:r>
            <a:endParaRPr lang="en-US" dirty="0"/>
          </a:p>
        </p:txBody>
      </p:sp>
      <p:sp>
        <p:nvSpPr>
          <p:cNvPr id="3" name="Content Placeholder 2"/>
          <p:cNvSpPr>
            <a:spLocks noGrp="1"/>
          </p:cNvSpPr>
          <p:nvPr>
            <p:ph idx="1"/>
          </p:nvPr>
        </p:nvSpPr>
        <p:spPr>
          <a:xfrm>
            <a:off x="628650" y="2459441"/>
            <a:ext cx="7886700" cy="3471862"/>
          </a:xfrm>
        </p:spPr>
        <p:txBody>
          <a:bodyPr/>
          <a:lstStyle/>
          <a:p>
            <a:pPr marL="0" indent="0" algn="ctr">
              <a:buNone/>
            </a:pPr>
            <a:r>
              <a:rPr lang="en-US" dirty="0"/>
              <a:t>Answer: Ant</a:t>
            </a:r>
          </a:p>
        </p:txBody>
      </p:sp>
      <p:sp>
        <p:nvSpPr>
          <p:cNvPr id="4" name="Action Button: Home 3">
            <a:hlinkClick r:id="" action="ppaction://hlinkshowjump?jump=firstslide" highlightClick="1"/>
          </p:cNvPr>
          <p:cNvSpPr/>
          <p:nvPr/>
        </p:nvSpPr>
        <p:spPr>
          <a:xfrm>
            <a:off x="7765576" y="5527343"/>
            <a:ext cx="1214651" cy="1084997"/>
          </a:xfrm>
          <a:prstGeom prst="actionButtonHom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820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761</Words>
  <Application>Microsoft Office PowerPoint</Application>
  <PresentationFormat>On-screen Show (4:3)</PresentationFormat>
  <Paragraphs>142</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Black</vt:lpstr>
      <vt:lpstr>Calibri</vt:lpstr>
      <vt:lpstr>Calibri Light</vt:lpstr>
      <vt:lpstr>Office Theme</vt:lpstr>
      <vt:lpstr>SMASH Game 6</vt:lpstr>
      <vt:lpstr>Science - 100</vt:lpstr>
      <vt:lpstr>Science - 100</vt:lpstr>
      <vt:lpstr>Science - 200</vt:lpstr>
      <vt:lpstr>Science - 200</vt:lpstr>
      <vt:lpstr>Science - 300</vt:lpstr>
      <vt:lpstr>Science - 300</vt:lpstr>
      <vt:lpstr>Science - 400</vt:lpstr>
      <vt:lpstr>Science - 400</vt:lpstr>
      <vt:lpstr>Science - 500</vt:lpstr>
      <vt:lpstr>Science - 500</vt:lpstr>
      <vt:lpstr>Math - 100</vt:lpstr>
      <vt:lpstr>Math - 100</vt:lpstr>
      <vt:lpstr>Math - 200</vt:lpstr>
      <vt:lpstr>Math - 200</vt:lpstr>
      <vt:lpstr>Math - 300</vt:lpstr>
      <vt:lpstr>Math - 300</vt:lpstr>
      <vt:lpstr>Math - 400</vt:lpstr>
      <vt:lpstr>Math - 400</vt:lpstr>
      <vt:lpstr>Math - 500</vt:lpstr>
      <vt:lpstr>Math - 500</vt:lpstr>
      <vt:lpstr>Art - 100</vt:lpstr>
      <vt:lpstr>Art - 100</vt:lpstr>
      <vt:lpstr>Art - 200</vt:lpstr>
      <vt:lpstr>Art - 200</vt:lpstr>
      <vt:lpstr>Art - 300</vt:lpstr>
      <vt:lpstr>Art - 300</vt:lpstr>
      <vt:lpstr>Art - 400</vt:lpstr>
      <vt:lpstr>Art - 400</vt:lpstr>
      <vt:lpstr>Art - 500</vt:lpstr>
      <vt:lpstr>Art - 500</vt:lpstr>
      <vt:lpstr>Sports - 100</vt:lpstr>
      <vt:lpstr>Sports - 100</vt:lpstr>
      <vt:lpstr>Sports - 200</vt:lpstr>
      <vt:lpstr>Sports - 200</vt:lpstr>
      <vt:lpstr>Sports - 300</vt:lpstr>
      <vt:lpstr>Sports - 300</vt:lpstr>
      <vt:lpstr>Sports - 400</vt:lpstr>
      <vt:lpstr>Sports - 400</vt:lpstr>
      <vt:lpstr>Sports - 500</vt:lpstr>
      <vt:lpstr>Sports - 500</vt:lpstr>
      <vt:lpstr>History - 100</vt:lpstr>
      <vt:lpstr>History - 100</vt:lpstr>
      <vt:lpstr>History - 200</vt:lpstr>
      <vt:lpstr>History - 200</vt:lpstr>
      <vt:lpstr>History - 300</vt:lpstr>
      <vt:lpstr>History - 300</vt:lpstr>
      <vt:lpstr>History - 400</vt:lpstr>
      <vt:lpstr>History - 400</vt:lpstr>
      <vt:lpstr>History - 500</vt:lpstr>
      <vt:lpstr>History - 500</vt:lpstr>
    </vt:vector>
  </TitlesOfParts>
  <Company>ASU UTO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dc:title>
  <dc:creator>Yifan Tian</dc:creator>
  <cp:lastModifiedBy>Tanner Wolfram</cp:lastModifiedBy>
  <cp:revision>178</cp:revision>
  <cp:lastPrinted>2016-12-02T23:11:32Z</cp:lastPrinted>
  <dcterms:created xsi:type="dcterms:W3CDTF">2015-12-10T22:31:56Z</dcterms:created>
  <dcterms:modified xsi:type="dcterms:W3CDTF">2022-08-30T16:55:32Z</dcterms:modified>
</cp:coreProperties>
</file>