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0" r:id="rId2"/>
    <p:sldId id="302" r:id="rId3"/>
    <p:sldId id="305" r:id="rId4"/>
    <p:sldId id="291" r:id="rId5"/>
    <p:sldId id="285" r:id="rId6"/>
    <p:sldId id="287" r:id="rId7"/>
    <p:sldId id="286" r:id="rId8"/>
    <p:sldId id="284" r:id="rId9"/>
    <p:sldId id="290" r:id="rId10"/>
    <p:sldId id="289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CbRqF/B1HiQ5Q4axRDUdA==" hashData="mS00cTtaCP11buJn4LB+X+P+qGguPoHv8FHDfRvROsrcZtq0pvy08xEcLUGp4W07tl//dEYv2iu/17VrnQLZk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FF3300"/>
    <a:srgbClr val="276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61CE-E248-9347-B884-606B33DCE7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190509" y="6281669"/>
            <a:ext cx="149629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longlearningteachers.blogspot.com/2011_07_01_archiv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om-at.blogspot.com/2016/12/2016-medley-33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027"/>
          </a:xfrm>
        </p:spPr>
        <p:txBody>
          <a:bodyPr>
            <a:normAutofit/>
          </a:bodyPr>
          <a:lstStyle/>
          <a:p>
            <a:r>
              <a:rPr lang="en-US" sz="3600" dirty="0"/>
              <a:t>7-2 MATH TALKS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0084-56A3-4AC2-AC52-87DC5A94731A}"/>
              </a:ext>
            </a:extLst>
          </p:cNvPr>
          <p:cNvSpPr txBox="1"/>
          <p:nvPr/>
        </p:nvSpPr>
        <p:spPr>
          <a:xfrm>
            <a:off x="558209" y="1279053"/>
            <a:ext cx="5640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Data Talks (2-3)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Picture Talks (Slides 4-7)</a:t>
            </a:r>
          </a:p>
          <a:p>
            <a:pPr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3657600" algn="l"/>
                <a:tab pos="5486400" algn="l"/>
              </a:tabLs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Number Talks (</a:t>
            </a:r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</a:rPr>
              <a:t>Slides 8-11)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0FDD3-061E-44E6-8E61-37C9553C8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1999" y="3429000"/>
            <a:ext cx="2929935" cy="26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C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206719" y="4314630"/>
            <a:ext cx="473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would you rather have?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your reasoning.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ABC5C-EB90-4D45-83D9-BEB89DFEE7C9}"/>
              </a:ext>
            </a:extLst>
          </p:cNvPr>
          <p:cNvSpPr txBox="1"/>
          <p:nvPr/>
        </p:nvSpPr>
        <p:spPr>
          <a:xfrm>
            <a:off x="1304109" y="1606521"/>
            <a:ext cx="6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50% of $60     or      75% of $40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AED40-16B3-4523-ADDB-1161E4E5953A}"/>
              </a:ext>
            </a:extLst>
          </p:cNvPr>
          <p:cNvSpPr txBox="1"/>
          <p:nvPr/>
        </p:nvSpPr>
        <p:spPr>
          <a:xfrm>
            <a:off x="1062446" y="2470440"/>
            <a:ext cx="663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25% of $200     or      75% of $100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19DB6-7B03-42BA-BAFF-12BAE77726D5}"/>
              </a:ext>
            </a:extLst>
          </p:cNvPr>
          <p:cNvSpPr txBox="1"/>
          <p:nvPr/>
        </p:nvSpPr>
        <p:spPr>
          <a:xfrm>
            <a:off x="1304109" y="3334359"/>
            <a:ext cx="6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50% of $75     or      75% of $50</a:t>
            </a:r>
          </a:p>
        </p:txBody>
      </p:sp>
    </p:spTree>
    <p:extLst>
      <p:ext uri="{BB962C8B-B14F-4D97-AF65-F5344CB8AC3E}">
        <p14:creationId xmlns:p14="http://schemas.microsoft.com/office/powerpoint/2010/main" val="101992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D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206719" y="4314630"/>
            <a:ext cx="473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would you rather have?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your reasoning.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ABC5C-EB90-4D45-83D9-BEB89DFEE7C9}"/>
              </a:ext>
            </a:extLst>
          </p:cNvPr>
          <p:cNvSpPr txBox="1"/>
          <p:nvPr/>
        </p:nvSpPr>
        <p:spPr>
          <a:xfrm>
            <a:off x="1304109" y="1606521"/>
            <a:ext cx="6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60% of $45     or      40% of $60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AED40-16B3-4523-ADDB-1161E4E5953A}"/>
              </a:ext>
            </a:extLst>
          </p:cNvPr>
          <p:cNvSpPr txBox="1"/>
          <p:nvPr/>
        </p:nvSpPr>
        <p:spPr>
          <a:xfrm>
            <a:off x="1304109" y="2470440"/>
            <a:ext cx="6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30% of $20     or      20% of $25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19DB6-7B03-42BA-BAFF-12BAE77726D5}"/>
              </a:ext>
            </a:extLst>
          </p:cNvPr>
          <p:cNvSpPr txBox="1"/>
          <p:nvPr/>
        </p:nvSpPr>
        <p:spPr>
          <a:xfrm>
            <a:off x="1304109" y="3334359"/>
            <a:ext cx="6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10% of $15     or      15% of $20</a:t>
            </a:r>
          </a:p>
        </p:txBody>
      </p:sp>
    </p:spTree>
    <p:extLst>
      <p:ext uri="{BB962C8B-B14F-4D97-AF65-F5344CB8AC3E}">
        <p14:creationId xmlns:p14="http://schemas.microsoft.com/office/powerpoint/2010/main" val="204807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DATA TALK A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CF679-8E6E-44E8-A46E-C05ABED6493A}"/>
              </a:ext>
            </a:extLst>
          </p:cNvPr>
          <p:cNvSpPr/>
          <p:nvPr/>
        </p:nvSpPr>
        <p:spPr>
          <a:xfrm>
            <a:off x="457200" y="1280903"/>
            <a:ext cx="6384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TRUE      OR     FALSE?</a:t>
            </a:r>
          </a:p>
          <a:p>
            <a:endParaRPr lang="en-US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Teens are more susceptible to addiction than adults.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3DF15E-413E-4D68-8383-C3BA839FAC78}"/>
              </a:ext>
            </a:extLst>
          </p:cNvPr>
          <p:cNvSpPr/>
          <p:nvPr/>
        </p:nvSpPr>
        <p:spPr>
          <a:xfrm>
            <a:off x="959583" y="3866984"/>
            <a:ext cx="6891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are some HEALTHY, thrilling activities you enjoy that may steer you away from drugs and alcohol?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41428-5F6B-404B-B136-6E55706CC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5672" y="1037214"/>
            <a:ext cx="1257706" cy="1576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F38403-A88C-4980-A529-1D15E49F1650}"/>
              </a:ext>
            </a:extLst>
          </p:cNvPr>
          <p:cNvSpPr txBox="1"/>
          <p:nvPr/>
        </p:nvSpPr>
        <p:spPr>
          <a:xfrm>
            <a:off x="457199" y="5982251"/>
            <a:ext cx="8056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*Source: https://knoxvillemoms.com/weird-facts-to-help-us-better-understand-teens/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3E392E-5C3A-4008-AC7B-8B1C5601EE3F}"/>
              </a:ext>
            </a:extLst>
          </p:cNvPr>
          <p:cNvSpPr/>
          <p:nvPr/>
        </p:nvSpPr>
        <p:spPr>
          <a:xfrm>
            <a:off x="733510" y="2702555"/>
            <a:ext cx="7503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When teens get something they want, their dopamine levels increase higher than adult levels. So their lows are lower and their highs are higher. This “feel-good” hormone makes teens more susceptible to addiction.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5AC10-B056-4868-9DE1-28F4E083C216}"/>
              </a:ext>
            </a:extLst>
          </p:cNvPr>
          <p:cNvSpPr/>
          <p:nvPr/>
        </p:nvSpPr>
        <p:spPr>
          <a:xfrm>
            <a:off x="1727794" y="4965492"/>
            <a:ext cx="5041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Sports, exercise, and artistic performances are some good examples</a:t>
            </a:r>
            <a:endParaRPr lang="en-US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80B140-6BB5-4007-B848-7A1A48E7D413}"/>
              </a:ext>
            </a:extLst>
          </p:cNvPr>
          <p:cNvSpPr/>
          <p:nvPr/>
        </p:nvSpPr>
        <p:spPr>
          <a:xfrm>
            <a:off x="2139984" y="1192662"/>
            <a:ext cx="1038873" cy="541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5C5A-3818-4CBF-ABDA-B28B73C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DATA TALK 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3E4BE-8685-4699-AD03-E3FA1D89CF6F}"/>
              </a:ext>
            </a:extLst>
          </p:cNvPr>
          <p:cNvSpPr/>
          <p:nvPr/>
        </p:nvSpPr>
        <p:spPr>
          <a:xfrm>
            <a:off x="3208018" y="1220630"/>
            <a:ext cx="2902141" cy="519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FACTS and STATISTICS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8ADAE1-23DE-43F9-ABE7-79B1D491F0E5}"/>
              </a:ext>
            </a:extLst>
          </p:cNvPr>
          <p:cNvSpPr/>
          <p:nvPr/>
        </p:nvSpPr>
        <p:spPr>
          <a:xfrm>
            <a:off x="971164" y="2901018"/>
            <a:ext cx="49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06F524-F841-40E7-B79B-5DEFCDA2431B}"/>
              </a:ext>
            </a:extLst>
          </p:cNvPr>
          <p:cNvSpPr/>
          <p:nvPr/>
        </p:nvSpPr>
        <p:spPr>
          <a:xfrm>
            <a:off x="604392" y="3020548"/>
            <a:ext cx="501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____% of teens girls feel this way*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416476-7B04-4C6C-B991-D005865B37F4}"/>
              </a:ext>
            </a:extLst>
          </p:cNvPr>
          <p:cNvSpPr/>
          <p:nvPr/>
        </p:nvSpPr>
        <p:spPr>
          <a:xfrm>
            <a:off x="2826064" y="3857381"/>
            <a:ext cx="364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number seems too low?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8BE968-89A3-490D-BE53-DEBC0EB4FDBF}"/>
              </a:ext>
            </a:extLst>
          </p:cNvPr>
          <p:cNvSpPr/>
          <p:nvPr/>
        </p:nvSpPr>
        <p:spPr>
          <a:xfrm>
            <a:off x="2824514" y="4293544"/>
            <a:ext cx="1352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Too high?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47F35-70F4-4987-BBE8-26AF51A6A2D7}"/>
              </a:ext>
            </a:extLst>
          </p:cNvPr>
          <p:cNvSpPr/>
          <p:nvPr/>
        </p:nvSpPr>
        <p:spPr>
          <a:xfrm>
            <a:off x="2822964" y="4729707"/>
            <a:ext cx="165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About right?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2E12A2F-FB3A-4EA4-8176-9B8E3F01038A}"/>
              </a:ext>
            </a:extLst>
          </p:cNvPr>
          <p:cNvSpPr/>
          <p:nvPr/>
        </p:nvSpPr>
        <p:spPr>
          <a:xfrm>
            <a:off x="2489546" y="3974738"/>
            <a:ext cx="274320" cy="18288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E490254-C4F5-4A17-86B3-E7F49FE86EEB}"/>
              </a:ext>
            </a:extLst>
          </p:cNvPr>
          <p:cNvSpPr/>
          <p:nvPr/>
        </p:nvSpPr>
        <p:spPr>
          <a:xfrm>
            <a:off x="2502606" y="4379692"/>
            <a:ext cx="274320" cy="18288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886C0ED-F25E-49CD-A3CA-8A5AB8847FD2}"/>
              </a:ext>
            </a:extLst>
          </p:cNvPr>
          <p:cNvSpPr/>
          <p:nvPr/>
        </p:nvSpPr>
        <p:spPr>
          <a:xfrm>
            <a:off x="2515666" y="4784646"/>
            <a:ext cx="274320" cy="18288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3FEA6-2B5D-48B1-9122-09D92DFA5CDB}"/>
              </a:ext>
            </a:extLst>
          </p:cNvPr>
          <p:cNvSpPr txBox="1"/>
          <p:nvPr/>
        </p:nvSpPr>
        <p:spPr>
          <a:xfrm>
            <a:off x="497338" y="5859528"/>
            <a:ext cx="8056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*Source: https://knoxvillemoms.com/weird-facts-to-help-us-better-understand-teens/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E0B419-9399-450B-B15F-2147FBB046FE}"/>
              </a:ext>
            </a:extLst>
          </p:cNvPr>
          <p:cNvSpPr/>
          <p:nvPr/>
        </p:nvSpPr>
        <p:spPr>
          <a:xfrm>
            <a:off x="1336870" y="1873436"/>
            <a:ext cx="688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Many girls believe they are not good enough in some way, including body size or shape, academics, social life, and/or school performance.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712B1-DFE0-49E1-BF9D-892683AD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92" y="3145830"/>
            <a:ext cx="1048245" cy="2295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D64F7-2C96-4CF3-BB6B-ADDFAE46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20473" y="3309095"/>
            <a:ext cx="845975" cy="20931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1C8C03-4798-4EF4-A0A5-D559941AC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4224" y="3657825"/>
            <a:ext cx="946423" cy="20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8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PICTURE TALK A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185851" y="3278304"/>
            <a:ext cx="482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an unreasonably high estimate? Unreasonably low?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24A5E-18C9-4E23-915F-C4E006A9DC96}"/>
              </a:ext>
            </a:extLst>
          </p:cNvPr>
          <p:cNvSpPr/>
          <p:nvPr/>
        </p:nvSpPr>
        <p:spPr>
          <a:xfrm>
            <a:off x="3870141" y="1067872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Container A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FF15F5-1FCB-4BAE-B336-792C1068AF62}"/>
              </a:ext>
            </a:extLst>
          </p:cNvPr>
          <p:cNvSpPr/>
          <p:nvPr/>
        </p:nvSpPr>
        <p:spPr>
          <a:xfrm>
            <a:off x="2664823" y="4106957"/>
            <a:ext cx="381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a reasonable estimate?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1C0B8-F435-4901-BF92-598559FA8A7A}"/>
              </a:ext>
            </a:extLst>
          </p:cNvPr>
          <p:cNvSpPr/>
          <p:nvPr/>
        </p:nvSpPr>
        <p:spPr>
          <a:xfrm>
            <a:off x="2067389" y="4753636"/>
            <a:ext cx="515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the container can hold 100 mg of water, how much water is in the container?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1312BD-D0D1-4A0E-B31B-5FF5D7123EFD}"/>
              </a:ext>
            </a:extLst>
          </p:cNvPr>
          <p:cNvGrpSpPr/>
          <p:nvPr/>
        </p:nvGrpSpPr>
        <p:grpSpPr>
          <a:xfrm>
            <a:off x="3870141" y="1558172"/>
            <a:ext cx="1572768" cy="1463040"/>
            <a:chOff x="0" y="0"/>
            <a:chExt cx="804545" cy="7334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5B5AC4-B2A4-4FEE-9B64-21F58D3A6967}"/>
                </a:ext>
              </a:extLst>
            </p:cNvPr>
            <p:cNvSpPr/>
            <p:nvPr/>
          </p:nvSpPr>
          <p:spPr>
            <a:xfrm>
              <a:off x="0" y="371475"/>
              <a:ext cx="800100" cy="3619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F5D967-8444-4E51-AA6A-86FD5431F358}"/>
                </a:ext>
              </a:extLst>
            </p:cNvPr>
            <p:cNvSpPr/>
            <p:nvPr/>
          </p:nvSpPr>
          <p:spPr>
            <a:xfrm>
              <a:off x="0" y="0"/>
              <a:ext cx="804545" cy="7239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2328E-DDAA-4CC2-8A0E-AFFBD98E4D67}"/>
              </a:ext>
            </a:extLst>
          </p:cNvPr>
          <p:cNvSpPr/>
          <p:nvPr/>
        </p:nvSpPr>
        <p:spPr>
          <a:xfrm>
            <a:off x="2067389" y="5518374"/>
            <a:ext cx="27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can hold 120 mg?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011144-CFF8-47AD-A6FC-70ABB977F1E0}"/>
              </a:ext>
            </a:extLst>
          </p:cNvPr>
          <p:cNvSpPr/>
          <p:nvPr/>
        </p:nvSpPr>
        <p:spPr>
          <a:xfrm>
            <a:off x="5019597" y="5518374"/>
            <a:ext cx="27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can hold 80 mg?</a:t>
            </a:r>
          </a:p>
        </p:txBody>
      </p:sp>
    </p:spTree>
    <p:extLst>
      <p:ext uri="{BB962C8B-B14F-4D97-AF65-F5344CB8AC3E}">
        <p14:creationId xmlns:p14="http://schemas.microsoft.com/office/powerpoint/2010/main" val="17754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PICTURE TALK B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185851" y="3278304"/>
            <a:ext cx="482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an unreasonably high estimate? Unreasonably low?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24A5E-18C9-4E23-915F-C4E006A9DC96}"/>
              </a:ext>
            </a:extLst>
          </p:cNvPr>
          <p:cNvSpPr/>
          <p:nvPr/>
        </p:nvSpPr>
        <p:spPr>
          <a:xfrm>
            <a:off x="3870141" y="1067872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Container B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FF15F5-1FCB-4BAE-B336-792C1068AF62}"/>
              </a:ext>
            </a:extLst>
          </p:cNvPr>
          <p:cNvSpPr/>
          <p:nvPr/>
        </p:nvSpPr>
        <p:spPr>
          <a:xfrm>
            <a:off x="2664823" y="4106957"/>
            <a:ext cx="381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a reasonable estimate?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1C0B8-F435-4901-BF92-598559FA8A7A}"/>
              </a:ext>
            </a:extLst>
          </p:cNvPr>
          <p:cNvSpPr/>
          <p:nvPr/>
        </p:nvSpPr>
        <p:spPr>
          <a:xfrm>
            <a:off x="2067389" y="4753636"/>
            <a:ext cx="515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the container can hold 100 mg of water, how much water is in the container?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2328E-DDAA-4CC2-8A0E-AFFBD98E4D67}"/>
              </a:ext>
            </a:extLst>
          </p:cNvPr>
          <p:cNvSpPr/>
          <p:nvPr/>
        </p:nvSpPr>
        <p:spPr>
          <a:xfrm>
            <a:off x="2067389" y="5518374"/>
            <a:ext cx="27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can hold 120 mg?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011144-CFF8-47AD-A6FC-70ABB977F1E0}"/>
              </a:ext>
            </a:extLst>
          </p:cNvPr>
          <p:cNvSpPr/>
          <p:nvPr/>
        </p:nvSpPr>
        <p:spPr>
          <a:xfrm>
            <a:off x="5019597" y="5518374"/>
            <a:ext cx="27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can hold 80 mg?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FA0779-006A-4CF4-A8C5-202C5BA0BCC5}"/>
              </a:ext>
            </a:extLst>
          </p:cNvPr>
          <p:cNvGrpSpPr/>
          <p:nvPr/>
        </p:nvGrpSpPr>
        <p:grpSpPr>
          <a:xfrm>
            <a:off x="3870141" y="1472616"/>
            <a:ext cx="1534176" cy="1645920"/>
            <a:chOff x="0" y="0"/>
            <a:chExt cx="767715" cy="8191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23E68E-25C6-40B0-9456-553F1F948444}"/>
                </a:ext>
              </a:extLst>
            </p:cNvPr>
            <p:cNvSpPr/>
            <p:nvPr/>
          </p:nvSpPr>
          <p:spPr>
            <a:xfrm>
              <a:off x="0" y="0"/>
              <a:ext cx="767715" cy="819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1BF8F1-D7DC-4B7B-A4B7-C05C56973D72}"/>
                </a:ext>
              </a:extLst>
            </p:cNvPr>
            <p:cNvSpPr/>
            <p:nvPr/>
          </p:nvSpPr>
          <p:spPr>
            <a:xfrm>
              <a:off x="5976" y="619125"/>
              <a:ext cx="754997" cy="196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PICTURE TALK C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185851" y="3278304"/>
            <a:ext cx="482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an unreasonably high estimate? Unreasonably low?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24A5E-18C9-4E23-915F-C4E006A9DC96}"/>
              </a:ext>
            </a:extLst>
          </p:cNvPr>
          <p:cNvSpPr/>
          <p:nvPr/>
        </p:nvSpPr>
        <p:spPr>
          <a:xfrm>
            <a:off x="3870141" y="1067872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Container C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FF15F5-1FCB-4BAE-B336-792C1068AF62}"/>
              </a:ext>
            </a:extLst>
          </p:cNvPr>
          <p:cNvSpPr/>
          <p:nvPr/>
        </p:nvSpPr>
        <p:spPr>
          <a:xfrm>
            <a:off x="2664823" y="4106957"/>
            <a:ext cx="381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a reasonable estimate?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1C0B8-F435-4901-BF92-598559FA8A7A}"/>
              </a:ext>
            </a:extLst>
          </p:cNvPr>
          <p:cNvSpPr/>
          <p:nvPr/>
        </p:nvSpPr>
        <p:spPr>
          <a:xfrm>
            <a:off x="2067389" y="4753636"/>
            <a:ext cx="515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the container can hold 100 mg of water, how much water is in the container?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2328E-DDAA-4CC2-8A0E-AFFBD98E4D67}"/>
              </a:ext>
            </a:extLst>
          </p:cNvPr>
          <p:cNvSpPr/>
          <p:nvPr/>
        </p:nvSpPr>
        <p:spPr>
          <a:xfrm>
            <a:off x="2067389" y="5518374"/>
            <a:ext cx="27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can hold 120 mg?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011144-CFF8-47AD-A6FC-70ABB977F1E0}"/>
              </a:ext>
            </a:extLst>
          </p:cNvPr>
          <p:cNvSpPr/>
          <p:nvPr/>
        </p:nvSpPr>
        <p:spPr>
          <a:xfrm>
            <a:off x="5019597" y="5518374"/>
            <a:ext cx="27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can hold 80 mg?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9C546D-D64C-4CA1-B4D1-EA7D7CB4670B}"/>
              </a:ext>
            </a:extLst>
          </p:cNvPr>
          <p:cNvGrpSpPr/>
          <p:nvPr/>
        </p:nvGrpSpPr>
        <p:grpSpPr>
          <a:xfrm>
            <a:off x="3984985" y="1488896"/>
            <a:ext cx="1344168" cy="1691640"/>
            <a:chOff x="0" y="0"/>
            <a:chExt cx="895350" cy="1123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7126DB-0F34-4A25-B6DB-39507E6EA439}"/>
                </a:ext>
              </a:extLst>
            </p:cNvPr>
            <p:cNvSpPr/>
            <p:nvPr/>
          </p:nvSpPr>
          <p:spPr>
            <a:xfrm>
              <a:off x="0" y="0"/>
              <a:ext cx="895350" cy="11239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651D8E-9373-4F58-9D42-A96265B6688E}"/>
                </a:ext>
              </a:extLst>
            </p:cNvPr>
            <p:cNvSpPr/>
            <p:nvPr/>
          </p:nvSpPr>
          <p:spPr>
            <a:xfrm>
              <a:off x="21127" y="295275"/>
              <a:ext cx="864896" cy="809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0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PICTURE TALK D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185851" y="3278304"/>
            <a:ext cx="482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an unreasonably high estimate? Unreasonably low?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B24A5E-18C9-4E23-915F-C4E006A9DC96}"/>
              </a:ext>
            </a:extLst>
          </p:cNvPr>
          <p:cNvSpPr/>
          <p:nvPr/>
        </p:nvSpPr>
        <p:spPr>
          <a:xfrm>
            <a:off x="3870141" y="1067872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Container D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FF15F5-1FCB-4BAE-B336-792C1068AF62}"/>
              </a:ext>
            </a:extLst>
          </p:cNvPr>
          <p:cNvSpPr/>
          <p:nvPr/>
        </p:nvSpPr>
        <p:spPr>
          <a:xfrm>
            <a:off x="2664823" y="4106957"/>
            <a:ext cx="381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a reasonable estimate?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1C0B8-F435-4901-BF92-598559FA8A7A}"/>
              </a:ext>
            </a:extLst>
          </p:cNvPr>
          <p:cNvSpPr/>
          <p:nvPr/>
        </p:nvSpPr>
        <p:spPr>
          <a:xfrm>
            <a:off x="2067389" y="4753636"/>
            <a:ext cx="515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the container can hold 100 mg of water, how much water is in the container?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2328E-DDAA-4CC2-8A0E-AFFBD98E4D67}"/>
              </a:ext>
            </a:extLst>
          </p:cNvPr>
          <p:cNvSpPr/>
          <p:nvPr/>
        </p:nvSpPr>
        <p:spPr>
          <a:xfrm>
            <a:off x="2067389" y="5518374"/>
            <a:ext cx="27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can hold 120 mg?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011144-CFF8-47AD-A6FC-70ABB977F1E0}"/>
              </a:ext>
            </a:extLst>
          </p:cNvPr>
          <p:cNvSpPr/>
          <p:nvPr/>
        </p:nvSpPr>
        <p:spPr>
          <a:xfrm>
            <a:off x="5019597" y="5518374"/>
            <a:ext cx="2769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can hold 80 mg?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F818CE-AF7A-481B-9919-57D1A1AC3E32}"/>
              </a:ext>
            </a:extLst>
          </p:cNvPr>
          <p:cNvGrpSpPr/>
          <p:nvPr/>
        </p:nvGrpSpPr>
        <p:grpSpPr>
          <a:xfrm>
            <a:off x="3852723" y="1466340"/>
            <a:ext cx="1584774" cy="1748958"/>
            <a:chOff x="0" y="0"/>
            <a:chExt cx="1057275" cy="11620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6B2429-55B4-4996-A093-BF06A40A0335}"/>
                </a:ext>
              </a:extLst>
            </p:cNvPr>
            <p:cNvSpPr/>
            <p:nvPr/>
          </p:nvSpPr>
          <p:spPr>
            <a:xfrm>
              <a:off x="0" y="0"/>
              <a:ext cx="1057275" cy="11620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1A31B2-92E3-4B1A-BA86-7ABC5B99FDD5}"/>
                </a:ext>
              </a:extLst>
            </p:cNvPr>
            <p:cNvSpPr/>
            <p:nvPr/>
          </p:nvSpPr>
          <p:spPr>
            <a:xfrm>
              <a:off x="7430" y="1045701"/>
              <a:ext cx="1042416" cy="109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A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206719" y="4314630"/>
            <a:ext cx="473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would you rather have?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your reasoning.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ABC5C-EB90-4D45-83D9-BEB89DFEE7C9}"/>
              </a:ext>
            </a:extLst>
          </p:cNvPr>
          <p:cNvSpPr txBox="1"/>
          <p:nvPr/>
        </p:nvSpPr>
        <p:spPr>
          <a:xfrm>
            <a:off x="1304109" y="1606521"/>
            <a:ext cx="6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50% of $60     or      25% of $80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AED40-16B3-4523-ADDB-1161E4E5953A}"/>
              </a:ext>
            </a:extLst>
          </p:cNvPr>
          <p:cNvSpPr txBox="1"/>
          <p:nvPr/>
        </p:nvSpPr>
        <p:spPr>
          <a:xfrm>
            <a:off x="1062446" y="2470440"/>
            <a:ext cx="663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50% of $100     or      25% of $120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19DB6-7B03-42BA-BAFF-12BAE77726D5}"/>
              </a:ext>
            </a:extLst>
          </p:cNvPr>
          <p:cNvSpPr txBox="1"/>
          <p:nvPr/>
        </p:nvSpPr>
        <p:spPr>
          <a:xfrm>
            <a:off x="1304109" y="3334359"/>
            <a:ext cx="6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50% of $25     or      25% of $40</a:t>
            </a:r>
          </a:p>
        </p:txBody>
      </p:sp>
    </p:spTree>
    <p:extLst>
      <p:ext uri="{BB962C8B-B14F-4D97-AF65-F5344CB8AC3E}">
        <p14:creationId xmlns:p14="http://schemas.microsoft.com/office/powerpoint/2010/main" val="160071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NUMBER TALK B</a:t>
            </a:r>
            <a:endParaRPr lang="en-US" sz="2800" dirty="0">
              <a:highlight>
                <a:srgbClr val="00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275A-7392-44CB-88A2-DA2C38C080AD}"/>
              </a:ext>
            </a:extLst>
          </p:cNvPr>
          <p:cNvSpPr/>
          <p:nvPr/>
        </p:nvSpPr>
        <p:spPr>
          <a:xfrm>
            <a:off x="2206719" y="4314630"/>
            <a:ext cx="473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would you rather have?</a:t>
            </a:r>
          </a:p>
          <a:p>
            <a:pPr algn="ctr"/>
            <a:r>
              <a:rPr lang="en-US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prepared to explain your reasoning.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ABC5C-EB90-4D45-83D9-BEB89DFEE7C9}"/>
              </a:ext>
            </a:extLst>
          </p:cNvPr>
          <p:cNvSpPr txBox="1"/>
          <p:nvPr/>
        </p:nvSpPr>
        <p:spPr>
          <a:xfrm>
            <a:off x="1288872" y="1606521"/>
            <a:ext cx="594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10% of $20     or      1% of $40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AED40-16B3-4523-ADDB-1161E4E5953A}"/>
              </a:ext>
            </a:extLst>
          </p:cNvPr>
          <p:cNvSpPr txBox="1"/>
          <p:nvPr/>
        </p:nvSpPr>
        <p:spPr>
          <a:xfrm>
            <a:off x="1288872" y="2470440"/>
            <a:ext cx="654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10% of $70     or      1% of $1,000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19DB6-7B03-42BA-BAFF-12BAE77726D5}"/>
              </a:ext>
            </a:extLst>
          </p:cNvPr>
          <p:cNvSpPr txBox="1"/>
          <p:nvPr/>
        </p:nvSpPr>
        <p:spPr>
          <a:xfrm>
            <a:off x="1288872" y="3334359"/>
            <a:ext cx="615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10% of $14     or      1% of $140</a:t>
            </a:r>
          </a:p>
        </p:txBody>
      </p:sp>
    </p:spTree>
    <p:extLst>
      <p:ext uri="{BB962C8B-B14F-4D97-AF65-F5344CB8AC3E}">
        <p14:creationId xmlns:p14="http://schemas.microsoft.com/office/powerpoint/2010/main" val="776640663"/>
      </p:ext>
    </p:extLst>
  </p:cSld>
  <p:clrMapOvr>
    <a:masterClrMapping/>
  </p:clrMapOvr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1607</TotalTime>
  <Words>595</Words>
  <Application>Microsoft Macintosh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Verdana</vt:lpstr>
      <vt:lpstr>MathLinks Template</vt:lpstr>
      <vt:lpstr>7-2 MATH TALKS</vt:lpstr>
      <vt:lpstr>DATA TALK A</vt:lpstr>
      <vt:lpstr>DATA TALK B</vt:lpstr>
      <vt:lpstr>PICTURE TALK A</vt:lpstr>
      <vt:lpstr>PICTURE TALK B</vt:lpstr>
      <vt:lpstr>PICTURE TALK C</vt:lpstr>
      <vt:lpstr>PICTURE TALK D</vt:lpstr>
      <vt:lpstr>NUMBER TALK A</vt:lpstr>
      <vt:lpstr>NUMBER TALK B</vt:lpstr>
      <vt:lpstr>NUMBER TALK C</vt:lpstr>
      <vt:lpstr>NUMBER TALK 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Theresa Lee</cp:lastModifiedBy>
  <cp:revision>122</cp:revision>
  <dcterms:created xsi:type="dcterms:W3CDTF">2019-04-07T15:54:17Z</dcterms:created>
  <dcterms:modified xsi:type="dcterms:W3CDTF">2024-10-16T16:11:42Z</dcterms:modified>
</cp:coreProperties>
</file>