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0" r:id="rId2"/>
    <p:sldId id="302" r:id="rId3"/>
    <p:sldId id="304" r:id="rId4"/>
    <p:sldId id="278" r:id="rId5"/>
    <p:sldId id="275" r:id="rId6"/>
    <p:sldId id="276" r:id="rId7"/>
    <p:sldId id="27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YejHRSD4+so12iewht+4hA==" hashData="kYIBcA+jeVTMHGn+rsfiLAm4cmnhqfdgyEaA5GTsskTd4ngsbq7JNJizV9I8+e5ZpQivA71VN5rBuD7s2DLas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FF99"/>
    <a:srgbClr val="FF3300"/>
    <a:srgbClr val="2762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43"/>
  </p:normalViewPr>
  <p:slideViewPr>
    <p:cSldViewPr snapToGrid="0" snapToObjects="1">
      <p:cViewPr varScale="1">
        <p:scale>
          <a:sx n="120" d="100"/>
          <a:sy n="120" d="100"/>
        </p:scale>
        <p:origin x="1536" y="19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How I Spend My Time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7AF-4C03-A10B-C23BBF3CB6F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7AF-4C03-A10B-C23BBF3CB6F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7AF-4C03-A10B-C23BBF3CB6F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7AF-4C03-A10B-C23BBF3CB6F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7AF-4C03-A10B-C23BBF3CB6F5}"/>
              </c:ext>
            </c:extLst>
          </c:dPt>
          <c:cat>
            <c:strRef>
              <c:f>Sheet1!$A$2:$A$6</c:f>
              <c:strCache>
                <c:ptCount val="5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  <c:pt idx="4">
                  <c:v>Item 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2</c:v>
                </c:pt>
                <c:pt idx="2">
                  <c:v>6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7AF-4C03-A10B-C23BBF3CB6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0C903-89FB-9443-B711-4C59B465CFB3}" type="datetimeFigureOut">
              <a:rPr lang="en-US" smtClean="0"/>
              <a:pPr/>
              <a:t>8/15/24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47C94-B8CF-AA44-A8FE-0545AAD2A7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338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EB7C0-5FD3-C646-B2E6-8EA09444FF02}" type="datetimeFigureOut">
              <a:rPr lang="en-US" smtClean="0"/>
              <a:pPr/>
              <a:t>8/15/24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1161C-AFCC-4141-93A9-6068CEC8D7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201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89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6998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0783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16152"/>
            <a:ext cx="8229600" cy="489321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6290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630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2515"/>
            <a:ext cx="8229600" cy="5003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436431"/>
            <a:ext cx="31736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501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5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2528"/>
            <a:ext cx="4038600" cy="49503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2528"/>
            <a:ext cx="4038600" cy="49503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915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4281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4043"/>
            <a:ext cx="4040188" cy="43489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4281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4043"/>
            <a:ext cx="4041775" cy="43489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1256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7308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76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8639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227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521294-F3E7-C145-8AA0-C287374F3EF9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190509" y="6281669"/>
            <a:ext cx="1496291" cy="4572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2762A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68960" y="6443318"/>
            <a:ext cx="4060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53CD1320-F2A7-8244-BDAA-AC8AB44949C1}" type="slidenum">
              <a:rPr lang="en-US" sz="1000" smtClean="0">
                <a:latin typeface="Verdana"/>
                <a:cs typeface="Verdana"/>
              </a:rPr>
              <a:pPr/>
              <a:t>‹#›</a:t>
            </a:fld>
            <a:endParaRPr lang="en-US" sz="1000" dirty="0">
              <a:latin typeface="Verdana"/>
              <a:cs typeface="Verdan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682FAA1-A0EB-364E-BB2E-E1BEA12A032F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457200" y="6281669"/>
            <a:ext cx="142027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99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4" r:id="rId3"/>
    <p:sldLayoutId id="2147483652" r:id="rId4"/>
    <p:sldLayoutId id="2147483653" r:id="rId5"/>
    <p:sldLayoutId id="2147483651" r:id="rId6"/>
    <p:sldLayoutId id="2147483649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Verdana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ifelonglearningteachers.blogspot.com/2011_07_01_archive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loom-at.blogspot.com/2016/12/2016-medley-33.html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se/view-image.php?image=261299&amp;picture=meddelande-sms-prata-chatt-textning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55C5A-3818-4CBF-ABDA-B28B73CC6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6536"/>
            <a:ext cx="8229600" cy="661027"/>
          </a:xfrm>
        </p:spPr>
        <p:txBody>
          <a:bodyPr>
            <a:normAutofit/>
          </a:bodyPr>
          <a:lstStyle/>
          <a:p>
            <a:r>
              <a:rPr lang="en-US" sz="3600"/>
              <a:t>6-1 MATH TALKS</a:t>
            </a:r>
            <a:endParaRPr lang="en-US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B70084-56A3-4AC2-AC52-87DC5A94731A}"/>
              </a:ext>
            </a:extLst>
          </p:cNvPr>
          <p:cNvSpPr txBox="1"/>
          <p:nvPr/>
        </p:nvSpPr>
        <p:spPr>
          <a:xfrm>
            <a:off x="558209" y="1730314"/>
            <a:ext cx="504249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tabLst>
                <a:tab pos="3657600" algn="l"/>
                <a:tab pos="5486400" algn="l"/>
              </a:tabLst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Data Talks (Slides 2-4)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3657600" algn="l"/>
                <a:tab pos="5486400" algn="l"/>
              </a:tabLst>
            </a:pP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tabLst>
                <a:tab pos="3657600" algn="l"/>
                <a:tab pos="5486400" algn="l"/>
              </a:tabLst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Dot Talks (Slides 5-7)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5486400" algn="l"/>
              </a:tabLst>
            </a:pP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F0FDD3-061E-44E6-8E61-37C9553C8D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571999" y="3429000"/>
            <a:ext cx="2929935" cy="2630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37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DATA TALK A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DCF679-8E6E-44E8-A46E-C05ABED6493A}"/>
              </a:ext>
            </a:extLst>
          </p:cNvPr>
          <p:cNvSpPr/>
          <p:nvPr/>
        </p:nvSpPr>
        <p:spPr>
          <a:xfrm>
            <a:off x="457200" y="1280903"/>
            <a:ext cx="593309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IT’S A FACT!</a:t>
            </a:r>
          </a:p>
          <a:p>
            <a:endParaRPr lang="en-US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*Based upon brain science studies, teenager brains are not great at remembering upcoming tasks</a:t>
            </a:r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CD29C5-2EE7-4072-AAAF-5D7677CFFB26}"/>
              </a:ext>
            </a:extLst>
          </p:cNvPr>
          <p:cNvSpPr/>
          <p:nvPr/>
        </p:nvSpPr>
        <p:spPr>
          <a:xfrm>
            <a:off x="457200" y="3059668"/>
            <a:ext cx="80561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Responsible people realize that this is no excuse to blow things off!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3DF15E-413E-4D68-8383-C3BA839FAC78}"/>
              </a:ext>
            </a:extLst>
          </p:cNvPr>
          <p:cNvSpPr/>
          <p:nvPr/>
        </p:nvSpPr>
        <p:spPr>
          <a:xfrm>
            <a:off x="1566042" y="3429000"/>
            <a:ext cx="62116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i="1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i="1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What can you do to help yourself remember things that are expected of you?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B60AAB-8067-4609-B849-E2EA606CDB41}"/>
              </a:ext>
            </a:extLst>
          </p:cNvPr>
          <p:cNvSpPr/>
          <p:nvPr/>
        </p:nvSpPr>
        <p:spPr>
          <a:xfrm>
            <a:off x="2727660" y="4433987"/>
            <a:ext cx="3888377" cy="1200329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Some ideas: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a written planner</a:t>
            </a:r>
            <a:endParaRPr lang="en-US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dirty="0">
                <a:solidFill>
                  <a:srgbClr val="222222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the calendar on your phone</a:t>
            </a:r>
            <a:endParaRPr lang="en-US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a phone app (several exist)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F41428-5F6B-404B-B136-6E55706CC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742222" y="1280903"/>
            <a:ext cx="1257706" cy="157682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3F38403-A88C-4980-A529-1D15E49F1650}"/>
              </a:ext>
            </a:extLst>
          </p:cNvPr>
          <p:cNvSpPr txBox="1"/>
          <p:nvPr/>
        </p:nvSpPr>
        <p:spPr>
          <a:xfrm>
            <a:off x="457199" y="5982251"/>
            <a:ext cx="80561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*Source: https://knoxvillemoms.com/weird-facts-to-help-us-better-understand-teens/</a:t>
            </a:r>
          </a:p>
        </p:txBody>
      </p:sp>
    </p:spTree>
    <p:extLst>
      <p:ext uri="{BB962C8B-B14F-4D97-AF65-F5344CB8AC3E}">
        <p14:creationId xmlns:p14="http://schemas.microsoft.com/office/powerpoint/2010/main" val="250462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55C5A-3818-4CBF-ABDA-B28B73CC6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85800"/>
          </a:xfrm>
        </p:spPr>
        <p:txBody>
          <a:bodyPr>
            <a:normAutofit/>
          </a:bodyPr>
          <a:lstStyle/>
          <a:p>
            <a:r>
              <a:rPr lang="en-US" sz="2800" dirty="0"/>
              <a:t>DATA TALK B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BBDA769-54DA-4E83-8D03-E11EA1480C3A}"/>
              </a:ext>
            </a:extLst>
          </p:cNvPr>
          <p:cNvGrpSpPr/>
          <p:nvPr/>
        </p:nvGrpSpPr>
        <p:grpSpPr>
          <a:xfrm>
            <a:off x="2769326" y="1245821"/>
            <a:ext cx="4833597" cy="1356552"/>
            <a:chOff x="-124750" y="1051416"/>
            <a:chExt cx="9349703" cy="135655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A73E4BE-8685-4699-AD03-E3FA1D89CF6F}"/>
                </a:ext>
              </a:extLst>
            </p:cNvPr>
            <p:cNvSpPr/>
            <p:nvPr/>
          </p:nvSpPr>
          <p:spPr>
            <a:xfrm>
              <a:off x="2192905" y="1051416"/>
              <a:ext cx="314143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ANOTHER FACT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CF12F2D-1778-455A-B3F8-F087EF555C6F}"/>
                </a:ext>
              </a:extLst>
            </p:cNvPr>
            <p:cNvSpPr/>
            <p:nvPr/>
          </p:nvSpPr>
          <p:spPr>
            <a:xfrm>
              <a:off x="-124750" y="1761637"/>
              <a:ext cx="93497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Texting is often the first and last thing a teen does each day.</a:t>
              </a: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28ADAE1-23DE-43F9-ABE7-79B1D491F0E5}"/>
              </a:ext>
            </a:extLst>
          </p:cNvPr>
          <p:cNvSpPr/>
          <p:nvPr/>
        </p:nvSpPr>
        <p:spPr>
          <a:xfrm>
            <a:off x="971164" y="2901018"/>
            <a:ext cx="496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64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436B3D7-60ED-4D0F-AF50-27F227E8200A}"/>
              </a:ext>
            </a:extLst>
          </p:cNvPr>
          <p:cNvSpPr/>
          <p:nvPr/>
        </p:nvSpPr>
        <p:spPr>
          <a:xfrm>
            <a:off x="784546" y="5035437"/>
            <a:ext cx="5253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506F524-F841-40E7-B79B-5DEFCDA2431B}"/>
              </a:ext>
            </a:extLst>
          </p:cNvPr>
          <p:cNvSpPr/>
          <p:nvPr/>
        </p:nvSpPr>
        <p:spPr>
          <a:xfrm>
            <a:off x="457200" y="2933924"/>
            <a:ext cx="44998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9725"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22222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____% of teens text during class*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DC1E2E4-9B10-41EA-936D-A35B3354C0F3}"/>
              </a:ext>
            </a:extLst>
          </p:cNvPr>
          <p:cNvSpPr/>
          <p:nvPr/>
        </p:nvSpPr>
        <p:spPr>
          <a:xfrm>
            <a:off x="283028" y="5087277"/>
            <a:ext cx="75471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9725"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22222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____% of teens text more than 200 times per day*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4416476-7B04-4C6C-B991-D005865B37F4}"/>
              </a:ext>
            </a:extLst>
          </p:cNvPr>
          <p:cNvSpPr/>
          <p:nvPr/>
        </p:nvSpPr>
        <p:spPr>
          <a:xfrm>
            <a:off x="1418559" y="3408512"/>
            <a:ext cx="3649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What number seems too low?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48BE968-89A3-490D-BE53-DEBC0EB4FDBF}"/>
              </a:ext>
            </a:extLst>
          </p:cNvPr>
          <p:cNvSpPr/>
          <p:nvPr/>
        </p:nvSpPr>
        <p:spPr>
          <a:xfrm>
            <a:off x="1417009" y="3844675"/>
            <a:ext cx="13523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Too high?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6947F35-70F4-4987-BBE8-26AF51A6A2D7}"/>
              </a:ext>
            </a:extLst>
          </p:cNvPr>
          <p:cNvSpPr/>
          <p:nvPr/>
        </p:nvSpPr>
        <p:spPr>
          <a:xfrm>
            <a:off x="1415459" y="4280838"/>
            <a:ext cx="16586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About right?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12E12A2F-FB3A-4EA4-8176-9B8E3F01038A}"/>
              </a:ext>
            </a:extLst>
          </p:cNvPr>
          <p:cNvSpPr/>
          <p:nvPr/>
        </p:nvSpPr>
        <p:spPr>
          <a:xfrm>
            <a:off x="1082041" y="3525869"/>
            <a:ext cx="274320" cy="182880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FE490254-C4F5-4A17-86B3-E7F49FE86EEB}"/>
              </a:ext>
            </a:extLst>
          </p:cNvPr>
          <p:cNvSpPr/>
          <p:nvPr/>
        </p:nvSpPr>
        <p:spPr>
          <a:xfrm>
            <a:off x="1095101" y="3930823"/>
            <a:ext cx="274320" cy="182880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F886C0ED-F25E-49CD-A3CA-8A5AB8847FD2}"/>
              </a:ext>
            </a:extLst>
          </p:cNvPr>
          <p:cNvSpPr/>
          <p:nvPr/>
        </p:nvSpPr>
        <p:spPr>
          <a:xfrm>
            <a:off x="1108161" y="4335777"/>
            <a:ext cx="274320" cy="182880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08FDB2-9B07-4627-9C31-BE3C0E128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97338" y="1169153"/>
            <a:ext cx="1495965" cy="149596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783FEA6-2B5D-48B1-9122-09D92DFA5CDB}"/>
              </a:ext>
            </a:extLst>
          </p:cNvPr>
          <p:cNvSpPr txBox="1"/>
          <p:nvPr/>
        </p:nvSpPr>
        <p:spPr>
          <a:xfrm>
            <a:off x="497338" y="5859528"/>
            <a:ext cx="80561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*Source: https://knoxvillemoms.com/weird-facts-to-help-us-better-understand-teens/</a:t>
            </a:r>
          </a:p>
        </p:txBody>
      </p:sp>
    </p:spTree>
    <p:extLst>
      <p:ext uri="{BB962C8B-B14F-4D97-AF65-F5344CB8AC3E}">
        <p14:creationId xmlns:p14="http://schemas.microsoft.com/office/powerpoint/2010/main" val="308984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9" grpId="0"/>
      <p:bldP spid="20" grpId="0"/>
      <p:bldP spid="21" grpId="0"/>
      <p:bldP spid="22" grpId="0"/>
      <p:bldP spid="23" grpId="0"/>
      <p:bldP spid="8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DATA TALK C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B9275A-7392-44CB-88A2-DA2C38C080AD}"/>
              </a:ext>
            </a:extLst>
          </p:cNvPr>
          <p:cNvSpPr/>
          <p:nvPr/>
        </p:nvSpPr>
        <p:spPr>
          <a:xfrm>
            <a:off x="564520" y="2509309"/>
            <a:ext cx="2565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do you notice?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AB24A5E-18C9-4E23-915F-C4E006A9DC96}"/>
              </a:ext>
            </a:extLst>
          </p:cNvPr>
          <p:cNvSpPr/>
          <p:nvPr/>
        </p:nvSpPr>
        <p:spPr>
          <a:xfrm>
            <a:off x="2432343" y="1067872"/>
            <a:ext cx="4025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HOW I SPEND MY TIME</a:t>
            </a:r>
            <a:endParaRPr lang="en-US" dirty="0"/>
          </a:p>
        </p:txBody>
      </p: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94EA2CE1-92A2-40A2-8040-F09690B41E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8029361"/>
              </p:ext>
            </p:extLst>
          </p:nvPr>
        </p:nvGraphicFramePr>
        <p:xfrm>
          <a:off x="3282950" y="1444308"/>
          <a:ext cx="22733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5CB36FD1-9E4C-42DA-A60F-91BFEAF3E6CD}"/>
              </a:ext>
            </a:extLst>
          </p:cNvPr>
          <p:cNvSpPr/>
          <p:nvPr/>
        </p:nvSpPr>
        <p:spPr>
          <a:xfrm>
            <a:off x="5786159" y="2402642"/>
            <a:ext cx="2720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do you wonder?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CF1C027-2BAD-457B-B534-F09A5E566C9A}"/>
              </a:ext>
            </a:extLst>
          </p:cNvPr>
          <p:cNvSpPr/>
          <p:nvPr/>
        </p:nvSpPr>
        <p:spPr>
          <a:xfrm>
            <a:off x="2854106" y="4026908"/>
            <a:ext cx="3130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is the graph about?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E085A21-03D6-41AD-B556-092114682F4E}"/>
              </a:ext>
            </a:extLst>
          </p:cNvPr>
          <p:cNvSpPr/>
          <p:nvPr/>
        </p:nvSpPr>
        <p:spPr>
          <a:xfrm>
            <a:off x="1407946" y="4694262"/>
            <a:ext cx="6492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 you think someone might be misled by this graph?</a:t>
            </a:r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89CEA34-3D5D-4FA0-A941-1B16F7668DE6}"/>
              </a:ext>
            </a:extLst>
          </p:cNvPr>
          <p:cNvSpPr/>
          <p:nvPr/>
        </p:nvSpPr>
        <p:spPr>
          <a:xfrm>
            <a:off x="1692731" y="5329013"/>
            <a:ext cx="5453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Choose any section. What could it represent?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13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DOT TALK A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B9275A-7392-44CB-88A2-DA2C38C080AD}"/>
              </a:ext>
            </a:extLst>
          </p:cNvPr>
          <p:cNvSpPr/>
          <p:nvPr/>
        </p:nvSpPr>
        <p:spPr>
          <a:xfrm>
            <a:off x="1115984" y="3681865"/>
            <a:ext cx="6958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Without counting one by one, how many dots do you see?</a:t>
            </a: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88B23F9-4FB9-48A4-855C-144052E7D4FF}"/>
              </a:ext>
            </a:extLst>
          </p:cNvPr>
          <p:cNvGrpSpPr/>
          <p:nvPr/>
        </p:nvGrpSpPr>
        <p:grpSpPr>
          <a:xfrm>
            <a:off x="3305782" y="1926513"/>
            <a:ext cx="2286000" cy="1188720"/>
            <a:chOff x="0" y="0"/>
            <a:chExt cx="1068812" cy="499470"/>
          </a:xfrm>
          <a:solidFill>
            <a:schemeClr val="tx1"/>
          </a:solidFill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13AE4B5-AAAA-4879-910B-14DE2E8A2090}"/>
                </a:ext>
              </a:extLst>
            </p:cNvPr>
            <p:cNvSpPr/>
            <p:nvPr/>
          </p:nvSpPr>
          <p:spPr>
            <a:xfrm>
              <a:off x="0" y="172529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31E82F5-EAE8-4D88-BF5A-C02C5C9DB500}"/>
                </a:ext>
              </a:extLst>
            </p:cNvPr>
            <p:cNvSpPr/>
            <p:nvPr/>
          </p:nvSpPr>
          <p:spPr>
            <a:xfrm>
              <a:off x="232913" y="0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3F61CE1-00D5-448C-8C59-68EF1EC639B6}"/>
                </a:ext>
              </a:extLst>
            </p:cNvPr>
            <p:cNvSpPr/>
            <p:nvPr/>
          </p:nvSpPr>
          <p:spPr>
            <a:xfrm>
              <a:off x="224286" y="362310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1F9F72B-26B0-4148-81C7-454DE3EB028D}"/>
                </a:ext>
              </a:extLst>
            </p:cNvPr>
            <p:cNvSpPr/>
            <p:nvPr/>
          </p:nvSpPr>
          <p:spPr>
            <a:xfrm>
              <a:off x="465826" y="181155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981F942-1977-4AD0-8537-441B346E1AC4}"/>
                </a:ext>
              </a:extLst>
            </p:cNvPr>
            <p:cNvSpPr/>
            <p:nvPr/>
          </p:nvSpPr>
          <p:spPr>
            <a:xfrm>
              <a:off x="707366" y="8627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62CC4E8-CA07-491B-AEAF-D601EAE6E777}"/>
                </a:ext>
              </a:extLst>
            </p:cNvPr>
            <p:cNvSpPr/>
            <p:nvPr/>
          </p:nvSpPr>
          <p:spPr>
            <a:xfrm>
              <a:off x="707366" y="362310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BC5BD67-7F79-485B-8400-127C53F8010F}"/>
                </a:ext>
              </a:extLst>
            </p:cNvPr>
            <p:cNvSpPr/>
            <p:nvPr/>
          </p:nvSpPr>
          <p:spPr>
            <a:xfrm>
              <a:off x="931652" y="198408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7FC727CA-719A-47A9-9D15-48442EBCF3AE}"/>
              </a:ext>
            </a:extLst>
          </p:cNvPr>
          <p:cNvSpPr/>
          <p:nvPr/>
        </p:nvSpPr>
        <p:spPr>
          <a:xfrm>
            <a:off x="3175041" y="4433163"/>
            <a:ext cx="2840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How do you see them?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6CA434F-FF28-46A0-A6E7-56C8A5B29DCD}"/>
              </a:ext>
            </a:extLst>
          </p:cNvPr>
          <p:cNvSpPr/>
          <p:nvPr/>
        </p:nvSpPr>
        <p:spPr>
          <a:xfrm>
            <a:off x="1902682" y="5184461"/>
            <a:ext cx="5385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numerical expressions could we write to describe the total number of dots?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15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DOT TALK B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B9275A-7392-44CB-88A2-DA2C38C080AD}"/>
              </a:ext>
            </a:extLst>
          </p:cNvPr>
          <p:cNvSpPr/>
          <p:nvPr/>
        </p:nvSpPr>
        <p:spPr>
          <a:xfrm>
            <a:off x="1115984" y="3939040"/>
            <a:ext cx="6958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Without counting one by one, how many dots do you see?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FC727CA-719A-47A9-9D15-48442EBCF3AE}"/>
              </a:ext>
            </a:extLst>
          </p:cNvPr>
          <p:cNvSpPr/>
          <p:nvPr/>
        </p:nvSpPr>
        <p:spPr>
          <a:xfrm>
            <a:off x="3175041" y="4747488"/>
            <a:ext cx="2840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How do you see them?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6CA434F-FF28-46A0-A6E7-56C8A5B29DCD}"/>
              </a:ext>
            </a:extLst>
          </p:cNvPr>
          <p:cNvSpPr/>
          <p:nvPr/>
        </p:nvSpPr>
        <p:spPr>
          <a:xfrm>
            <a:off x="1902682" y="5466962"/>
            <a:ext cx="5385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numerical expressions could we write to describe the total number of dots?</a:t>
            </a:r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C46E4B6-5B91-4C5F-8330-C1F395AE2D92}"/>
              </a:ext>
            </a:extLst>
          </p:cNvPr>
          <p:cNvGrpSpPr/>
          <p:nvPr/>
        </p:nvGrpSpPr>
        <p:grpSpPr>
          <a:xfrm>
            <a:off x="3289514" y="1646754"/>
            <a:ext cx="2194560" cy="2045575"/>
            <a:chOff x="0" y="8626"/>
            <a:chExt cx="982548" cy="939417"/>
          </a:xfrm>
          <a:solidFill>
            <a:schemeClr val="tx1"/>
          </a:solidFill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2C53C9A0-DEC9-4CFD-81EE-EDD9593EDBC0}"/>
                </a:ext>
              </a:extLst>
            </p:cNvPr>
            <p:cNvSpPr/>
            <p:nvPr/>
          </p:nvSpPr>
          <p:spPr>
            <a:xfrm>
              <a:off x="845388" y="301924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BA925113-A5F0-4C3F-AFC2-7510CBBC3F48}"/>
                </a:ext>
              </a:extLst>
            </p:cNvPr>
            <p:cNvSpPr/>
            <p:nvPr/>
          </p:nvSpPr>
          <p:spPr>
            <a:xfrm>
              <a:off x="577970" y="293298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6619E7B-A2BE-4BF6-B563-6611D4350369}"/>
                </a:ext>
              </a:extLst>
            </p:cNvPr>
            <p:cNvSpPr/>
            <p:nvPr/>
          </p:nvSpPr>
          <p:spPr>
            <a:xfrm>
              <a:off x="577970" y="552090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63A1825C-39F9-4ADA-B135-E813814F54B9}"/>
                </a:ext>
              </a:extLst>
            </p:cNvPr>
            <p:cNvSpPr/>
            <p:nvPr/>
          </p:nvSpPr>
          <p:spPr>
            <a:xfrm>
              <a:off x="845388" y="552090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3DA5BDB-9CED-4C42-BDC3-7512301E7C28}"/>
                </a:ext>
              </a:extLst>
            </p:cNvPr>
            <p:cNvSpPr/>
            <p:nvPr/>
          </p:nvSpPr>
          <p:spPr>
            <a:xfrm>
              <a:off x="577970" y="10633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BADE9B7-1326-4E56-BF14-21381F529AE0}"/>
                </a:ext>
              </a:extLst>
            </p:cNvPr>
            <p:cNvSpPr/>
            <p:nvPr/>
          </p:nvSpPr>
          <p:spPr>
            <a:xfrm>
              <a:off x="577970" y="810883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D662A49-D522-425C-A116-CAB96B35CDF4}"/>
                </a:ext>
              </a:extLst>
            </p:cNvPr>
            <p:cNvSpPr/>
            <p:nvPr/>
          </p:nvSpPr>
          <p:spPr>
            <a:xfrm>
              <a:off x="301924" y="8626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3551C324-DB0B-4490-8BA9-E3FEE42B1963}"/>
                </a:ext>
              </a:extLst>
            </p:cNvPr>
            <p:cNvSpPr/>
            <p:nvPr/>
          </p:nvSpPr>
          <p:spPr>
            <a:xfrm>
              <a:off x="301924" y="293298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1D4FBBA-6BF0-49C2-85FD-4B40D0BC98B6}"/>
                </a:ext>
              </a:extLst>
            </p:cNvPr>
            <p:cNvSpPr/>
            <p:nvPr/>
          </p:nvSpPr>
          <p:spPr>
            <a:xfrm>
              <a:off x="0" y="552090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9FD6B0A-B1B1-4AC4-B6AF-FF11C39707B6}"/>
                </a:ext>
              </a:extLst>
            </p:cNvPr>
            <p:cNvSpPr/>
            <p:nvPr/>
          </p:nvSpPr>
          <p:spPr>
            <a:xfrm>
              <a:off x="301924" y="552090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3B2CE23-8D86-421B-A07C-C664B2B94F66}"/>
                </a:ext>
              </a:extLst>
            </p:cNvPr>
            <p:cNvSpPr/>
            <p:nvPr/>
          </p:nvSpPr>
          <p:spPr>
            <a:xfrm>
              <a:off x="0" y="293298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84DECD40-D18C-4B54-9145-4454885CF89C}"/>
                </a:ext>
              </a:extLst>
            </p:cNvPr>
            <p:cNvSpPr/>
            <p:nvPr/>
          </p:nvSpPr>
          <p:spPr>
            <a:xfrm>
              <a:off x="301924" y="810883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7743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DOT TALK C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B9275A-7392-44CB-88A2-DA2C38C080AD}"/>
              </a:ext>
            </a:extLst>
          </p:cNvPr>
          <p:cNvSpPr/>
          <p:nvPr/>
        </p:nvSpPr>
        <p:spPr>
          <a:xfrm>
            <a:off x="1115984" y="3939040"/>
            <a:ext cx="6958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Without counting one by one, how many dots do you see?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FC727CA-719A-47A9-9D15-48442EBCF3AE}"/>
              </a:ext>
            </a:extLst>
          </p:cNvPr>
          <p:cNvSpPr/>
          <p:nvPr/>
        </p:nvSpPr>
        <p:spPr>
          <a:xfrm>
            <a:off x="3175041" y="4747488"/>
            <a:ext cx="2840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How do you see them?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6CA434F-FF28-46A0-A6E7-56C8A5B29DCD}"/>
              </a:ext>
            </a:extLst>
          </p:cNvPr>
          <p:cNvSpPr/>
          <p:nvPr/>
        </p:nvSpPr>
        <p:spPr>
          <a:xfrm>
            <a:off x="1902682" y="5466962"/>
            <a:ext cx="5385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numerical expressions could we write to describe the total number of dots?</a:t>
            </a:r>
            <a:endParaRPr lang="en-US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B38B383-A3C0-4348-863A-1A205D66F005}"/>
              </a:ext>
            </a:extLst>
          </p:cNvPr>
          <p:cNvGrpSpPr/>
          <p:nvPr/>
        </p:nvGrpSpPr>
        <p:grpSpPr>
          <a:xfrm>
            <a:off x="3392849" y="1547693"/>
            <a:ext cx="1987890" cy="2041205"/>
            <a:chOff x="0" y="0"/>
            <a:chExt cx="948043" cy="948043"/>
          </a:xfrm>
          <a:solidFill>
            <a:schemeClr val="tx1"/>
          </a:solidFill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3D9A0DC-56BC-46D3-BCFC-9704A1ED9029}"/>
                </a:ext>
              </a:extLst>
            </p:cNvPr>
            <p:cNvSpPr/>
            <p:nvPr/>
          </p:nvSpPr>
          <p:spPr>
            <a:xfrm>
              <a:off x="810883" y="810883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687AED9-175B-4521-A4E8-1B3D5A5BADE7}"/>
                </a:ext>
              </a:extLst>
            </p:cNvPr>
            <p:cNvSpPr/>
            <p:nvPr/>
          </p:nvSpPr>
          <p:spPr>
            <a:xfrm>
              <a:off x="276045" y="284672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EB56D01C-3DFC-4E75-A739-93B8FC326FA6}"/>
                </a:ext>
              </a:extLst>
            </p:cNvPr>
            <p:cNvSpPr/>
            <p:nvPr/>
          </p:nvSpPr>
          <p:spPr>
            <a:xfrm>
              <a:off x="276045" y="543464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795EDBAF-172A-4F22-9513-1BA0E522EF11}"/>
                </a:ext>
              </a:extLst>
            </p:cNvPr>
            <p:cNvSpPr/>
            <p:nvPr/>
          </p:nvSpPr>
          <p:spPr>
            <a:xfrm>
              <a:off x="552091" y="543464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D9C4B7C-4CD3-456C-BA26-E409D6CE4379}"/>
                </a:ext>
              </a:extLst>
            </p:cNvPr>
            <p:cNvSpPr/>
            <p:nvPr/>
          </p:nvSpPr>
          <p:spPr>
            <a:xfrm>
              <a:off x="552091" y="810883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53D70413-1AE7-4611-8DC4-E765DA59A945}"/>
                </a:ext>
              </a:extLst>
            </p:cNvPr>
            <p:cNvSpPr/>
            <p:nvPr/>
          </p:nvSpPr>
          <p:spPr>
            <a:xfrm>
              <a:off x="276045" y="810883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5E2F1EB6-3A3B-4ACB-AA0C-F8232DA22193}"/>
                </a:ext>
              </a:extLst>
            </p:cNvPr>
            <p:cNvSpPr/>
            <p:nvPr/>
          </p:nvSpPr>
          <p:spPr>
            <a:xfrm>
              <a:off x="0" y="0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CBD3AB49-7A7B-49D6-B29A-07DA8CFD8E9F}"/>
                </a:ext>
              </a:extLst>
            </p:cNvPr>
            <p:cNvSpPr/>
            <p:nvPr/>
          </p:nvSpPr>
          <p:spPr>
            <a:xfrm>
              <a:off x="0" y="284672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9F5FC5EF-1F17-4C05-B894-93F7FB02E9CF}"/>
                </a:ext>
              </a:extLst>
            </p:cNvPr>
            <p:cNvSpPr/>
            <p:nvPr/>
          </p:nvSpPr>
          <p:spPr>
            <a:xfrm>
              <a:off x="0" y="543464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AC9C677E-C274-4061-ADD9-49DED3BACAC3}"/>
                </a:ext>
              </a:extLst>
            </p:cNvPr>
            <p:cNvSpPr/>
            <p:nvPr/>
          </p:nvSpPr>
          <p:spPr>
            <a:xfrm>
              <a:off x="0" y="810883"/>
              <a:ext cx="137160" cy="1371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3294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theme/theme1.xml><?xml version="1.0" encoding="utf-8"?>
<a:theme xmlns:a="http://schemas.openxmlformats.org/drawingml/2006/main" name="MathLinks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 Template" id="{3D203DAC-2682-6E4C-ABC0-360887DE3F9B}" vid="{D198DB34-55EC-374E-8D0C-97240D7B9A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6-3.1a Paint Mixtures</Template>
  <TotalTime>944</TotalTime>
  <Words>313</Words>
  <Application>Microsoft Macintosh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Comic Sans MS</vt:lpstr>
      <vt:lpstr>Symbol</vt:lpstr>
      <vt:lpstr>Verdana</vt:lpstr>
      <vt:lpstr>MathLinks Template</vt:lpstr>
      <vt:lpstr>6-1 MATH TALKS</vt:lpstr>
      <vt:lpstr>DATA TALK A</vt:lpstr>
      <vt:lpstr>DATA TALK B</vt:lpstr>
      <vt:lpstr>DATA TALK C</vt:lpstr>
      <vt:lpstr>DOT TALK A</vt:lpstr>
      <vt:lpstr>DOT TALK B</vt:lpstr>
      <vt:lpstr>DOT TALK 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PAINT MIXTURES</dc:title>
  <dc:creator>Shelley Kriegler</dc:creator>
  <cp:lastModifiedBy>Theresa Lee</cp:lastModifiedBy>
  <cp:revision>101</cp:revision>
  <dcterms:created xsi:type="dcterms:W3CDTF">2019-04-07T15:54:17Z</dcterms:created>
  <dcterms:modified xsi:type="dcterms:W3CDTF">2024-08-15T21:42:55Z</dcterms:modified>
</cp:coreProperties>
</file>